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sldIdLst>
    <p:sldId id="256" r:id="rId2"/>
    <p:sldId id="257" r:id="rId3"/>
    <p:sldId id="260" r:id="rId4"/>
    <p:sldId id="261" r:id="rId5"/>
    <p:sldId id="258" r:id="rId6"/>
    <p:sldId id="259"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1"/>
    <p:restoredTop sz="94712"/>
  </p:normalViewPr>
  <p:slideViewPr>
    <p:cSldViewPr snapToGrid="0">
      <p:cViewPr varScale="1">
        <p:scale>
          <a:sx n="49" d="100"/>
          <a:sy n="49" d="100"/>
        </p:scale>
        <p:origin x="98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973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5811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2767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7844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9552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3978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11/3/2022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59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3202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6384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807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11/3/2022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0474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11/3/2022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45276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3" r:id="rId6"/>
    <p:sldLayoutId id="2147483808" r:id="rId7"/>
    <p:sldLayoutId id="2147483809" r:id="rId8"/>
    <p:sldLayoutId id="2147483810" r:id="rId9"/>
    <p:sldLayoutId id="2147483812" r:id="rId10"/>
    <p:sldLayoutId id="214748381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1" name="Straight Connector 2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3" name="Right Triangle 5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Otsikko 1">
            <a:extLst>
              <a:ext uri="{FF2B5EF4-FFF2-40B4-BE49-F238E27FC236}">
                <a16:creationId xmlns:a16="http://schemas.microsoft.com/office/drawing/2014/main" id="{5DB5367A-0F14-E89B-E8CF-38C8B8D6C871}"/>
              </a:ext>
            </a:extLst>
          </p:cNvPr>
          <p:cNvSpPr>
            <a:spLocks noGrp="1"/>
          </p:cNvSpPr>
          <p:nvPr>
            <p:ph type="ctrTitle"/>
          </p:nvPr>
        </p:nvSpPr>
        <p:spPr>
          <a:xfrm>
            <a:off x="684225" y="746840"/>
            <a:ext cx="5402454" cy="2510445"/>
          </a:xfrm>
        </p:spPr>
        <p:txBody>
          <a:bodyPr>
            <a:normAutofit/>
          </a:bodyPr>
          <a:lstStyle/>
          <a:p>
            <a:r>
              <a:rPr lang="fi-FI" dirty="0"/>
              <a:t>KAARINAN</a:t>
            </a:r>
            <a:br>
              <a:rPr lang="fi-FI" dirty="0"/>
            </a:br>
            <a:r>
              <a:rPr lang="fi-FI" dirty="0"/>
              <a:t>HALLINTO</a:t>
            </a:r>
          </a:p>
        </p:txBody>
      </p:sp>
      <p:pic>
        <p:nvPicPr>
          <p:cNvPr id="4" name="Picture 3" descr="Värikäs lehti kuviot">
            <a:extLst>
              <a:ext uri="{FF2B5EF4-FFF2-40B4-BE49-F238E27FC236}">
                <a16:creationId xmlns:a16="http://schemas.microsoft.com/office/drawing/2014/main" id="{3198A41F-476A-E5A3-0D5B-1AD73C5966B9}"/>
              </a:ext>
            </a:extLst>
          </p:cNvPr>
          <p:cNvPicPr>
            <a:picLocks noChangeAspect="1"/>
          </p:cNvPicPr>
          <p:nvPr/>
        </p:nvPicPr>
        <p:blipFill rotWithShape="1">
          <a:blip r:embed="rId2"/>
          <a:srcRect l="14196" r="23332" b="1"/>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419312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7" name="Freeform: Shape 46">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Right Triangle 81">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Sisällön paikkamerkki 4">
            <a:extLst>
              <a:ext uri="{FF2B5EF4-FFF2-40B4-BE49-F238E27FC236}">
                <a16:creationId xmlns:a16="http://schemas.microsoft.com/office/drawing/2014/main" id="{EA841AFE-BAAE-43BB-3156-45C33CB5868F}"/>
              </a:ext>
            </a:extLst>
          </p:cNvPr>
          <p:cNvPicPr>
            <a:picLocks noGrp="1" noChangeAspect="1"/>
          </p:cNvPicPr>
          <p:nvPr>
            <p:ph idx="1"/>
          </p:nvPr>
        </p:nvPicPr>
        <p:blipFill>
          <a:blip r:embed="rId2"/>
          <a:stretch>
            <a:fillRect/>
          </a:stretch>
        </p:blipFill>
        <p:spPr>
          <a:xfrm>
            <a:off x="7284606" y="-1551"/>
            <a:ext cx="4517593" cy="6857997"/>
          </a:xfrm>
          <a:prstGeom prst="rect">
            <a:avLst/>
          </a:prstGeom>
        </p:spPr>
      </p:pic>
      <p:sp>
        <p:nvSpPr>
          <p:cNvPr id="6" name="Tekstiruutu 5">
            <a:extLst>
              <a:ext uri="{FF2B5EF4-FFF2-40B4-BE49-F238E27FC236}">
                <a16:creationId xmlns:a16="http://schemas.microsoft.com/office/drawing/2014/main" id="{0D1F79D3-E7B7-B23E-F7E8-205BBA132F05}"/>
              </a:ext>
            </a:extLst>
          </p:cNvPr>
          <p:cNvSpPr txBox="1"/>
          <p:nvPr/>
        </p:nvSpPr>
        <p:spPr>
          <a:xfrm>
            <a:off x="595952" y="714597"/>
            <a:ext cx="5054202" cy="5970865"/>
          </a:xfrm>
          <a:prstGeom prst="rect">
            <a:avLst/>
          </a:prstGeom>
          <a:noFill/>
        </p:spPr>
        <p:txBody>
          <a:bodyPr wrap="square" rtlCol="0">
            <a:spAutoFit/>
          </a:bodyPr>
          <a:lstStyle/>
          <a:p>
            <a:r>
              <a:rPr lang="fi-FI" sz="2000" b="1" dirty="0">
                <a:solidFill>
                  <a:srgbClr val="0070C0"/>
                </a:solidFill>
              </a:rPr>
              <a:t>POLIITIKKOJA JA VIRANHALTIJOITA 1</a:t>
            </a:r>
          </a:p>
          <a:p>
            <a:endParaRPr lang="fi-FI" dirty="0"/>
          </a:p>
          <a:p>
            <a:r>
              <a:rPr lang="fi-FI" b="1" dirty="0">
                <a:solidFill>
                  <a:srgbClr val="0070C0"/>
                </a:solidFill>
              </a:rPr>
              <a:t>POLIITIKKOJA</a:t>
            </a:r>
          </a:p>
          <a:p>
            <a:pPr marL="285750" indent="-285750">
              <a:buFont typeface="Arial" panose="020B0604020202020204" pitchFamily="34" charset="0"/>
              <a:buChar char="•"/>
            </a:pPr>
            <a:r>
              <a:rPr lang="fi-FI" sz="1400" dirty="0"/>
              <a:t>Kuntavaalit joka 4. vuosi (seuraava 2025). Jaossa on valtava määrä erilaisia luottamustehtäviä:</a:t>
            </a:r>
          </a:p>
          <a:p>
            <a:pPr marL="285750" indent="-285750">
              <a:buFont typeface="Arial" panose="020B0604020202020204" pitchFamily="34" charset="0"/>
              <a:buChar char="•"/>
            </a:pPr>
            <a:r>
              <a:rPr lang="fi-FI" sz="1400" u="sng" dirty="0"/>
              <a:t>2021-2025 paikat jakautuivat seuraavasti</a:t>
            </a:r>
          </a:p>
          <a:p>
            <a:pPr marL="285750" indent="-285750">
              <a:buFont typeface="Arial" panose="020B0604020202020204" pitchFamily="34" charset="0"/>
              <a:buChar char="•"/>
            </a:pPr>
            <a:r>
              <a:rPr lang="fi-FI" sz="1400" dirty="0">
                <a:highlight>
                  <a:srgbClr val="FFFF00"/>
                </a:highlight>
              </a:rPr>
              <a:t>VALTUUSTO: </a:t>
            </a:r>
            <a:r>
              <a:rPr lang="fi-FI" sz="1400" dirty="0"/>
              <a:t>51 valtuutettua: KOK 17, SDP 11, VIHR 7, PS 7, VAS 3, KD 3, KESK 2, SFP 1. </a:t>
            </a:r>
          </a:p>
          <a:p>
            <a:pPr marL="285750" indent="-285750">
              <a:buFont typeface="Arial" panose="020B0604020202020204" pitchFamily="34" charset="0"/>
              <a:buChar char="•"/>
            </a:pPr>
            <a:r>
              <a:rPr lang="fi-FI" sz="1400" dirty="0" err="1"/>
              <a:t>PJ:t</a:t>
            </a:r>
            <a:r>
              <a:rPr lang="fi-FI" sz="1400" dirty="0"/>
              <a:t> SDP, VAS, KOK, SDP</a:t>
            </a:r>
          </a:p>
          <a:p>
            <a:pPr marL="285750" indent="-285750">
              <a:buFont typeface="Arial" panose="020B0604020202020204" pitchFamily="34" charset="0"/>
              <a:buChar char="•"/>
            </a:pPr>
            <a:r>
              <a:rPr lang="fi-FI" sz="1400" dirty="0">
                <a:highlight>
                  <a:srgbClr val="FFFF00"/>
                </a:highlight>
              </a:rPr>
              <a:t>KAUPUNGINHALLITUS</a:t>
            </a:r>
            <a:r>
              <a:rPr lang="fi-FI" sz="1400" dirty="0"/>
              <a:t>: 13 jäsentä KOK 5, SDP 2, VIHR 2, PS 2, KESK 1, RKP 1.</a:t>
            </a:r>
          </a:p>
          <a:p>
            <a:pPr marL="285750" indent="-285750">
              <a:buFont typeface="Arial" panose="020B0604020202020204" pitchFamily="34" charset="0"/>
              <a:buChar char="•"/>
            </a:pPr>
            <a:r>
              <a:rPr lang="fi-FI" sz="1400" dirty="0" err="1"/>
              <a:t>PJ:t</a:t>
            </a:r>
            <a:r>
              <a:rPr lang="fi-FI" sz="1400" dirty="0"/>
              <a:t> KOK, KOK, PS, VIHR</a:t>
            </a:r>
          </a:p>
          <a:p>
            <a:pPr marL="285750" indent="-285750">
              <a:buFont typeface="Arial" panose="020B0604020202020204" pitchFamily="34" charset="0"/>
              <a:buChar char="•"/>
            </a:pPr>
            <a:r>
              <a:rPr lang="fi-FI" sz="1400" dirty="0"/>
              <a:t>Loikkaukset vaalikauden aikana muuttavat voimasuhteita</a:t>
            </a:r>
          </a:p>
          <a:p>
            <a:pPr marL="285750" indent="-285750">
              <a:buFont typeface="Arial" panose="020B0604020202020204" pitchFamily="34" charset="0"/>
              <a:buChar char="•"/>
            </a:pPr>
            <a:r>
              <a:rPr lang="fi-FI" sz="1400" dirty="0">
                <a:highlight>
                  <a:srgbClr val="FFFF00"/>
                </a:highlight>
              </a:rPr>
              <a:t>LAUTAKUNNAT: </a:t>
            </a:r>
            <a:r>
              <a:rPr lang="fi-FI" sz="1400" dirty="0"/>
              <a:t>Kaupunkikehityslautakunta, keskusvaalilautakunta, sivistyslautakunta, </a:t>
            </a:r>
            <a:r>
              <a:rPr lang="fi-FI" sz="1400" dirty="0">
                <a:solidFill>
                  <a:srgbClr val="FF0000"/>
                </a:solidFill>
              </a:rPr>
              <a:t>(sosiaali- ja terveyslautakunta</a:t>
            </a:r>
            <a:r>
              <a:rPr lang="fi-FI" sz="1400" dirty="0"/>
              <a:t>) &gt; </a:t>
            </a:r>
            <a:r>
              <a:rPr lang="fi-FI" sz="1400" dirty="0">
                <a:solidFill>
                  <a:srgbClr val="FF0000"/>
                </a:solidFill>
              </a:rPr>
              <a:t>hyvinvointijaosto</a:t>
            </a:r>
            <a:r>
              <a:rPr lang="fi-FI" sz="1400" dirty="0"/>
              <a:t>, tarkastuslautakunta, tekninen lautakunta, vapaa-ajanlautakunta, ympäristölautakunta</a:t>
            </a:r>
          </a:p>
          <a:p>
            <a:pPr marL="285750" indent="-285750">
              <a:buFont typeface="Arial" panose="020B0604020202020204" pitchFamily="34" charset="0"/>
              <a:buChar char="•"/>
            </a:pPr>
            <a:r>
              <a:rPr lang="fi-FI" sz="1400" dirty="0">
                <a:highlight>
                  <a:srgbClr val="FFFF00"/>
                </a:highlight>
              </a:rPr>
              <a:t>EDUSTUKSIA: </a:t>
            </a:r>
            <a:r>
              <a:rPr lang="fi-FI" sz="1400" dirty="0"/>
              <a:t>yhtiöissä ja ylikunnallisissa toimijoissa </a:t>
            </a:r>
          </a:p>
          <a:p>
            <a:pPr marL="285750" indent="-285750">
              <a:buFont typeface="Arial" panose="020B0604020202020204" pitchFamily="34" charset="0"/>
              <a:buChar char="•"/>
            </a:pPr>
            <a:r>
              <a:rPr lang="fi-FI" sz="1400" dirty="0">
                <a:highlight>
                  <a:srgbClr val="FFFF00"/>
                </a:highlight>
              </a:rPr>
              <a:t>TOIMIKUNNAT JA VAIKUTTAMISTOIMIELIMET </a:t>
            </a:r>
            <a:r>
              <a:rPr lang="fi-FI" sz="1400" dirty="0"/>
              <a:t>(NEUVOSTOT): ansiomerkkitoimikunta, asunto- ja maapoliittisen ohjelman valmistelutyöryhmä,  ryhmäpuheenjohtajien toimikunta, taloustyöryhmä nuorisovaltuusto, vammaisneuvosto, vanhus- ja veteraanineuvosto</a:t>
            </a:r>
          </a:p>
          <a:p>
            <a:endParaRPr lang="fi-FI" dirty="0"/>
          </a:p>
        </p:txBody>
      </p:sp>
      <p:pic>
        <p:nvPicPr>
          <p:cNvPr id="3" name="Kuva 2" descr="Kuva, joka sisältää kohteen henkilö, silmälasit, sisä, hymyileminen&#10;&#10;Kuvaus luotu automaattisesti">
            <a:extLst>
              <a:ext uri="{FF2B5EF4-FFF2-40B4-BE49-F238E27FC236}">
                <a16:creationId xmlns:a16="http://schemas.microsoft.com/office/drawing/2014/main" id="{95D60F80-FAE9-76FD-4CE4-813E8386BE3B}"/>
              </a:ext>
            </a:extLst>
          </p:cNvPr>
          <p:cNvPicPr>
            <a:picLocks noChangeAspect="1"/>
          </p:cNvPicPr>
          <p:nvPr/>
        </p:nvPicPr>
        <p:blipFill>
          <a:blip r:embed="rId3"/>
          <a:stretch>
            <a:fillRect/>
          </a:stretch>
        </p:blipFill>
        <p:spPr>
          <a:xfrm>
            <a:off x="5429448" y="27606"/>
            <a:ext cx="2227812" cy="2227812"/>
          </a:xfrm>
          <a:prstGeom prst="rect">
            <a:avLst/>
          </a:prstGeom>
        </p:spPr>
      </p:pic>
      <p:pic>
        <p:nvPicPr>
          <p:cNvPr id="7" name="Kuva 6" descr="Kuva, joka sisältää kohteen henkilö, hymyileminen, poseeraaminen&#10;&#10;Kuvaus luotu automaattisesti">
            <a:extLst>
              <a:ext uri="{FF2B5EF4-FFF2-40B4-BE49-F238E27FC236}">
                <a16:creationId xmlns:a16="http://schemas.microsoft.com/office/drawing/2014/main" id="{0CC8183A-ED4B-C5FB-162C-4263DE671F67}"/>
              </a:ext>
            </a:extLst>
          </p:cNvPr>
          <p:cNvPicPr>
            <a:picLocks noChangeAspect="1"/>
          </p:cNvPicPr>
          <p:nvPr/>
        </p:nvPicPr>
        <p:blipFill>
          <a:blip r:embed="rId4"/>
          <a:stretch>
            <a:fillRect/>
          </a:stretch>
        </p:blipFill>
        <p:spPr>
          <a:xfrm>
            <a:off x="5511919" y="4072264"/>
            <a:ext cx="2342582" cy="2342582"/>
          </a:xfrm>
          <a:prstGeom prst="rect">
            <a:avLst/>
          </a:prstGeom>
        </p:spPr>
      </p:pic>
    </p:spTree>
    <p:extLst>
      <p:ext uri="{BB962C8B-B14F-4D97-AF65-F5344CB8AC3E}">
        <p14:creationId xmlns:p14="http://schemas.microsoft.com/office/powerpoint/2010/main" val="2631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7" name="Freeform: Shape 46">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Right Triangle 81">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Sisällön paikkamerkki 4">
            <a:extLst>
              <a:ext uri="{FF2B5EF4-FFF2-40B4-BE49-F238E27FC236}">
                <a16:creationId xmlns:a16="http://schemas.microsoft.com/office/drawing/2014/main" id="{EA841AFE-BAAE-43BB-3156-45C33CB5868F}"/>
              </a:ext>
            </a:extLst>
          </p:cNvPr>
          <p:cNvPicPr>
            <a:picLocks noGrp="1" noChangeAspect="1"/>
          </p:cNvPicPr>
          <p:nvPr>
            <p:ph idx="1"/>
          </p:nvPr>
        </p:nvPicPr>
        <p:blipFill>
          <a:blip r:embed="rId2"/>
          <a:stretch>
            <a:fillRect/>
          </a:stretch>
        </p:blipFill>
        <p:spPr>
          <a:xfrm>
            <a:off x="7284606" y="-1551"/>
            <a:ext cx="4517593" cy="6857997"/>
          </a:xfrm>
          <a:prstGeom prst="rect">
            <a:avLst/>
          </a:prstGeom>
        </p:spPr>
      </p:pic>
      <p:sp>
        <p:nvSpPr>
          <p:cNvPr id="6" name="Tekstiruutu 5">
            <a:extLst>
              <a:ext uri="{FF2B5EF4-FFF2-40B4-BE49-F238E27FC236}">
                <a16:creationId xmlns:a16="http://schemas.microsoft.com/office/drawing/2014/main" id="{0D1F79D3-E7B7-B23E-F7E8-205BBA132F05}"/>
              </a:ext>
            </a:extLst>
          </p:cNvPr>
          <p:cNvSpPr txBox="1"/>
          <p:nvPr/>
        </p:nvSpPr>
        <p:spPr>
          <a:xfrm>
            <a:off x="368445" y="747225"/>
            <a:ext cx="5225898" cy="4308872"/>
          </a:xfrm>
          <a:prstGeom prst="rect">
            <a:avLst/>
          </a:prstGeom>
          <a:noFill/>
        </p:spPr>
        <p:txBody>
          <a:bodyPr wrap="square" rtlCol="0">
            <a:spAutoFit/>
          </a:bodyPr>
          <a:lstStyle/>
          <a:p>
            <a:r>
              <a:rPr lang="fi-FI" sz="2000" b="1" dirty="0">
                <a:solidFill>
                  <a:srgbClr val="0070C0"/>
                </a:solidFill>
              </a:rPr>
              <a:t>POLIITIKKOJA JA VIRANHALTIJOITA 2</a:t>
            </a:r>
          </a:p>
          <a:p>
            <a:endParaRPr lang="fi-FI" dirty="0"/>
          </a:p>
          <a:p>
            <a:r>
              <a:rPr lang="fi-FI" b="1" dirty="0">
                <a:solidFill>
                  <a:srgbClr val="0070C0"/>
                </a:solidFill>
              </a:rPr>
              <a:t>TARKASTUSLAUTAKUNTA</a:t>
            </a:r>
          </a:p>
          <a:p>
            <a:r>
              <a:rPr lang="fi-FI" sz="1400" b="1" u="sng" dirty="0">
                <a:solidFill>
                  <a:srgbClr val="0070C0"/>
                </a:solidFill>
              </a:rPr>
              <a:t>Ainoa lakisääteinen lautakunta. </a:t>
            </a:r>
            <a:r>
              <a:rPr lang="fi-FI" sz="1400" b="1" dirty="0">
                <a:solidFill>
                  <a:srgbClr val="0070C0"/>
                </a:solidFill>
              </a:rPr>
              <a:t>Tarkastuslautakunta valmistelee valtuuston päätettävät hallinnon ja talouden tarkastusta koskevat asiat sekä arvioi, ovatko valtuuston asettamat toiminnan ja talouden tavoitteet kunnassa ja kuntakonsernissa toteutuneet ja onko toiminta järjestetty tuloksellisella ja tarkoituksenmukaisella tavalla.</a:t>
            </a:r>
          </a:p>
          <a:p>
            <a:endParaRPr lang="fi-FI" sz="1400" b="1" dirty="0">
              <a:solidFill>
                <a:srgbClr val="0070C0"/>
              </a:solidFill>
            </a:endParaRPr>
          </a:p>
          <a:p>
            <a:r>
              <a:rPr lang="fi-FI" b="1" dirty="0">
                <a:solidFill>
                  <a:srgbClr val="0070C0"/>
                </a:solidFill>
              </a:rPr>
              <a:t>SIVISTYSLAUTAKUNTA</a:t>
            </a:r>
          </a:p>
          <a:p>
            <a:r>
              <a:rPr lang="fi-FI" sz="1400" b="1" dirty="0">
                <a:solidFill>
                  <a:srgbClr val="0070C0"/>
                </a:solidFill>
              </a:rPr>
              <a:t>Koulutus- ja varhaiskasvatuspalveluilla luodaan edellytykset kasvulle, kehitykselle ja elinikäiselle oppimiselle Kaarinassa.</a:t>
            </a:r>
          </a:p>
          <a:p>
            <a:endParaRPr lang="fi-FI" sz="1400" b="1" dirty="0">
              <a:solidFill>
                <a:srgbClr val="0070C0"/>
              </a:solidFill>
            </a:endParaRPr>
          </a:p>
          <a:p>
            <a:r>
              <a:rPr lang="fi-FI" b="1" dirty="0">
                <a:solidFill>
                  <a:srgbClr val="0070C0"/>
                </a:solidFill>
              </a:rPr>
              <a:t>VAPAA-AJAN LAUTAKUNTA</a:t>
            </a:r>
          </a:p>
          <a:p>
            <a:r>
              <a:rPr lang="fi-FI" sz="1400" b="1" dirty="0">
                <a:solidFill>
                  <a:srgbClr val="0070C0"/>
                </a:solidFill>
              </a:rPr>
              <a:t>Vapaa-ajan palvelut tuottavat kuntalaisten hyvinvointia edistäviä palveluita kirjaston, kulttuurin, palvelupisteiden sekä nuorisotyön ja kansalaisopiston monipuolisella tarjonnalla.</a:t>
            </a:r>
          </a:p>
        </p:txBody>
      </p:sp>
      <p:pic>
        <p:nvPicPr>
          <p:cNvPr id="3" name="Kuva 2" descr="Kuva, joka sisältää kohteen henkilö, silmälasit, sisä, hymyileminen&#10;&#10;Kuvaus luotu automaattisesti">
            <a:extLst>
              <a:ext uri="{FF2B5EF4-FFF2-40B4-BE49-F238E27FC236}">
                <a16:creationId xmlns:a16="http://schemas.microsoft.com/office/drawing/2014/main" id="{95D60F80-FAE9-76FD-4CE4-813E8386BE3B}"/>
              </a:ext>
            </a:extLst>
          </p:cNvPr>
          <p:cNvPicPr>
            <a:picLocks noChangeAspect="1"/>
          </p:cNvPicPr>
          <p:nvPr/>
        </p:nvPicPr>
        <p:blipFill>
          <a:blip r:embed="rId3"/>
          <a:stretch>
            <a:fillRect/>
          </a:stretch>
        </p:blipFill>
        <p:spPr>
          <a:xfrm>
            <a:off x="5429448" y="27606"/>
            <a:ext cx="2227812" cy="2227812"/>
          </a:xfrm>
          <a:prstGeom prst="rect">
            <a:avLst/>
          </a:prstGeom>
        </p:spPr>
      </p:pic>
      <p:pic>
        <p:nvPicPr>
          <p:cNvPr id="7" name="Kuva 6" descr="Kuva, joka sisältää kohteen henkilö, hymyileminen, poseeraaminen&#10;&#10;Kuvaus luotu automaattisesti">
            <a:extLst>
              <a:ext uri="{FF2B5EF4-FFF2-40B4-BE49-F238E27FC236}">
                <a16:creationId xmlns:a16="http://schemas.microsoft.com/office/drawing/2014/main" id="{0CC8183A-ED4B-C5FB-162C-4263DE671F67}"/>
              </a:ext>
            </a:extLst>
          </p:cNvPr>
          <p:cNvPicPr>
            <a:picLocks noChangeAspect="1"/>
          </p:cNvPicPr>
          <p:nvPr/>
        </p:nvPicPr>
        <p:blipFill>
          <a:blip r:embed="rId4"/>
          <a:stretch>
            <a:fillRect/>
          </a:stretch>
        </p:blipFill>
        <p:spPr>
          <a:xfrm>
            <a:off x="5511919" y="4072264"/>
            <a:ext cx="2342582" cy="2342582"/>
          </a:xfrm>
          <a:prstGeom prst="rect">
            <a:avLst/>
          </a:prstGeom>
        </p:spPr>
      </p:pic>
    </p:spTree>
    <p:extLst>
      <p:ext uri="{BB962C8B-B14F-4D97-AF65-F5344CB8AC3E}">
        <p14:creationId xmlns:p14="http://schemas.microsoft.com/office/powerpoint/2010/main" val="279554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7" name="Freeform: Shape 46">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Right Triangle 81">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Sisällön paikkamerkki 4">
            <a:extLst>
              <a:ext uri="{FF2B5EF4-FFF2-40B4-BE49-F238E27FC236}">
                <a16:creationId xmlns:a16="http://schemas.microsoft.com/office/drawing/2014/main" id="{EA841AFE-BAAE-43BB-3156-45C33CB5868F}"/>
              </a:ext>
            </a:extLst>
          </p:cNvPr>
          <p:cNvPicPr>
            <a:picLocks noGrp="1" noChangeAspect="1"/>
          </p:cNvPicPr>
          <p:nvPr>
            <p:ph idx="1"/>
          </p:nvPr>
        </p:nvPicPr>
        <p:blipFill>
          <a:blip r:embed="rId2"/>
          <a:stretch>
            <a:fillRect/>
          </a:stretch>
        </p:blipFill>
        <p:spPr>
          <a:xfrm>
            <a:off x="7284606" y="-1551"/>
            <a:ext cx="4517593" cy="6857997"/>
          </a:xfrm>
          <a:prstGeom prst="rect">
            <a:avLst/>
          </a:prstGeom>
        </p:spPr>
      </p:pic>
      <p:sp>
        <p:nvSpPr>
          <p:cNvPr id="6" name="Tekstiruutu 5">
            <a:extLst>
              <a:ext uri="{FF2B5EF4-FFF2-40B4-BE49-F238E27FC236}">
                <a16:creationId xmlns:a16="http://schemas.microsoft.com/office/drawing/2014/main" id="{0D1F79D3-E7B7-B23E-F7E8-205BBA132F05}"/>
              </a:ext>
            </a:extLst>
          </p:cNvPr>
          <p:cNvSpPr txBox="1"/>
          <p:nvPr/>
        </p:nvSpPr>
        <p:spPr>
          <a:xfrm>
            <a:off x="595952" y="714597"/>
            <a:ext cx="5054202" cy="5570756"/>
          </a:xfrm>
          <a:prstGeom prst="rect">
            <a:avLst/>
          </a:prstGeom>
          <a:noFill/>
        </p:spPr>
        <p:txBody>
          <a:bodyPr wrap="square" rtlCol="0">
            <a:spAutoFit/>
          </a:bodyPr>
          <a:lstStyle/>
          <a:p>
            <a:r>
              <a:rPr lang="fi-FI" sz="2000" b="1" dirty="0">
                <a:solidFill>
                  <a:srgbClr val="0070C0"/>
                </a:solidFill>
              </a:rPr>
              <a:t>POLIITIKKOJA JA VIRANHALTIJOITA 3</a:t>
            </a:r>
          </a:p>
          <a:p>
            <a:endParaRPr lang="fi-FI" sz="2000" b="1" dirty="0">
              <a:solidFill>
                <a:srgbClr val="0070C0"/>
              </a:solidFill>
            </a:endParaRPr>
          </a:p>
          <a:p>
            <a:r>
              <a:rPr lang="fi-FI" b="1" dirty="0">
                <a:solidFill>
                  <a:srgbClr val="0070C0"/>
                </a:solidFill>
              </a:rPr>
              <a:t>TEKNINEN LAUTAKUNTA</a:t>
            </a:r>
          </a:p>
          <a:p>
            <a:r>
              <a:rPr lang="fi-FI" sz="1400" b="1" dirty="0">
                <a:solidFill>
                  <a:srgbClr val="0070C0"/>
                </a:solidFill>
              </a:rPr>
              <a:t>Tekninen lautakunta tuottaa palveluita kaupunkilaisten, yritysten ja kaupungin oman toiminnan käyttöön.</a:t>
            </a:r>
          </a:p>
          <a:p>
            <a:pPr marL="742950" lvl="1" indent="-285750">
              <a:buFont typeface="Arial" panose="020B0604020202020204" pitchFamily="34" charset="0"/>
              <a:buChar char="•"/>
            </a:pPr>
            <a:r>
              <a:rPr lang="fi-FI" sz="1400" b="1" dirty="0">
                <a:solidFill>
                  <a:srgbClr val="0070C0"/>
                </a:solidFill>
              </a:rPr>
              <a:t>Tila- ja ravintopalvelut</a:t>
            </a:r>
          </a:p>
          <a:p>
            <a:pPr marL="742950" lvl="1" indent="-285750">
              <a:buFont typeface="Arial" panose="020B0604020202020204" pitchFamily="34" charset="0"/>
              <a:buChar char="•"/>
            </a:pPr>
            <a:r>
              <a:rPr lang="fi-FI" sz="1400" b="1" dirty="0">
                <a:solidFill>
                  <a:srgbClr val="0070C0"/>
                </a:solidFill>
              </a:rPr>
              <a:t>Rakennuttaminen ja kunnossapito</a:t>
            </a:r>
          </a:p>
          <a:p>
            <a:pPr marL="742950" lvl="1" indent="-285750">
              <a:buFont typeface="Arial" panose="020B0604020202020204" pitchFamily="34" charset="0"/>
              <a:buChar char="•"/>
            </a:pPr>
            <a:r>
              <a:rPr lang="fi-FI" sz="1400" b="1" dirty="0">
                <a:solidFill>
                  <a:srgbClr val="0070C0"/>
                </a:solidFill>
              </a:rPr>
              <a:t>Infrapalvelut: kadut ja satamat</a:t>
            </a:r>
          </a:p>
          <a:p>
            <a:pPr marL="742950" lvl="1" indent="-285750">
              <a:buFont typeface="Arial" panose="020B0604020202020204" pitchFamily="34" charset="0"/>
              <a:buChar char="•"/>
            </a:pPr>
            <a:r>
              <a:rPr lang="fi-FI" sz="1400" b="1" dirty="0">
                <a:solidFill>
                  <a:srgbClr val="0070C0"/>
                </a:solidFill>
              </a:rPr>
              <a:t>Vesihuoltolaitos:  vedet ja jätevedet</a:t>
            </a:r>
          </a:p>
          <a:p>
            <a:pPr marL="742950" lvl="1" indent="-285750">
              <a:buFont typeface="Arial" panose="020B0604020202020204" pitchFamily="34" charset="0"/>
              <a:buChar char="•"/>
            </a:pPr>
            <a:r>
              <a:rPr lang="fi-FI" sz="1400" b="1" dirty="0">
                <a:solidFill>
                  <a:srgbClr val="0070C0"/>
                </a:solidFill>
              </a:rPr>
              <a:t>Liikunta- ja viherpalvelut: puistot, ulkoilualueet, liikuntapaikat; liikunnan ohjaus</a:t>
            </a:r>
          </a:p>
          <a:p>
            <a:pPr marL="742950" lvl="1" indent="-285750">
              <a:buFont typeface="Arial" panose="020B0604020202020204" pitchFamily="34" charset="0"/>
              <a:buChar char="•"/>
            </a:pPr>
            <a:endParaRPr lang="fi-FI" sz="1400" b="1" dirty="0">
              <a:solidFill>
                <a:srgbClr val="0070C0"/>
              </a:solidFill>
            </a:endParaRPr>
          </a:p>
          <a:p>
            <a:r>
              <a:rPr lang="fi-FI" b="1" dirty="0">
                <a:solidFill>
                  <a:srgbClr val="0070C0"/>
                </a:solidFill>
              </a:rPr>
              <a:t>KAUPUNKIKEHITYSLAUTAKUNTA</a:t>
            </a:r>
          </a:p>
          <a:p>
            <a:r>
              <a:rPr lang="fi-FI" sz="1400" b="1" dirty="0">
                <a:solidFill>
                  <a:srgbClr val="0070C0"/>
                </a:solidFill>
              </a:rPr>
              <a:t>Kaupunkikehityslautakunta tuottaa kaupungin asukkaille hyvän asuin-, työ- ja vapaa-ajan ympäristön suunnittelemalla ja ohjaamalla alueiden rakentamista. (kaavoitus)</a:t>
            </a:r>
          </a:p>
          <a:p>
            <a:endParaRPr lang="fi-FI" sz="1400" b="1" dirty="0">
              <a:solidFill>
                <a:srgbClr val="0070C0"/>
              </a:solidFill>
            </a:endParaRPr>
          </a:p>
          <a:p>
            <a:r>
              <a:rPr lang="fi-FI" b="1" dirty="0">
                <a:solidFill>
                  <a:srgbClr val="0070C0"/>
                </a:solidFill>
              </a:rPr>
              <a:t>YMPÄRISTÖLAUTAKUNTA</a:t>
            </a:r>
          </a:p>
          <a:p>
            <a:r>
              <a:rPr lang="fi-FI" sz="1400" b="1" dirty="0">
                <a:solidFill>
                  <a:srgbClr val="0070C0"/>
                </a:solidFill>
              </a:rPr>
              <a:t>Ympäristölautakunta toimii ympäristönsuojelu- ja rakennusvalvontaviranomaisena.</a:t>
            </a:r>
          </a:p>
          <a:p>
            <a:endParaRPr lang="fi-FI" sz="2000" b="1" dirty="0">
              <a:solidFill>
                <a:srgbClr val="0070C0"/>
              </a:solidFill>
            </a:endParaRPr>
          </a:p>
          <a:p>
            <a:endParaRPr lang="fi-FI" dirty="0"/>
          </a:p>
        </p:txBody>
      </p:sp>
      <p:pic>
        <p:nvPicPr>
          <p:cNvPr id="3" name="Kuva 2" descr="Kuva, joka sisältää kohteen henkilö, silmälasit, sisä, hymyileminen&#10;&#10;Kuvaus luotu automaattisesti">
            <a:extLst>
              <a:ext uri="{FF2B5EF4-FFF2-40B4-BE49-F238E27FC236}">
                <a16:creationId xmlns:a16="http://schemas.microsoft.com/office/drawing/2014/main" id="{95D60F80-FAE9-76FD-4CE4-813E8386BE3B}"/>
              </a:ext>
            </a:extLst>
          </p:cNvPr>
          <p:cNvPicPr>
            <a:picLocks noChangeAspect="1"/>
          </p:cNvPicPr>
          <p:nvPr/>
        </p:nvPicPr>
        <p:blipFill>
          <a:blip r:embed="rId3"/>
          <a:stretch>
            <a:fillRect/>
          </a:stretch>
        </p:blipFill>
        <p:spPr>
          <a:xfrm>
            <a:off x="5429448" y="27606"/>
            <a:ext cx="2227812" cy="2227812"/>
          </a:xfrm>
          <a:prstGeom prst="rect">
            <a:avLst/>
          </a:prstGeom>
        </p:spPr>
      </p:pic>
      <p:pic>
        <p:nvPicPr>
          <p:cNvPr id="7" name="Kuva 6" descr="Kuva, joka sisältää kohteen henkilö, hymyileminen, poseeraaminen&#10;&#10;Kuvaus luotu automaattisesti">
            <a:extLst>
              <a:ext uri="{FF2B5EF4-FFF2-40B4-BE49-F238E27FC236}">
                <a16:creationId xmlns:a16="http://schemas.microsoft.com/office/drawing/2014/main" id="{0CC8183A-ED4B-C5FB-162C-4263DE671F67}"/>
              </a:ext>
            </a:extLst>
          </p:cNvPr>
          <p:cNvPicPr>
            <a:picLocks noChangeAspect="1"/>
          </p:cNvPicPr>
          <p:nvPr/>
        </p:nvPicPr>
        <p:blipFill>
          <a:blip r:embed="rId4"/>
          <a:stretch>
            <a:fillRect/>
          </a:stretch>
        </p:blipFill>
        <p:spPr>
          <a:xfrm>
            <a:off x="5511919" y="4072264"/>
            <a:ext cx="2342582" cy="2342582"/>
          </a:xfrm>
          <a:prstGeom prst="rect">
            <a:avLst/>
          </a:prstGeom>
        </p:spPr>
      </p:pic>
    </p:spTree>
    <p:extLst>
      <p:ext uri="{BB962C8B-B14F-4D97-AF65-F5344CB8AC3E}">
        <p14:creationId xmlns:p14="http://schemas.microsoft.com/office/powerpoint/2010/main" val="126182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7" name="Freeform: Shape 46">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oup 48">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Right Triangle 81">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Sisällön paikkamerkki 4">
            <a:extLst>
              <a:ext uri="{FF2B5EF4-FFF2-40B4-BE49-F238E27FC236}">
                <a16:creationId xmlns:a16="http://schemas.microsoft.com/office/drawing/2014/main" id="{EA841AFE-BAAE-43BB-3156-45C33CB5868F}"/>
              </a:ext>
            </a:extLst>
          </p:cNvPr>
          <p:cNvPicPr>
            <a:picLocks noGrp="1" noChangeAspect="1"/>
          </p:cNvPicPr>
          <p:nvPr>
            <p:ph idx="1"/>
          </p:nvPr>
        </p:nvPicPr>
        <p:blipFill>
          <a:blip r:embed="rId2"/>
          <a:stretch>
            <a:fillRect/>
          </a:stretch>
        </p:blipFill>
        <p:spPr>
          <a:xfrm>
            <a:off x="7284606" y="-1551"/>
            <a:ext cx="4517593" cy="6857997"/>
          </a:xfrm>
          <a:prstGeom prst="rect">
            <a:avLst/>
          </a:prstGeom>
        </p:spPr>
      </p:pic>
      <p:sp>
        <p:nvSpPr>
          <p:cNvPr id="6" name="Tekstiruutu 5">
            <a:extLst>
              <a:ext uri="{FF2B5EF4-FFF2-40B4-BE49-F238E27FC236}">
                <a16:creationId xmlns:a16="http://schemas.microsoft.com/office/drawing/2014/main" id="{0D1F79D3-E7B7-B23E-F7E8-205BBA132F05}"/>
              </a:ext>
            </a:extLst>
          </p:cNvPr>
          <p:cNvSpPr txBox="1"/>
          <p:nvPr/>
        </p:nvSpPr>
        <p:spPr>
          <a:xfrm>
            <a:off x="269583" y="456016"/>
            <a:ext cx="5239048" cy="5816977"/>
          </a:xfrm>
          <a:prstGeom prst="rect">
            <a:avLst/>
          </a:prstGeom>
          <a:noFill/>
        </p:spPr>
        <p:txBody>
          <a:bodyPr wrap="square" rtlCol="0">
            <a:spAutoFit/>
          </a:bodyPr>
          <a:lstStyle/>
          <a:p>
            <a:r>
              <a:rPr lang="fi-FI" sz="2000" b="1" dirty="0">
                <a:solidFill>
                  <a:srgbClr val="0070C0"/>
                </a:solidFill>
              </a:rPr>
              <a:t>POLIITIKKOJA </a:t>
            </a:r>
            <a:r>
              <a:rPr lang="fi-FI" sz="2000" b="1">
                <a:solidFill>
                  <a:srgbClr val="0070C0"/>
                </a:solidFill>
              </a:rPr>
              <a:t>JA VIRANHALTIJOITA 4</a:t>
            </a:r>
            <a:endParaRPr lang="fi-FI" sz="2000" b="1" dirty="0">
              <a:solidFill>
                <a:srgbClr val="0070C0"/>
              </a:solidFill>
            </a:endParaRPr>
          </a:p>
          <a:p>
            <a:endParaRPr lang="fi-FI" dirty="0"/>
          </a:p>
          <a:p>
            <a:r>
              <a:rPr lang="fi-FI" b="1" dirty="0">
                <a:solidFill>
                  <a:srgbClr val="0070C0"/>
                </a:solidFill>
              </a:rPr>
              <a:t>VIRANHALTIJOITA</a:t>
            </a:r>
          </a:p>
          <a:p>
            <a:r>
              <a:rPr lang="fi-FI" dirty="0"/>
              <a:t>KAUPUNGINVIRASTON JOHTORYHMÄ</a:t>
            </a:r>
          </a:p>
          <a:p>
            <a:r>
              <a:rPr lang="fi-FI" sz="1400" dirty="0"/>
              <a:t>Harri Virta, kaupunginjohtaja</a:t>
            </a:r>
          </a:p>
          <a:p>
            <a:r>
              <a:rPr lang="fi-FI" sz="1400" dirty="0"/>
              <a:t>Päivi Antola, hallintojohtaja</a:t>
            </a:r>
          </a:p>
          <a:p>
            <a:r>
              <a:rPr lang="fi-FI" sz="1400" dirty="0"/>
              <a:t>Maija Hanhiala, henkilöstöjohtaja</a:t>
            </a:r>
          </a:p>
          <a:p>
            <a:r>
              <a:rPr lang="fi-FI" sz="1400" dirty="0"/>
              <a:t>Päivi Liuska-Kankaanpää, kaupunkikehitysjohtaja</a:t>
            </a:r>
          </a:p>
          <a:p>
            <a:r>
              <a:rPr lang="fi-FI" sz="1400" dirty="0"/>
              <a:t>Elina Heikkilä, sivistysjohtaja</a:t>
            </a:r>
          </a:p>
          <a:p>
            <a:r>
              <a:rPr lang="fi-FI" sz="1400" dirty="0">
                <a:solidFill>
                  <a:srgbClr val="FF0000"/>
                </a:solidFill>
              </a:rPr>
              <a:t>(Mikko Pakarinen sosiaali- ja terveysjohtaja) &gt; Hanna Inkeroinen, ma hyvinvoinnin edistämisen päällikkö 31.5.2015 </a:t>
            </a:r>
            <a:r>
              <a:rPr lang="fi-FI" sz="1400" dirty="0" err="1">
                <a:solidFill>
                  <a:srgbClr val="FF0000"/>
                </a:solidFill>
              </a:rPr>
              <a:t>vasti</a:t>
            </a:r>
            <a:r>
              <a:rPr lang="fi-FI" sz="1400" dirty="0">
                <a:solidFill>
                  <a:srgbClr val="FF0000"/>
                </a:solidFill>
              </a:rPr>
              <a:t> </a:t>
            </a:r>
          </a:p>
          <a:p>
            <a:r>
              <a:rPr lang="fi-FI" sz="1400" dirty="0"/>
              <a:t>Sinikka Sinervuo-Koskinen, talousjohtaja</a:t>
            </a:r>
          </a:p>
          <a:p>
            <a:r>
              <a:rPr lang="fi-FI" sz="1400" dirty="0"/>
              <a:t>Jyrki Haapasaari, tekninen johtaja</a:t>
            </a:r>
          </a:p>
          <a:p>
            <a:r>
              <a:rPr lang="fi-FI" sz="1400" dirty="0"/>
              <a:t>Kari </a:t>
            </a:r>
            <a:r>
              <a:rPr lang="fi-FI" sz="1400" dirty="0" err="1"/>
              <a:t>Hölsö</a:t>
            </a:r>
            <a:r>
              <a:rPr lang="fi-FI" sz="1400" dirty="0"/>
              <a:t>, tietohallintojohtaja</a:t>
            </a:r>
          </a:p>
          <a:p>
            <a:r>
              <a:rPr lang="fi-FI" sz="1400" dirty="0"/>
              <a:t>Juuso Alatalo, johtoryhmän sihteeri, hallinnon </a:t>
            </a:r>
            <a:r>
              <a:rPr lang="fi-FI" sz="1400" dirty="0" err="1"/>
              <a:t>palvelupäällikö</a:t>
            </a:r>
            <a:endParaRPr lang="fi-FI" sz="1400" dirty="0"/>
          </a:p>
          <a:p>
            <a:r>
              <a:rPr lang="fi-FI" sz="1400" dirty="0"/>
              <a:t>Pia Lumme, henkilöstön edustaja</a:t>
            </a:r>
          </a:p>
          <a:p>
            <a:endParaRPr lang="fi-FI" sz="1400" dirty="0"/>
          </a:p>
          <a:p>
            <a:r>
              <a:rPr lang="fi-FI" b="1" dirty="0">
                <a:solidFill>
                  <a:srgbClr val="0070C0"/>
                </a:solidFill>
              </a:rPr>
              <a:t>… JA HENKILÖSTÖÄ</a:t>
            </a:r>
          </a:p>
          <a:p>
            <a:pPr marL="285750" indent="-285750">
              <a:buFont typeface="Arial" panose="020B0604020202020204" pitchFamily="34" charset="0"/>
              <a:buChar char="•"/>
            </a:pPr>
            <a:r>
              <a:rPr lang="fi-FI" sz="1400" dirty="0"/>
              <a:t>Henkilöstöä 2022 noin 2000 henkilöä (noin 1800 henkilötyövuotta)</a:t>
            </a:r>
          </a:p>
          <a:p>
            <a:pPr marL="285750" indent="-285750">
              <a:buFont typeface="Arial" panose="020B0604020202020204" pitchFamily="34" charset="0"/>
              <a:buChar char="•"/>
            </a:pPr>
            <a:r>
              <a:rPr lang="fi-FI" sz="1400" dirty="0"/>
              <a:t>Alueelle siirtyy Kaarinasta 1.1.2023 yhteensä 593 henkilöä, joten jäljelle jää noin 1400 henkilöä (noin 1200-1300 henkilötyövuotta)</a:t>
            </a:r>
          </a:p>
          <a:p>
            <a:endParaRPr lang="fi-FI" sz="1400" b="1" dirty="0"/>
          </a:p>
        </p:txBody>
      </p:sp>
      <p:pic>
        <p:nvPicPr>
          <p:cNvPr id="9" name="Kuva 8" descr="Kuva, joka sisältää kohteen henkilö, poseeraaminen, seisominen, ulko&#10;&#10;Kuvaus luotu automaattisesti">
            <a:extLst>
              <a:ext uri="{FF2B5EF4-FFF2-40B4-BE49-F238E27FC236}">
                <a16:creationId xmlns:a16="http://schemas.microsoft.com/office/drawing/2014/main" id="{B873F0CF-A4E0-CDED-8452-96EBCC866466}"/>
              </a:ext>
            </a:extLst>
          </p:cNvPr>
          <p:cNvPicPr>
            <a:picLocks noChangeAspect="1"/>
          </p:cNvPicPr>
          <p:nvPr/>
        </p:nvPicPr>
        <p:blipFill>
          <a:blip r:embed="rId3"/>
          <a:stretch>
            <a:fillRect/>
          </a:stretch>
        </p:blipFill>
        <p:spPr>
          <a:xfrm>
            <a:off x="4743473" y="38494"/>
            <a:ext cx="2900215" cy="2175161"/>
          </a:xfrm>
          <a:prstGeom prst="rect">
            <a:avLst/>
          </a:prstGeom>
        </p:spPr>
      </p:pic>
    </p:spTree>
    <p:extLst>
      <p:ext uri="{BB962C8B-B14F-4D97-AF65-F5344CB8AC3E}">
        <p14:creationId xmlns:p14="http://schemas.microsoft.com/office/powerpoint/2010/main" val="114074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6" name="Rectangle 45">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8" name="Group 47">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Right Triangle 80">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Sisällön paikkamerkki 5">
            <a:extLst>
              <a:ext uri="{FF2B5EF4-FFF2-40B4-BE49-F238E27FC236}">
                <a16:creationId xmlns:a16="http://schemas.microsoft.com/office/drawing/2014/main" id="{3FEF0680-5629-E1B9-DE71-E20C7F113732}"/>
              </a:ext>
            </a:extLst>
          </p:cNvPr>
          <p:cNvPicPr>
            <a:picLocks noGrp="1" noChangeAspect="1"/>
          </p:cNvPicPr>
          <p:nvPr>
            <p:ph idx="1"/>
          </p:nvPr>
        </p:nvPicPr>
        <p:blipFill>
          <a:blip r:embed="rId2"/>
          <a:stretch>
            <a:fillRect/>
          </a:stretch>
        </p:blipFill>
        <p:spPr>
          <a:xfrm>
            <a:off x="6895667" y="1320712"/>
            <a:ext cx="5193855" cy="5193855"/>
          </a:xfrm>
          <a:prstGeom prst="rect">
            <a:avLst/>
          </a:prstGeom>
        </p:spPr>
      </p:pic>
      <p:sp>
        <p:nvSpPr>
          <p:cNvPr id="10" name="Tekstiruutu 9">
            <a:extLst>
              <a:ext uri="{FF2B5EF4-FFF2-40B4-BE49-F238E27FC236}">
                <a16:creationId xmlns:a16="http://schemas.microsoft.com/office/drawing/2014/main" id="{EC6788C9-9586-40C7-2A5C-8868D692B4D1}"/>
              </a:ext>
            </a:extLst>
          </p:cNvPr>
          <p:cNvSpPr txBox="1"/>
          <p:nvPr/>
        </p:nvSpPr>
        <p:spPr>
          <a:xfrm>
            <a:off x="684224" y="799818"/>
            <a:ext cx="7600157" cy="4893647"/>
          </a:xfrm>
          <a:prstGeom prst="rect">
            <a:avLst/>
          </a:prstGeom>
          <a:noFill/>
        </p:spPr>
        <p:txBody>
          <a:bodyPr wrap="none" rtlCol="0">
            <a:spAutoFit/>
          </a:bodyPr>
          <a:lstStyle/>
          <a:p>
            <a:r>
              <a:rPr lang="fi-FI" b="1" dirty="0">
                <a:solidFill>
                  <a:srgbClr val="0070C0"/>
                </a:solidFill>
              </a:rPr>
              <a:t>POLITIIKKA ON PELIÄ</a:t>
            </a:r>
          </a:p>
          <a:p>
            <a:pPr marL="285750" indent="-285750">
              <a:buFont typeface="Arial" panose="020B0604020202020204" pitchFamily="34" charset="0"/>
              <a:buChar char="•"/>
            </a:pPr>
            <a:r>
              <a:rPr lang="fi-FI" sz="1400" b="1" dirty="0">
                <a:solidFill>
                  <a:srgbClr val="0070C0"/>
                </a:solidFill>
              </a:rPr>
              <a:t>MIKSI KAIKKI KESTÄÄ?</a:t>
            </a:r>
          </a:p>
          <a:p>
            <a:pPr marL="285750" indent="-285750">
              <a:buFont typeface="Arial" panose="020B0604020202020204" pitchFamily="34" charset="0"/>
              <a:buChar char="•"/>
            </a:pPr>
            <a:r>
              <a:rPr lang="fi-FI" sz="1400" b="1" dirty="0">
                <a:solidFill>
                  <a:srgbClr val="0070C0"/>
                </a:solidFill>
              </a:rPr>
              <a:t>MIKSI PALVELUT EIVÄT OLE SELLAISIA KUIN TAHDON?</a:t>
            </a:r>
          </a:p>
          <a:p>
            <a:pPr marL="285750" indent="-285750">
              <a:buFont typeface="Arial" panose="020B0604020202020204" pitchFamily="34" charset="0"/>
              <a:buChar char="•"/>
            </a:pPr>
            <a:r>
              <a:rPr lang="fi-FI" sz="1400" b="1" dirty="0">
                <a:solidFill>
                  <a:srgbClr val="0070C0"/>
                </a:solidFill>
              </a:rPr>
              <a:t>MIKSI VEROJA JA MAKSUJA AINA NOSTETAAN?</a:t>
            </a:r>
          </a:p>
          <a:p>
            <a:pPr marL="285750" indent="-285750">
              <a:buFont typeface="Arial" panose="020B0604020202020204" pitchFamily="34" charset="0"/>
              <a:buChar char="•"/>
            </a:pPr>
            <a:endParaRPr lang="fi-FI" sz="1400" b="1" dirty="0">
              <a:solidFill>
                <a:srgbClr val="0070C0"/>
              </a:solidFill>
            </a:endParaRPr>
          </a:p>
          <a:p>
            <a:r>
              <a:rPr lang="fi-FI" sz="1400" dirty="0"/>
              <a:t>Pietari Suuri sanoi italialaisille arkkitehdeille: Tehkää minulle kaupunki suolle. Ja he tekivät.</a:t>
            </a:r>
          </a:p>
          <a:p>
            <a:r>
              <a:rPr lang="fi-FI" sz="1400" dirty="0"/>
              <a:t>Ei tarvittu lautakuntaa, hallitusta, valtuustoa, otto-oikeutta tai kansalaiskeskustelua.</a:t>
            </a:r>
          </a:p>
          <a:p>
            <a:r>
              <a:rPr lang="fi-FI" sz="1400" dirty="0"/>
              <a:t>Demokratiassa toimitaan toisin. Siksi kaikki kestää. Ja tulokset ovat aina </a:t>
            </a:r>
            <a:r>
              <a:rPr lang="fi-FI" sz="1400" dirty="0">
                <a:solidFill>
                  <a:srgbClr val="FF0000"/>
                </a:solidFill>
              </a:rPr>
              <a:t>kompromisseja.</a:t>
            </a:r>
          </a:p>
          <a:p>
            <a:endParaRPr lang="fi-FI" sz="1400" dirty="0"/>
          </a:p>
          <a:p>
            <a:pPr marL="285750" indent="-285750">
              <a:buFont typeface="Arial" panose="020B0604020202020204" pitchFamily="34" charset="0"/>
              <a:buChar char="•"/>
            </a:pPr>
            <a:r>
              <a:rPr lang="fi-FI" sz="1400" dirty="0"/>
              <a:t>Yksin ei yksikään ryhmä pysty päättämään</a:t>
            </a:r>
          </a:p>
          <a:p>
            <a:pPr marL="285750" indent="-285750">
              <a:buFont typeface="Arial" panose="020B0604020202020204" pitchFamily="34" charset="0"/>
              <a:buChar char="•"/>
            </a:pPr>
            <a:r>
              <a:rPr lang="fi-FI" sz="1400" dirty="0"/>
              <a:t>Pitää saada tukea myös muilta ryhmiltä &gt; erilaisia liittoutumia eri asioiden suhteen.</a:t>
            </a:r>
          </a:p>
          <a:p>
            <a:pPr marL="285750" indent="-285750">
              <a:buFont typeface="Arial" panose="020B0604020202020204" pitchFamily="34" charset="0"/>
              <a:buChar char="•"/>
            </a:pPr>
            <a:r>
              <a:rPr lang="fi-FI" sz="1400" dirty="0"/>
              <a:t>Jokainen ryhmä haluaa äänestäjiään varten oman puumerkkinsä päätökseen:</a:t>
            </a:r>
          </a:p>
          <a:p>
            <a:pPr marL="742950" lvl="1" indent="-285750">
              <a:buFont typeface="Arial" panose="020B0604020202020204" pitchFamily="34" charset="0"/>
              <a:buChar char="•"/>
            </a:pPr>
            <a:r>
              <a:rPr lang="fi-FI" sz="1400" dirty="0"/>
              <a:t>Oikeisto hakee  taloudellisia ratkaisuja ja tukee yritteliäisyyttä</a:t>
            </a:r>
          </a:p>
          <a:p>
            <a:pPr marL="742950" lvl="1" indent="-285750">
              <a:buFont typeface="Arial" panose="020B0604020202020204" pitchFamily="34" charset="0"/>
              <a:buChar char="•"/>
            </a:pPr>
            <a:r>
              <a:rPr lang="fi-FI" sz="1400" dirty="0"/>
              <a:t>Vasemmisto on kiinnostunut julkisen sektorin työpaikoista</a:t>
            </a:r>
          </a:p>
          <a:p>
            <a:pPr marL="742950" lvl="1" indent="-285750">
              <a:buFont typeface="Arial" panose="020B0604020202020204" pitchFamily="34" charset="0"/>
              <a:buChar char="•"/>
            </a:pPr>
            <a:r>
              <a:rPr lang="fi-FI" sz="1400" dirty="0"/>
              <a:t>Vihreät painottaa ympäristöseikkoja</a:t>
            </a:r>
          </a:p>
          <a:p>
            <a:pPr marL="742950" lvl="1" indent="-285750">
              <a:buFont typeface="Arial" panose="020B0604020202020204" pitchFamily="34" charset="0"/>
              <a:buChar char="•"/>
            </a:pPr>
            <a:r>
              <a:rPr lang="fi-FI" sz="1400" dirty="0" err="1"/>
              <a:t>RKPlle</a:t>
            </a:r>
            <a:r>
              <a:rPr lang="fi-FI" sz="1400" dirty="0"/>
              <a:t> on tärkeää kielipolitiikka</a:t>
            </a:r>
          </a:p>
          <a:p>
            <a:pPr marL="285750" indent="-285750">
              <a:buFont typeface="Arial" panose="020B0604020202020204" pitchFamily="34" charset="0"/>
              <a:buChar char="•"/>
            </a:pPr>
            <a:r>
              <a:rPr lang="fi-FI" sz="1400" dirty="0"/>
              <a:t>Perusnäkemykset ovat tiedossa ja pelikaverit ovat tuttuja. </a:t>
            </a:r>
          </a:p>
          <a:p>
            <a:pPr marL="285750" indent="-285750">
              <a:buFont typeface="Arial" panose="020B0604020202020204" pitchFamily="34" charset="0"/>
              <a:buChar char="•"/>
            </a:pPr>
            <a:r>
              <a:rPr lang="fi-FI" sz="1400" dirty="0"/>
              <a:t>Politiikan pelilaudalla ShakkiMattia ei käytännössä voi saavuttaa. </a:t>
            </a:r>
          </a:p>
          <a:p>
            <a:pPr marL="285750" indent="-285750">
              <a:buFont typeface="Arial" panose="020B0604020202020204" pitchFamily="34" charset="0"/>
              <a:buChar char="•"/>
            </a:pPr>
            <a:endParaRPr lang="fi-FI" sz="1400" dirty="0"/>
          </a:p>
          <a:p>
            <a:pPr marL="285750" indent="-285750">
              <a:buFont typeface="Arial" panose="020B0604020202020204" pitchFamily="34" charset="0"/>
              <a:buChar char="•"/>
            </a:pPr>
            <a:r>
              <a:rPr lang="fi-FI" sz="1400" dirty="0"/>
              <a:t>…niin ja virkamiehetkin osaavat politikoida </a:t>
            </a:r>
            <a:r>
              <a:rPr lang="fi-FI" sz="1400" dirty="0">
                <a:sym typeface="Wingdings" pitchFamily="2" charset="2"/>
              </a:rPr>
              <a:t> </a:t>
            </a:r>
          </a:p>
          <a:p>
            <a:pPr marL="285750" indent="-285750">
              <a:buFont typeface="Arial" panose="020B0604020202020204" pitchFamily="34" charset="0"/>
              <a:buChar char="•"/>
            </a:pPr>
            <a:r>
              <a:rPr lang="fi-FI" sz="1400" dirty="0">
                <a:sym typeface="Wingdings" pitchFamily="2" charset="2"/>
              </a:rPr>
              <a:t>Tuntevat pelikentän ja osaavat valmistella asiat ottaen huomioon poliittisen tilanteen</a:t>
            </a:r>
            <a:endParaRPr lang="fi-FI" sz="1400" dirty="0"/>
          </a:p>
          <a:p>
            <a:endParaRPr lang="fi-FI" sz="1400" dirty="0"/>
          </a:p>
        </p:txBody>
      </p:sp>
    </p:spTree>
    <p:extLst>
      <p:ext uri="{BB962C8B-B14F-4D97-AF65-F5344CB8AC3E}">
        <p14:creationId xmlns:p14="http://schemas.microsoft.com/office/powerpoint/2010/main" val="304086584"/>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134</TotalTime>
  <Words>557</Words>
  <Application>Microsoft Office PowerPoint</Application>
  <PresentationFormat>Laajakuva</PresentationFormat>
  <Paragraphs>79</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Grandview</vt:lpstr>
      <vt:lpstr>Wingdings</vt:lpstr>
      <vt:lpstr>CosineVTI</vt:lpstr>
      <vt:lpstr>KAARINAN HALLINTO</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KAARINAN HALLINTO</dc:title>
  <dc:creator>Hannu Hurme</dc:creator>
  <cp:lastModifiedBy>Ritva Mutanen</cp:lastModifiedBy>
  <cp:revision>2</cp:revision>
  <dcterms:created xsi:type="dcterms:W3CDTF">2022-10-10T11:41:32Z</dcterms:created>
  <dcterms:modified xsi:type="dcterms:W3CDTF">2022-11-03T09:34:10Z</dcterms:modified>
</cp:coreProperties>
</file>