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  <p:sldMasterId id="2147483685" r:id="rId2"/>
    <p:sldMasterId id="2147483697" r:id="rId3"/>
  </p:sldMasterIdLst>
  <p:notesMasterIdLst>
    <p:notesMasterId r:id="rId13"/>
  </p:notesMasterIdLst>
  <p:sldIdLst>
    <p:sldId id="256" r:id="rId4"/>
    <p:sldId id="275" r:id="rId5"/>
    <p:sldId id="273" r:id="rId6"/>
    <p:sldId id="267" r:id="rId7"/>
    <p:sldId id="274" r:id="rId8"/>
    <p:sldId id="276" r:id="rId9"/>
    <p:sldId id="277" r:id="rId10"/>
    <p:sldId id="278" r:id="rId11"/>
    <p:sldId id="280" r:id="rId1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62CA6"/>
    <a:srgbClr val="CC00CC"/>
    <a:srgbClr val="1AA1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6" autoAdjust="0"/>
    <p:restoredTop sz="94343" autoAdjust="0"/>
  </p:normalViewPr>
  <p:slideViewPr>
    <p:cSldViewPr snapToGrid="0">
      <p:cViewPr varScale="1">
        <p:scale>
          <a:sx n="69" d="100"/>
          <a:sy n="69" d="100"/>
        </p:scale>
        <p:origin x="5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588534072129873"/>
          <c:y val="9.9235455526260383E-2"/>
          <c:w val="0.46143518518518517"/>
          <c:h val="0.83903182593406089"/>
        </c:manualLayout>
      </c:layout>
      <c:pieChart>
        <c:varyColors val="1"/>
        <c:ser>
          <c:idx val="0"/>
          <c:order val="0"/>
          <c:tx>
            <c:strRef>
              <c:f>Taul1!$B$1</c:f>
              <c:strCache>
                <c:ptCount val="1"/>
                <c:pt idx="0">
                  <c:v>Yhteisöllisen oppilashuollon vuosikello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71D0-4880-BB7E-23DC9A3F6FC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71D0-4880-BB7E-23DC9A3F6FC7}"/>
              </c:ext>
            </c:extLst>
          </c:dPt>
          <c:dPt>
            <c:idx val="2"/>
            <c:bubble3D val="0"/>
            <c:explosion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71D0-4880-BB7E-23DC9A3F6FC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71D0-4880-BB7E-23DC9A3F6FC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71D0-4880-BB7E-23DC9A3F6FC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71D0-4880-BB7E-23DC9A3F6FC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71D0-4880-BB7E-23DC9A3F6FC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71D0-4880-BB7E-23DC9A3F6FC7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8-71D0-4880-BB7E-23DC9A3F6FC7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71D0-4880-BB7E-23DC9A3F6FC7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A-71D0-4880-BB7E-23DC9A3F6FC7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71D0-4880-BB7E-23DC9A3F6FC7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C-71D0-4880-BB7E-23DC9A3F6FC7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71D0-4880-BB7E-23DC9A3F6FC7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71D0-4880-BB7E-23DC9A3F6FC7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71D0-4880-BB7E-23DC9A3F6FC7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71D0-4880-BB7E-23DC9A3F6FC7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71D0-4880-BB7E-23DC9A3F6FC7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71D0-4880-BB7E-23DC9A3F6FC7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71D0-4880-BB7E-23DC9A3F6FC7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71D0-4880-BB7E-23DC9A3F6FC7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71D0-4880-BB7E-23DC9A3F6FC7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71D0-4880-BB7E-23DC9A3F6FC7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71D0-4880-BB7E-23DC9A3F6FC7}"/>
                </c:ext>
              </c:extLst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71D0-4880-BB7E-23DC9A3F6FC7}"/>
                </c:ext>
              </c:extLst>
            </c:dLbl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C-71D0-4880-BB7E-23DC9A3F6FC7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Taul1!$A$2:$A$14</c:f>
              <c:strCache>
                <c:ptCount val="12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kesäkuu</c:v>
                </c:pt>
                <c:pt idx="6">
                  <c:v>heinäkuu</c:v>
                </c:pt>
                <c:pt idx="7">
                  <c:v>elokuu</c:v>
                </c:pt>
                <c:pt idx="8">
                  <c:v>syyskuu</c:v>
                </c:pt>
                <c:pt idx="9">
                  <c:v>lokakuu</c:v>
                </c:pt>
                <c:pt idx="10">
                  <c:v>marraskuu</c:v>
                </c:pt>
                <c:pt idx="11">
                  <c:v>joulukuu</c:v>
                </c:pt>
              </c:strCache>
            </c:strRef>
          </c:cat>
          <c:val>
            <c:numRef>
              <c:f>Taul1!$B$2:$B$14</c:f>
              <c:numCache>
                <c:formatCode>General</c:formatCode>
                <c:ptCount val="13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4B-467F-A4D9-43762BF05481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Sarake1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71D0-4880-BB7E-23DC9A3F6FC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E-71D0-4880-BB7E-23DC9A3F6FC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71D0-4880-BB7E-23DC9A3F6FC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0-71D0-4880-BB7E-23DC9A3F6FC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71D0-4880-BB7E-23DC9A3F6FC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2-71D0-4880-BB7E-23DC9A3F6FC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71D0-4880-BB7E-23DC9A3F6FC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4-71D0-4880-BB7E-23DC9A3F6FC7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71D0-4880-BB7E-23DC9A3F6FC7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6-71D0-4880-BB7E-23DC9A3F6FC7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71D0-4880-BB7E-23DC9A3F6FC7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8-71D0-4880-BB7E-23DC9A3F6FC7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71D0-4880-BB7E-23DC9A3F6FC7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D-71D0-4880-BB7E-23DC9A3F6FC7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E-71D0-4880-BB7E-23DC9A3F6FC7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F-71D0-4880-BB7E-23DC9A3F6FC7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0-71D0-4880-BB7E-23DC9A3F6FC7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1-71D0-4880-BB7E-23DC9A3F6FC7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2-71D0-4880-BB7E-23DC9A3F6FC7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3-71D0-4880-BB7E-23DC9A3F6FC7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4-71D0-4880-BB7E-23DC9A3F6FC7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71D0-4880-BB7E-23DC9A3F6FC7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71D0-4880-BB7E-23DC9A3F6FC7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7-71D0-4880-BB7E-23DC9A3F6FC7}"/>
                </c:ext>
              </c:extLst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8-71D0-4880-BB7E-23DC9A3F6FC7}"/>
                </c:ext>
              </c:extLst>
            </c:dLbl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9-71D0-4880-BB7E-23DC9A3F6FC7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Taul1!$A$2:$A$14</c:f>
              <c:strCache>
                <c:ptCount val="12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kesäkuu</c:v>
                </c:pt>
                <c:pt idx="6">
                  <c:v>heinäkuu</c:v>
                </c:pt>
                <c:pt idx="7">
                  <c:v>elokuu</c:v>
                </c:pt>
                <c:pt idx="8">
                  <c:v>syyskuu</c:v>
                </c:pt>
                <c:pt idx="9">
                  <c:v>lokakuu</c:v>
                </c:pt>
                <c:pt idx="10">
                  <c:v>marraskuu</c:v>
                </c:pt>
                <c:pt idx="11">
                  <c:v>joulukuu</c:v>
                </c:pt>
              </c:strCache>
            </c:strRef>
          </c:cat>
          <c:val>
            <c:numRef>
              <c:f>Taul1!$C$2:$C$14</c:f>
              <c:numCache>
                <c:formatCode>General</c:formatCode>
                <c:ptCount val="13"/>
              </c:numCache>
            </c:numRef>
          </c:val>
          <c:extLst>
            <c:ext xmlns:c16="http://schemas.microsoft.com/office/drawing/2014/chart" uri="{C3380CC4-5D6E-409C-BE32-E72D297353CC}">
              <c16:uniqueId val="{00000001-554B-467F-A4D9-43762BF05481}"/>
            </c:ext>
          </c:extLst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Sarake2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A-71D0-4880-BB7E-23DC9A3F6FC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B-71D0-4880-BB7E-23DC9A3F6FC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C-71D0-4880-BB7E-23DC9A3F6FC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D-71D0-4880-BB7E-23DC9A3F6FC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E-71D0-4880-BB7E-23DC9A3F6FC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F-71D0-4880-BB7E-23DC9A3F6FC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0-71D0-4880-BB7E-23DC9A3F6FC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1-71D0-4880-BB7E-23DC9A3F6FC7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2-71D0-4880-BB7E-23DC9A3F6FC7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3-71D0-4880-BB7E-23DC9A3F6FC7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4-71D0-4880-BB7E-23DC9A3F6FC7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5-71D0-4880-BB7E-23DC9A3F6FC7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6-71D0-4880-BB7E-23DC9A3F6FC7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A-71D0-4880-BB7E-23DC9A3F6FC7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B-71D0-4880-BB7E-23DC9A3F6FC7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71D0-4880-BB7E-23DC9A3F6FC7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D-71D0-4880-BB7E-23DC9A3F6FC7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E-71D0-4880-BB7E-23DC9A3F6FC7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F-71D0-4880-BB7E-23DC9A3F6FC7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0-71D0-4880-BB7E-23DC9A3F6FC7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1-71D0-4880-BB7E-23DC9A3F6FC7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2-71D0-4880-BB7E-23DC9A3F6FC7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3-71D0-4880-BB7E-23DC9A3F6FC7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4-71D0-4880-BB7E-23DC9A3F6FC7}"/>
                </c:ext>
              </c:extLst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5-71D0-4880-BB7E-23DC9A3F6FC7}"/>
                </c:ext>
              </c:extLst>
            </c:dLbl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6-71D0-4880-BB7E-23DC9A3F6FC7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Taul1!$A$2:$A$14</c:f>
              <c:strCache>
                <c:ptCount val="12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kesäkuu</c:v>
                </c:pt>
                <c:pt idx="6">
                  <c:v>heinäkuu</c:v>
                </c:pt>
                <c:pt idx="7">
                  <c:v>elokuu</c:v>
                </c:pt>
                <c:pt idx="8">
                  <c:v>syyskuu</c:v>
                </c:pt>
                <c:pt idx="9">
                  <c:v>lokakuu</c:v>
                </c:pt>
                <c:pt idx="10">
                  <c:v>marraskuu</c:v>
                </c:pt>
                <c:pt idx="11">
                  <c:v>joulukuu</c:v>
                </c:pt>
              </c:strCache>
            </c:strRef>
          </c:cat>
          <c:val>
            <c:numRef>
              <c:f>Taul1!$D$2:$D$14</c:f>
              <c:numCache>
                <c:formatCode>General</c:formatCode>
                <c:ptCount val="13"/>
              </c:numCache>
            </c:numRef>
          </c:val>
          <c:extLst>
            <c:ext xmlns:c16="http://schemas.microsoft.com/office/drawing/2014/chart" uri="{C3380CC4-5D6E-409C-BE32-E72D297353CC}">
              <c16:uniqueId val="{00000002-554B-467F-A4D9-43762BF05481}"/>
            </c:ext>
          </c:extLst>
        </c:ser>
        <c:ser>
          <c:idx val="3"/>
          <c:order val="3"/>
          <c:tx>
            <c:strRef>
              <c:f>Taul1!$E$1</c:f>
              <c:strCache>
                <c:ptCount val="1"/>
                <c:pt idx="0">
                  <c:v>Sarake3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7-71D0-4880-BB7E-23DC9A3F6FC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8-71D0-4880-BB7E-23DC9A3F6FC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9-71D0-4880-BB7E-23DC9A3F6FC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A-71D0-4880-BB7E-23DC9A3F6FC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B-71D0-4880-BB7E-23DC9A3F6FC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C-71D0-4880-BB7E-23DC9A3F6FC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D-71D0-4880-BB7E-23DC9A3F6FC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E-71D0-4880-BB7E-23DC9A3F6FC7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2F-71D0-4880-BB7E-23DC9A3F6FC7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0-71D0-4880-BB7E-23DC9A3F6FC7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1-71D0-4880-BB7E-23DC9A3F6FC7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2-71D0-4880-BB7E-23DC9A3F6FC7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3-71D0-4880-BB7E-23DC9A3F6FC7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7-71D0-4880-BB7E-23DC9A3F6FC7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8-71D0-4880-BB7E-23DC9A3F6FC7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9-71D0-4880-BB7E-23DC9A3F6FC7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A-71D0-4880-BB7E-23DC9A3F6FC7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B-71D0-4880-BB7E-23DC9A3F6FC7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C-71D0-4880-BB7E-23DC9A3F6FC7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D-71D0-4880-BB7E-23DC9A3F6FC7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E-71D0-4880-BB7E-23DC9A3F6FC7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2F-71D0-4880-BB7E-23DC9A3F6FC7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0-71D0-4880-BB7E-23DC9A3F6FC7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1-71D0-4880-BB7E-23DC9A3F6FC7}"/>
                </c:ext>
              </c:extLst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2-71D0-4880-BB7E-23DC9A3F6FC7}"/>
                </c:ext>
              </c:extLst>
            </c:dLbl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3-71D0-4880-BB7E-23DC9A3F6FC7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Taul1!$A$2:$A$14</c:f>
              <c:strCache>
                <c:ptCount val="12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kesäkuu</c:v>
                </c:pt>
                <c:pt idx="6">
                  <c:v>heinäkuu</c:v>
                </c:pt>
                <c:pt idx="7">
                  <c:v>elokuu</c:v>
                </c:pt>
                <c:pt idx="8">
                  <c:v>syyskuu</c:v>
                </c:pt>
                <c:pt idx="9">
                  <c:v>lokakuu</c:v>
                </c:pt>
                <c:pt idx="10">
                  <c:v>marraskuu</c:v>
                </c:pt>
                <c:pt idx="11">
                  <c:v>joulukuu</c:v>
                </c:pt>
              </c:strCache>
            </c:strRef>
          </c:cat>
          <c:val>
            <c:numRef>
              <c:f>Taul1!$E$2:$E$14</c:f>
              <c:numCache>
                <c:formatCode>General</c:formatCode>
                <c:ptCount val="13"/>
              </c:numCache>
            </c:numRef>
          </c:val>
          <c:extLst>
            <c:ext xmlns:c16="http://schemas.microsoft.com/office/drawing/2014/chart" uri="{C3380CC4-5D6E-409C-BE32-E72D297353CC}">
              <c16:uniqueId val="{00000003-554B-467F-A4D9-43762BF05481}"/>
            </c:ext>
          </c:extLst>
        </c:ser>
        <c:ser>
          <c:idx val="4"/>
          <c:order val="4"/>
          <c:tx>
            <c:strRef>
              <c:f>Taul1!$F$1</c:f>
              <c:strCache>
                <c:ptCount val="1"/>
                <c:pt idx="0">
                  <c:v>Sarake4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4-71D0-4880-BB7E-23DC9A3F6FC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5-71D0-4880-BB7E-23DC9A3F6FC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6-71D0-4880-BB7E-23DC9A3F6FC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7-71D0-4880-BB7E-23DC9A3F6FC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8-71D0-4880-BB7E-23DC9A3F6FC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9-71D0-4880-BB7E-23DC9A3F6FC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A-71D0-4880-BB7E-23DC9A3F6FC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B-71D0-4880-BB7E-23DC9A3F6FC7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C-71D0-4880-BB7E-23DC9A3F6FC7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D-71D0-4880-BB7E-23DC9A3F6FC7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E-71D0-4880-BB7E-23DC9A3F6FC7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3F-71D0-4880-BB7E-23DC9A3F6FC7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40-71D0-4880-BB7E-23DC9A3F6FC7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4-71D0-4880-BB7E-23DC9A3F6FC7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5-71D0-4880-BB7E-23DC9A3F6FC7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6-71D0-4880-BB7E-23DC9A3F6FC7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7-71D0-4880-BB7E-23DC9A3F6FC7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8-71D0-4880-BB7E-23DC9A3F6FC7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9-71D0-4880-BB7E-23DC9A3F6FC7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A-71D0-4880-BB7E-23DC9A3F6FC7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B-71D0-4880-BB7E-23DC9A3F6FC7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C-71D0-4880-BB7E-23DC9A3F6FC7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D-71D0-4880-BB7E-23DC9A3F6FC7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E-71D0-4880-BB7E-23DC9A3F6FC7}"/>
                </c:ext>
              </c:extLst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3F-71D0-4880-BB7E-23DC9A3F6FC7}"/>
                </c:ext>
              </c:extLst>
            </c:dLbl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0-71D0-4880-BB7E-23DC9A3F6FC7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Taul1!$A$2:$A$14</c:f>
              <c:strCache>
                <c:ptCount val="12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kesäkuu</c:v>
                </c:pt>
                <c:pt idx="6">
                  <c:v>heinäkuu</c:v>
                </c:pt>
                <c:pt idx="7">
                  <c:v>elokuu</c:v>
                </c:pt>
                <c:pt idx="8">
                  <c:v>syyskuu</c:v>
                </c:pt>
                <c:pt idx="9">
                  <c:v>lokakuu</c:v>
                </c:pt>
                <c:pt idx="10">
                  <c:v>marraskuu</c:v>
                </c:pt>
                <c:pt idx="11">
                  <c:v>joulukuu</c:v>
                </c:pt>
              </c:strCache>
            </c:strRef>
          </c:cat>
          <c:val>
            <c:numRef>
              <c:f>Taul1!$F$2:$F$14</c:f>
              <c:numCache>
                <c:formatCode>General</c:formatCode>
                <c:ptCount val="13"/>
              </c:numCache>
            </c:numRef>
          </c:val>
          <c:extLst>
            <c:ext xmlns:c16="http://schemas.microsoft.com/office/drawing/2014/chart" uri="{C3380CC4-5D6E-409C-BE32-E72D297353CC}">
              <c16:uniqueId val="{00000004-554B-467F-A4D9-43762BF05481}"/>
            </c:ext>
          </c:extLst>
        </c:ser>
        <c:ser>
          <c:idx val="5"/>
          <c:order val="5"/>
          <c:tx>
            <c:strRef>
              <c:f>Taul1!$G$1</c:f>
              <c:strCache>
                <c:ptCount val="1"/>
                <c:pt idx="0">
                  <c:v>Sarake5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41-71D0-4880-BB7E-23DC9A3F6FC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42-71D0-4880-BB7E-23DC9A3F6FC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43-71D0-4880-BB7E-23DC9A3F6FC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44-71D0-4880-BB7E-23DC9A3F6FC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45-71D0-4880-BB7E-23DC9A3F6FC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46-71D0-4880-BB7E-23DC9A3F6FC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47-71D0-4880-BB7E-23DC9A3F6FC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48-71D0-4880-BB7E-23DC9A3F6FC7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49-71D0-4880-BB7E-23DC9A3F6FC7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4A-71D0-4880-BB7E-23DC9A3F6FC7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4B-71D0-4880-BB7E-23DC9A3F6FC7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4C-71D0-4880-BB7E-23DC9A3F6FC7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4D-71D0-4880-BB7E-23DC9A3F6FC7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1-71D0-4880-BB7E-23DC9A3F6FC7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2-71D0-4880-BB7E-23DC9A3F6FC7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3-71D0-4880-BB7E-23DC9A3F6FC7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4-71D0-4880-BB7E-23DC9A3F6FC7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5-71D0-4880-BB7E-23DC9A3F6FC7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6-71D0-4880-BB7E-23DC9A3F6FC7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7-71D0-4880-BB7E-23DC9A3F6FC7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8-71D0-4880-BB7E-23DC9A3F6FC7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9-71D0-4880-BB7E-23DC9A3F6FC7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A-71D0-4880-BB7E-23DC9A3F6FC7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B-71D0-4880-BB7E-23DC9A3F6FC7}"/>
                </c:ext>
              </c:extLst>
            </c:dLbl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C-71D0-4880-BB7E-23DC9A3F6FC7}"/>
                </c:ext>
              </c:extLst>
            </c:dLbl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4D-71D0-4880-BB7E-23DC9A3F6FC7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Taul1!$A$2:$A$14</c:f>
              <c:strCache>
                <c:ptCount val="12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kesäkuu</c:v>
                </c:pt>
                <c:pt idx="6">
                  <c:v>heinäkuu</c:v>
                </c:pt>
                <c:pt idx="7">
                  <c:v>elokuu</c:v>
                </c:pt>
                <c:pt idx="8">
                  <c:v>syyskuu</c:v>
                </c:pt>
                <c:pt idx="9">
                  <c:v>lokakuu</c:v>
                </c:pt>
                <c:pt idx="10">
                  <c:v>marraskuu</c:v>
                </c:pt>
                <c:pt idx="11">
                  <c:v>joulukuu</c:v>
                </c:pt>
              </c:strCache>
            </c:strRef>
          </c:cat>
          <c:val>
            <c:numRef>
              <c:f>Taul1!$G$2:$G$14</c:f>
              <c:numCache>
                <c:formatCode>General</c:formatCode>
                <c:ptCount val="13"/>
              </c:numCache>
            </c:numRef>
          </c:val>
          <c:extLst>
            <c:ext xmlns:c16="http://schemas.microsoft.com/office/drawing/2014/chart" uri="{C3380CC4-5D6E-409C-BE32-E72D297353CC}">
              <c16:uniqueId val="{00000005-554B-467F-A4D9-43762BF05481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 dirty="0" err="1">
                <a:solidFill>
                  <a:schemeClr val="accent5">
                    <a:lumMod val="75000"/>
                  </a:schemeClr>
                </a:solidFill>
              </a:rPr>
              <a:t>Ylänivelen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5">
                    <a:lumMod val="75000"/>
                  </a:schemeClr>
                </a:solidFill>
              </a:rPr>
              <a:t>pedagoginen</a:t>
            </a:r>
            <a:r>
              <a:rPr lang="en-US"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2800" dirty="0" err="1">
                <a:solidFill>
                  <a:schemeClr val="accent5">
                    <a:lumMod val="75000"/>
                  </a:schemeClr>
                </a:solidFill>
              </a:rPr>
              <a:t>vuosikello</a:t>
            </a:r>
            <a:endParaRPr lang="en-US" sz="2800" dirty="0">
              <a:solidFill>
                <a:schemeClr val="accent5">
                  <a:lumMod val="75000"/>
                </a:schemeClr>
              </a:solidFill>
            </a:endParaRPr>
          </a:p>
        </c:rich>
      </c:tx>
      <c:layout>
        <c:manualLayout>
          <c:xMode val="edge"/>
          <c:yMode val="edge"/>
          <c:x val="0.2294999937781178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Taul1!$B$1</c:f>
              <c:strCache>
                <c:ptCount val="1"/>
                <c:pt idx="0">
                  <c:v>Ylänivelen pedagoginen vuosikello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D1C7-49BD-B465-AFD8CC0D07E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D1C7-49BD-B465-AFD8CC0D07E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D1C7-49BD-B465-AFD8CC0D07E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D1C7-49BD-B465-AFD8CC0D07E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D1C7-49BD-B465-AFD8CC0D07E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8-D1C7-49BD-B465-AFD8CC0D07E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D1C7-49BD-B465-AFD8CC0D07E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A-D1C7-49BD-B465-AFD8CC0D07E0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D1C7-49BD-B465-AFD8CC0D07E0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D1C7-49BD-B465-AFD8CC0D07E0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D1C7-49BD-B465-AFD8CC0D07E0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D1C7-49BD-B465-AFD8CC0D07E0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4-D1C7-49BD-B465-AFD8CC0D07E0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D1C7-49BD-B465-AFD8CC0D07E0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6-D1C7-49BD-B465-AFD8CC0D07E0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D1C7-49BD-B465-AFD8CC0D07E0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D1C7-49BD-B465-AFD8CC0D07E0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D1C7-49BD-B465-AFD8CC0D07E0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D1C7-49BD-B465-AFD8CC0D07E0}"/>
                </c:ext>
              </c:extLst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B-D1C7-49BD-B465-AFD8CC0D07E0}"/>
                </c:ext>
              </c:extLst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D1C7-49BD-B465-AFD8CC0D07E0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i-FI"/>
                </a:p>
              </c:txPr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D1C7-49BD-B465-AFD8CC0D07E0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Taul1!$A$2:$A$12</c:f>
              <c:strCache>
                <c:ptCount val="11"/>
                <c:pt idx="0">
                  <c:v>tammikuu</c:v>
                </c:pt>
                <c:pt idx="1">
                  <c:v>helmikuu</c:v>
                </c:pt>
                <c:pt idx="2">
                  <c:v>maaliskuu</c:v>
                </c:pt>
                <c:pt idx="3">
                  <c:v>huhtikuu</c:v>
                </c:pt>
                <c:pt idx="4">
                  <c:v>toukokuu</c:v>
                </c:pt>
                <c:pt idx="5">
                  <c:v>heinäkuu</c:v>
                </c:pt>
                <c:pt idx="6">
                  <c:v>elokuu</c:v>
                </c:pt>
                <c:pt idx="7">
                  <c:v>syyskuu</c:v>
                </c:pt>
                <c:pt idx="8">
                  <c:v>lokakuu</c:v>
                </c:pt>
                <c:pt idx="9">
                  <c:v>marraskuu</c:v>
                </c:pt>
                <c:pt idx="10">
                  <c:v>joulukuu</c:v>
                </c:pt>
              </c:strCache>
            </c:strRef>
          </c:cat>
          <c:val>
            <c:numRef>
              <c:f>Taul1!$B$2:$B$12</c:f>
              <c:numCache>
                <c:formatCode>General</c:formatCode>
                <c:ptCount val="11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C7-49BD-B465-AFD8CC0D07E0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0.59016</cdr:x>
      <cdr:y>0.14968</cdr:y>
    </cdr:from>
    <cdr:to>
      <cdr:x>0.77125</cdr:x>
      <cdr:y>0.30861</cdr:y>
    </cdr:to>
    <cdr:sp macro="" textlink="">
      <cdr:nvSpPr>
        <cdr:cNvPr id="2" name="Tekstiruutu 1"/>
        <cdr:cNvSpPr txBox="1"/>
      </cdr:nvSpPr>
      <cdr:spPr>
        <a:xfrm xmlns:a="http://schemas.openxmlformats.org/drawingml/2006/main">
          <a:off x="4856770" y="677427"/>
          <a:ext cx="1490278" cy="719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dirty="0" smtClean="0"/>
        </a:p>
        <a:p xmlns:a="http://schemas.openxmlformats.org/drawingml/2006/main">
          <a:endParaRPr lang="fi-FI" sz="1100" dirty="0"/>
        </a:p>
      </cdr:txBody>
    </cdr:sp>
  </cdr:relSizeAnchor>
  <cdr:relSizeAnchor xmlns:cdr="http://schemas.openxmlformats.org/drawingml/2006/chartDrawing">
    <cdr:from>
      <cdr:x>0.64</cdr:x>
      <cdr:y>0.30861</cdr:y>
    </cdr:from>
    <cdr:to>
      <cdr:x>0.78</cdr:x>
      <cdr:y>0.40407</cdr:y>
    </cdr:to>
    <cdr:sp macro="" textlink="">
      <cdr:nvSpPr>
        <cdr:cNvPr id="3" name="Tekstiruutu 2"/>
        <cdr:cNvSpPr txBox="1"/>
      </cdr:nvSpPr>
      <cdr:spPr>
        <a:xfrm xmlns:a="http://schemas.openxmlformats.org/drawingml/2006/main">
          <a:off x="5266928" y="1396752"/>
          <a:ext cx="1152144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 dirty="0"/>
        </a:p>
      </cdr:txBody>
    </cdr:sp>
  </cdr:relSizeAnchor>
  <cdr:relSizeAnchor xmlns:cdr="http://schemas.openxmlformats.org/drawingml/2006/chartDrawing">
    <cdr:from>
      <cdr:x>0.64875</cdr:x>
      <cdr:y>0.41998</cdr:y>
    </cdr:from>
    <cdr:to>
      <cdr:x>0.82174</cdr:x>
      <cdr:y>0.48362</cdr:y>
    </cdr:to>
    <cdr:sp macro="" textlink="">
      <cdr:nvSpPr>
        <cdr:cNvPr id="4" name="Tekstiruutu 3"/>
        <cdr:cNvSpPr txBox="1"/>
      </cdr:nvSpPr>
      <cdr:spPr>
        <a:xfrm xmlns:a="http://schemas.openxmlformats.org/drawingml/2006/main">
          <a:off x="5338936" y="1900808"/>
          <a:ext cx="1423639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050" dirty="0"/>
        </a:p>
      </cdr:txBody>
    </cdr:sp>
  </cdr:relSizeAnchor>
  <cdr:relSizeAnchor xmlns:cdr="http://schemas.openxmlformats.org/drawingml/2006/chartDrawing">
    <cdr:from>
      <cdr:x>0.59625</cdr:x>
      <cdr:y>0.59499</cdr:y>
    </cdr:from>
    <cdr:to>
      <cdr:x>0.70125</cdr:x>
      <cdr:y>0.67454</cdr:y>
    </cdr:to>
    <cdr:sp macro="" textlink="">
      <cdr:nvSpPr>
        <cdr:cNvPr id="5" name="Tekstiruutu 4"/>
        <cdr:cNvSpPr txBox="1"/>
      </cdr:nvSpPr>
      <cdr:spPr>
        <a:xfrm xmlns:a="http://schemas.openxmlformats.org/drawingml/2006/main">
          <a:off x="4906888" y="2692896"/>
          <a:ext cx="864096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 dirty="0"/>
        </a:p>
      </cdr:txBody>
    </cdr:sp>
  </cdr:relSizeAnchor>
  <cdr:relSizeAnchor xmlns:cdr="http://schemas.openxmlformats.org/drawingml/2006/chartDrawing">
    <cdr:from>
      <cdr:x>0.64875</cdr:x>
      <cdr:y>0.53135</cdr:y>
    </cdr:from>
    <cdr:to>
      <cdr:x>0.77125</cdr:x>
      <cdr:y>0.65863</cdr:y>
    </cdr:to>
    <cdr:sp macro="" textlink="">
      <cdr:nvSpPr>
        <cdr:cNvPr id="6" name="Tekstiruutu 5"/>
        <cdr:cNvSpPr txBox="1"/>
      </cdr:nvSpPr>
      <cdr:spPr>
        <a:xfrm xmlns:a="http://schemas.openxmlformats.org/drawingml/2006/main">
          <a:off x="5338936" y="2404864"/>
          <a:ext cx="1008126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 dirty="0" smtClean="0"/>
            <a:t>,</a:t>
          </a:r>
        </a:p>
      </cdr:txBody>
    </cdr:sp>
  </cdr:relSizeAnchor>
  <cdr:relSizeAnchor xmlns:cdr="http://schemas.openxmlformats.org/drawingml/2006/chartDrawing">
    <cdr:from>
      <cdr:x>0.55932</cdr:x>
      <cdr:y>0.857</cdr:y>
    </cdr:from>
    <cdr:to>
      <cdr:x>0.81307</cdr:x>
      <cdr:y>0.92064</cdr:y>
    </cdr:to>
    <cdr:sp macro="" textlink="">
      <cdr:nvSpPr>
        <cdr:cNvPr id="7" name="Tekstiruutu 6"/>
        <cdr:cNvSpPr txBox="1"/>
      </cdr:nvSpPr>
      <cdr:spPr>
        <a:xfrm xmlns:a="http://schemas.openxmlformats.org/drawingml/2006/main">
          <a:off x="4752528" y="4315618"/>
          <a:ext cx="2156099" cy="3204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000" dirty="0"/>
        </a:p>
      </cdr:txBody>
    </cdr:sp>
  </cdr:relSizeAnchor>
  <cdr:relSizeAnchor xmlns:cdr="http://schemas.openxmlformats.org/drawingml/2006/chartDrawing">
    <cdr:from>
      <cdr:x>0.54249</cdr:x>
      <cdr:y>0.87505</cdr:y>
    </cdr:from>
    <cdr:to>
      <cdr:x>0.70874</cdr:x>
      <cdr:y>0.92278</cdr:y>
    </cdr:to>
    <cdr:sp macro="" textlink="">
      <cdr:nvSpPr>
        <cdr:cNvPr id="8" name="Tekstiruutu 7"/>
        <cdr:cNvSpPr txBox="1"/>
      </cdr:nvSpPr>
      <cdr:spPr>
        <a:xfrm xmlns:a="http://schemas.openxmlformats.org/drawingml/2006/main">
          <a:off x="4464476" y="3960444"/>
          <a:ext cx="1368171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900" dirty="0"/>
        </a:p>
      </cdr:txBody>
    </cdr:sp>
  </cdr:relSizeAnchor>
  <cdr:relSizeAnchor xmlns:cdr="http://schemas.openxmlformats.org/drawingml/2006/chartDrawing">
    <cdr:from>
      <cdr:x>0.41765</cdr:x>
      <cdr:y>0.86407</cdr:y>
    </cdr:from>
    <cdr:to>
      <cdr:x>0.51827</cdr:x>
      <cdr:y>1</cdr:y>
    </cdr:to>
    <cdr:sp macro="" textlink="">
      <cdr:nvSpPr>
        <cdr:cNvPr id="9" name="Tekstiruutu 8"/>
        <cdr:cNvSpPr txBox="1"/>
      </cdr:nvSpPr>
      <cdr:spPr>
        <a:xfrm xmlns:a="http://schemas.openxmlformats.org/drawingml/2006/main">
          <a:off x="3437054" y="3910749"/>
          <a:ext cx="828062" cy="6152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000" dirty="0"/>
        </a:p>
      </cdr:txBody>
    </cdr:sp>
  </cdr:relSizeAnchor>
  <cdr:relSizeAnchor xmlns:cdr="http://schemas.openxmlformats.org/drawingml/2006/chartDrawing">
    <cdr:from>
      <cdr:x>0.12376</cdr:x>
      <cdr:y>0.78591</cdr:y>
    </cdr:from>
    <cdr:to>
      <cdr:x>0.255</cdr:x>
      <cdr:y>0.97683</cdr:y>
    </cdr:to>
    <cdr:sp macro="" textlink="">
      <cdr:nvSpPr>
        <cdr:cNvPr id="10" name="Tekstiruutu 9"/>
        <cdr:cNvSpPr txBox="1"/>
      </cdr:nvSpPr>
      <cdr:spPr>
        <a:xfrm xmlns:a="http://schemas.openxmlformats.org/drawingml/2006/main">
          <a:off x="1018495" y="3557000"/>
          <a:ext cx="1080053" cy="8640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000" dirty="0" smtClean="0"/>
        </a:p>
      </cdr:txBody>
    </cdr:sp>
  </cdr:relSizeAnchor>
  <cdr:relSizeAnchor xmlns:cdr="http://schemas.openxmlformats.org/drawingml/2006/chartDrawing">
    <cdr:from>
      <cdr:x>0.61249</cdr:x>
      <cdr:y>0.77959</cdr:y>
    </cdr:from>
    <cdr:to>
      <cdr:x>1</cdr:x>
      <cdr:y>0.87316</cdr:y>
    </cdr:to>
    <cdr:sp macro="" textlink="">
      <cdr:nvSpPr>
        <cdr:cNvPr id="11" name="Tekstiruutu 10"/>
        <cdr:cNvSpPr txBox="1"/>
      </cdr:nvSpPr>
      <cdr:spPr>
        <a:xfrm xmlns:a="http://schemas.openxmlformats.org/drawingml/2006/main">
          <a:off x="5204293" y="3925779"/>
          <a:ext cx="3292651" cy="4712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900" dirty="0"/>
        </a:p>
      </cdr:txBody>
    </cdr:sp>
  </cdr:relSizeAnchor>
  <cdr:relSizeAnchor xmlns:cdr="http://schemas.openxmlformats.org/drawingml/2006/chartDrawing">
    <cdr:from>
      <cdr:x>0.02542</cdr:x>
      <cdr:y>0.14884</cdr:y>
    </cdr:from>
    <cdr:to>
      <cdr:x>0.2725</cdr:x>
      <cdr:y>0.28502</cdr:y>
    </cdr:to>
    <cdr:sp macro="" textlink="">
      <cdr:nvSpPr>
        <cdr:cNvPr id="12" name="Tekstiruutu 11"/>
        <cdr:cNvSpPr txBox="1"/>
      </cdr:nvSpPr>
      <cdr:spPr>
        <a:xfrm xmlns:a="http://schemas.openxmlformats.org/drawingml/2006/main">
          <a:off x="216024" y="749512"/>
          <a:ext cx="2099393" cy="6857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 dirty="0"/>
        </a:p>
      </cdr:txBody>
    </cdr:sp>
  </cdr:relSizeAnchor>
  <cdr:relSizeAnchor xmlns:cdr="http://schemas.openxmlformats.org/drawingml/2006/chartDrawing">
    <cdr:from>
      <cdr:x>0.24625</cdr:x>
      <cdr:y>0.10887</cdr:y>
    </cdr:from>
    <cdr:to>
      <cdr:x>0.36875</cdr:x>
      <cdr:y>0.14968</cdr:y>
    </cdr:to>
    <cdr:sp macro="" textlink="">
      <cdr:nvSpPr>
        <cdr:cNvPr id="13" name="Tekstiruutu 12"/>
        <cdr:cNvSpPr txBox="1"/>
      </cdr:nvSpPr>
      <cdr:spPr>
        <a:xfrm xmlns:a="http://schemas.openxmlformats.org/drawingml/2006/main">
          <a:off x="2026568" y="492761"/>
          <a:ext cx="1008112" cy="1846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 dirty="0"/>
        </a:p>
      </cdr:txBody>
    </cdr:sp>
  </cdr:relSizeAnchor>
  <cdr:relSizeAnchor xmlns:cdr="http://schemas.openxmlformats.org/drawingml/2006/chartDrawing">
    <cdr:from>
      <cdr:x>0.02751</cdr:x>
      <cdr:y>0.70636</cdr:y>
    </cdr:from>
    <cdr:to>
      <cdr:x>0.17625</cdr:x>
      <cdr:y>0.77</cdr:y>
    </cdr:to>
    <cdr:sp macro="" textlink="">
      <cdr:nvSpPr>
        <cdr:cNvPr id="17" name="Tekstiruutu 16"/>
        <cdr:cNvSpPr txBox="1"/>
      </cdr:nvSpPr>
      <cdr:spPr>
        <a:xfrm xmlns:a="http://schemas.openxmlformats.org/drawingml/2006/main">
          <a:off x="226368" y="3196952"/>
          <a:ext cx="122413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 dirty="0"/>
        </a:p>
      </cdr:txBody>
    </cdr:sp>
  </cdr:relSizeAnchor>
  <cdr:relSizeAnchor xmlns:cdr="http://schemas.openxmlformats.org/drawingml/2006/chartDrawing">
    <cdr:from>
      <cdr:x>0.0175</cdr:x>
      <cdr:y>0.58867</cdr:y>
    </cdr:from>
    <cdr:to>
      <cdr:x>0.19249</cdr:x>
      <cdr:y>0.76368</cdr:y>
    </cdr:to>
    <cdr:sp macro="" textlink="">
      <cdr:nvSpPr>
        <cdr:cNvPr id="18" name="Tekstiruutu 17"/>
        <cdr:cNvSpPr txBox="1"/>
      </cdr:nvSpPr>
      <cdr:spPr>
        <a:xfrm xmlns:a="http://schemas.openxmlformats.org/drawingml/2006/main">
          <a:off x="144047" y="2664296"/>
          <a:ext cx="1440098" cy="7920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fi-FI" sz="1100" dirty="0"/>
        </a:p>
      </cdr:txBody>
    </cdr:sp>
  </cdr:relSizeAnchor>
  <cdr:relSizeAnchor xmlns:cdr="http://schemas.openxmlformats.org/drawingml/2006/chartDrawing">
    <cdr:from>
      <cdr:x>0.01876</cdr:x>
      <cdr:y>0.34043</cdr:y>
    </cdr:from>
    <cdr:to>
      <cdr:x>0.21</cdr:x>
      <cdr:y>0.5546</cdr:y>
    </cdr:to>
    <cdr:sp macro="" textlink="">
      <cdr:nvSpPr>
        <cdr:cNvPr id="19" name="Tekstiruutu 18"/>
        <cdr:cNvSpPr txBox="1"/>
      </cdr:nvSpPr>
      <cdr:spPr>
        <a:xfrm xmlns:a="http://schemas.openxmlformats.org/drawingml/2006/main">
          <a:off x="159403" y="1714303"/>
          <a:ext cx="1624955" cy="10784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050" dirty="0"/>
        </a:p>
      </cdr:txBody>
    </cdr:sp>
  </cdr:relSizeAnchor>
  <cdr:relSizeAnchor xmlns:cdr="http://schemas.openxmlformats.org/drawingml/2006/chartDrawing">
    <cdr:from>
      <cdr:x>0.61249</cdr:x>
      <cdr:y>0.70004</cdr:y>
    </cdr:from>
    <cdr:to>
      <cdr:x>0.83124</cdr:x>
      <cdr:y>0.7955</cdr:y>
    </cdr:to>
    <cdr:sp macro="" textlink="">
      <cdr:nvSpPr>
        <cdr:cNvPr id="20" name="Tekstiruutu 19"/>
        <cdr:cNvSpPr txBox="1"/>
      </cdr:nvSpPr>
      <cdr:spPr>
        <a:xfrm xmlns:a="http://schemas.openxmlformats.org/drawingml/2006/main">
          <a:off x="5040560" y="3168352"/>
          <a:ext cx="1800225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900" dirty="0"/>
        </a:p>
      </cdr:txBody>
    </cdr:sp>
  </cdr:relSizeAnchor>
  <cdr:relSizeAnchor xmlns:cdr="http://schemas.openxmlformats.org/drawingml/2006/chartDrawing">
    <cdr:from>
      <cdr:x>0.66499</cdr:x>
      <cdr:y>0.46139</cdr:y>
    </cdr:from>
    <cdr:to>
      <cdr:x>0.82249</cdr:x>
      <cdr:y>0.54094</cdr:y>
    </cdr:to>
    <cdr:sp macro="" textlink="">
      <cdr:nvSpPr>
        <cdr:cNvPr id="21" name="Tekstiruutu 20"/>
        <cdr:cNvSpPr txBox="1"/>
      </cdr:nvSpPr>
      <cdr:spPr>
        <a:xfrm xmlns:a="http://schemas.openxmlformats.org/drawingml/2006/main">
          <a:off x="5472608" y="2088232"/>
          <a:ext cx="129614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fi-FI" sz="1100" dirty="0"/>
        </a:p>
      </cdr:txBody>
    </cdr:sp>
  </cdr:relSizeAnchor>
  <cdr:relSizeAnchor xmlns:cdr="http://schemas.openxmlformats.org/drawingml/2006/chartDrawing">
    <cdr:from>
      <cdr:x>0.64749</cdr:x>
      <cdr:y>0.46139</cdr:y>
    </cdr:from>
    <cdr:to>
      <cdr:x>0.81374</cdr:x>
      <cdr:y>0.54094</cdr:y>
    </cdr:to>
    <cdr:sp macro="" textlink="">
      <cdr:nvSpPr>
        <cdr:cNvPr id="22" name="Tekstiruutu 21"/>
        <cdr:cNvSpPr txBox="1"/>
      </cdr:nvSpPr>
      <cdr:spPr>
        <a:xfrm xmlns:a="http://schemas.openxmlformats.org/drawingml/2006/main">
          <a:off x="5328592" y="2088232"/>
          <a:ext cx="136815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fi-FI" sz="1000" dirty="0"/>
        </a:p>
      </cdr:txBody>
    </cdr:sp>
  </cdr:relSizeAnchor>
  <cdr:relSizeAnchor xmlns:cdr="http://schemas.openxmlformats.org/drawingml/2006/chartDrawing">
    <cdr:from>
      <cdr:x>0.28358</cdr:x>
      <cdr:y>0.63345</cdr:y>
    </cdr:from>
    <cdr:to>
      <cdr:x>0.36833</cdr:x>
      <cdr:y>0.73121</cdr:y>
    </cdr:to>
    <cdr:sp macro="" textlink="">
      <cdr:nvSpPr>
        <cdr:cNvPr id="23" name="Tekstiruutu 22"/>
        <cdr:cNvSpPr txBox="1"/>
      </cdr:nvSpPr>
      <cdr:spPr>
        <a:xfrm xmlns:a="http://schemas.openxmlformats.org/drawingml/2006/main">
          <a:off x="2736304" y="3600400"/>
          <a:ext cx="817759" cy="5556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 dirty="0" err="1" smtClean="0"/>
            <a:t>Eppuopet</a:t>
          </a:r>
          <a:r>
            <a:rPr lang="fi-FI" sz="800" dirty="0" smtClean="0"/>
            <a:t> tutustuvat </a:t>
          </a:r>
          <a:r>
            <a:rPr lang="fi-FI" sz="800" dirty="0" err="1" smtClean="0"/>
            <a:t>EsiOPS:iin</a:t>
          </a:r>
          <a:endParaRPr lang="fi-FI" sz="800" dirty="0" smtClean="0"/>
        </a:p>
      </cdr:txBody>
    </cdr:sp>
  </cdr:relSizeAnchor>
  <cdr:relSizeAnchor xmlns:cdr="http://schemas.openxmlformats.org/drawingml/2006/chartDrawing">
    <cdr:from>
      <cdr:x>0.18312</cdr:x>
      <cdr:y>0.5112</cdr:y>
    </cdr:from>
    <cdr:to>
      <cdr:x>0.34187</cdr:x>
      <cdr:y>0.62257</cdr:y>
    </cdr:to>
    <cdr:sp macro="" textlink="">
      <cdr:nvSpPr>
        <cdr:cNvPr id="24" name="Tekstiruutu 23"/>
        <cdr:cNvSpPr txBox="1"/>
      </cdr:nvSpPr>
      <cdr:spPr>
        <a:xfrm xmlns:a="http://schemas.openxmlformats.org/drawingml/2006/main">
          <a:off x="1506996" y="2313682"/>
          <a:ext cx="1306488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 dirty="0"/>
        </a:p>
      </cdr:txBody>
    </cdr:sp>
  </cdr:relSizeAnchor>
  <cdr:relSizeAnchor xmlns:cdr="http://schemas.openxmlformats.org/drawingml/2006/chartDrawing">
    <cdr:from>
      <cdr:x>0.49744</cdr:x>
      <cdr:y>0.23848</cdr:y>
    </cdr:from>
    <cdr:to>
      <cdr:x>0.60244</cdr:x>
      <cdr:y>0.33394</cdr:y>
    </cdr:to>
    <cdr:sp macro="" textlink="">
      <cdr:nvSpPr>
        <cdr:cNvPr id="25" name="Tekstiruutu 24"/>
        <cdr:cNvSpPr txBox="1"/>
      </cdr:nvSpPr>
      <cdr:spPr>
        <a:xfrm xmlns:a="http://schemas.openxmlformats.org/drawingml/2006/main">
          <a:off x="4093716" y="1079334"/>
          <a:ext cx="864096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 dirty="0"/>
        </a:p>
      </cdr:txBody>
    </cdr:sp>
  </cdr:relSizeAnchor>
  <cdr:relSizeAnchor xmlns:cdr="http://schemas.openxmlformats.org/drawingml/2006/chartDrawing">
    <cdr:from>
      <cdr:x>0.19709</cdr:x>
      <cdr:y>0.63208</cdr:y>
    </cdr:from>
    <cdr:to>
      <cdr:x>0.30187</cdr:x>
      <cdr:y>0.71794</cdr:y>
    </cdr:to>
    <cdr:sp macro="" textlink="">
      <cdr:nvSpPr>
        <cdr:cNvPr id="26" name="Tekstiruutu 25"/>
        <cdr:cNvSpPr txBox="1"/>
      </cdr:nvSpPr>
      <cdr:spPr>
        <a:xfrm xmlns:a="http://schemas.openxmlformats.org/drawingml/2006/main">
          <a:off x="1674634" y="3182959"/>
          <a:ext cx="890310" cy="4323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dirty="0" smtClean="0"/>
        </a:p>
      </cdr:txBody>
    </cdr:sp>
  </cdr:relSizeAnchor>
  <cdr:relSizeAnchor xmlns:cdr="http://schemas.openxmlformats.org/drawingml/2006/chartDrawing">
    <cdr:from>
      <cdr:x>0.2625</cdr:x>
      <cdr:y>0.28638</cdr:y>
    </cdr:from>
    <cdr:to>
      <cdr:x>0.36562</cdr:x>
      <cdr:y>0.39942</cdr:y>
    </cdr:to>
    <cdr:sp macro="" textlink="">
      <cdr:nvSpPr>
        <cdr:cNvPr id="27" name="Tekstiruutu 26"/>
        <cdr:cNvSpPr txBox="1"/>
      </cdr:nvSpPr>
      <cdr:spPr>
        <a:xfrm xmlns:a="http://schemas.openxmlformats.org/drawingml/2006/main">
          <a:off x="2230448" y="1442123"/>
          <a:ext cx="876240" cy="5692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 dirty="0"/>
        </a:p>
      </cdr:txBody>
    </cdr:sp>
  </cdr:relSizeAnchor>
  <cdr:relSizeAnchor xmlns:cdr="http://schemas.openxmlformats.org/drawingml/2006/chartDrawing">
    <cdr:from>
      <cdr:x>0.47578</cdr:x>
      <cdr:y>0.33269</cdr:y>
    </cdr:from>
    <cdr:to>
      <cdr:x>0.6114</cdr:x>
      <cdr:y>0.44423</cdr:y>
    </cdr:to>
    <cdr:sp macro="" textlink="">
      <cdr:nvSpPr>
        <cdr:cNvPr id="28" name="Tekstiruutu 27"/>
        <cdr:cNvSpPr txBox="1"/>
      </cdr:nvSpPr>
      <cdr:spPr>
        <a:xfrm xmlns:a="http://schemas.openxmlformats.org/drawingml/2006/main">
          <a:off x="4042678" y="1675326"/>
          <a:ext cx="1152356" cy="5616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 dirty="0"/>
        </a:p>
      </cdr:txBody>
    </cdr:sp>
  </cdr:relSizeAnchor>
  <cdr:relSizeAnchor xmlns:cdr="http://schemas.openxmlformats.org/drawingml/2006/chartDrawing">
    <cdr:from>
      <cdr:x>0.3325</cdr:x>
      <cdr:y>0.1591</cdr:y>
    </cdr:from>
    <cdr:to>
      <cdr:x>0.41999</cdr:x>
      <cdr:y>0.30229</cdr:y>
    </cdr:to>
    <cdr:sp macro="" textlink="">
      <cdr:nvSpPr>
        <cdr:cNvPr id="29" name="Tekstiruutu 28"/>
        <cdr:cNvSpPr txBox="1"/>
      </cdr:nvSpPr>
      <cdr:spPr>
        <a:xfrm xmlns:a="http://schemas.openxmlformats.org/drawingml/2006/main">
          <a:off x="2736304" y="720080"/>
          <a:ext cx="720080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 dirty="0"/>
        </a:p>
      </cdr:txBody>
    </cdr:sp>
  </cdr:relSizeAnchor>
  <cdr:relSizeAnchor xmlns:cdr="http://schemas.openxmlformats.org/drawingml/2006/chartDrawing">
    <cdr:from>
      <cdr:x>0.41647</cdr:x>
      <cdr:y>0.17993</cdr:y>
    </cdr:from>
    <cdr:to>
      <cdr:x>0.52285</cdr:x>
      <cdr:y>0.27403</cdr:y>
    </cdr:to>
    <cdr:sp macro="" textlink="">
      <cdr:nvSpPr>
        <cdr:cNvPr id="30" name="Tekstiruutu 29"/>
        <cdr:cNvSpPr txBox="1"/>
      </cdr:nvSpPr>
      <cdr:spPr>
        <a:xfrm xmlns:a="http://schemas.openxmlformats.org/drawingml/2006/main">
          <a:off x="3538736" y="906070"/>
          <a:ext cx="903868" cy="4738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 dirty="0"/>
        </a:p>
      </cdr:txBody>
    </cdr:sp>
  </cdr:relSizeAnchor>
  <cdr:relSizeAnchor xmlns:cdr="http://schemas.openxmlformats.org/drawingml/2006/chartDrawing">
    <cdr:from>
      <cdr:x>0.50378</cdr:x>
      <cdr:y>0.4231</cdr:y>
    </cdr:from>
    <cdr:to>
      <cdr:x>0.61986</cdr:x>
      <cdr:y>0.47092</cdr:y>
    </cdr:to>
    <cdr:sp macro="" textlink="">
      <cdr:nvSpPr>
        <cdr:cNvPr id="31" name="Tekstiruutu 30"/>
        <cdr:cNvSpPr txBox="1"/>
      </cdr:nvSpPr>
      <cdr:spPr>
        <a:xfrm xmlns:a="http://schemas.openxmlformats.org/drawingml/2006/main">
          <a:off x="4280580" y="2130629"/>
          <a:ext cx="986348" cy="2407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 dirty="0"/>
        </a:p>
      </cdr:txBody>
    </cdr:sp>
  </cdr:relSizeAnchor>
  <cdr:relSizeAnchor xmlns:cdr="http://schemas.openxmlformats.org/drawingml/2006/chartDrawing">
    <cdr:from>
      <cdr:x>0.50969</cdr:x>
      <cdr:y>0.54242</cdr:y>
    </cdr:from>
    <cdr:to>
      <cdr:x>0.62124</cdr:x>
      <cdr:y>0.59961</cdr:y>
    </cdr:to>
    <cdr:sp macro="" textlink="">
      <cdr:nvSpPr>
        <cdr:cNvPr id="32" name="Tekstiruutu 31"/>
        <cdr:cNvSpPr txBox="1"/>
      </cdr:nvSpPr>
      <cdr:spPr>
        <a:xfrm xmlns:a="http://schemas.openxmlformats.org/drawingml/2006/main">
          <a:off x="4330824" y="2731442"/>
          <a:ext cx="947817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 dirty="0"/>
        </a:p>
      </cdr:txBody>
    </cdr:sp>
  </cdr:relSizeAnchor>
  <cdr:relSizeAnchor xmlns:cdr="http://schemas.openxmlformats.org/drawingml/2006/chartDrawing">
    <cdr:from>
      <cdr:x>0.49874</cdr:x>
      <cdr:y>0.71595</cdr:y>
    </cdr:from>
    <cdr:to>
      <cdr:x>0.60374</cdr:x>
      <cdr:y>0.81141</cdr:y>
    </cdr:to>
    <cdr:sp macro="" textlink="">
      <cdr:nvSpPr>
        <cdr:cNvPr id="33" name="Tekstiruutu 32"/>
        <cdr:cNvSpPr txBox="1"/>
      </cdr:nvSpPr>
      <cdr:spPr>
        <a:xfrm xmlns:a="http://schemas.openxmlformats.org/drawingml/2006/main">
          <a:off x="4104456" y="3240360"/>
          <a:ext cx="864096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 dirty="0"/>
        </a:p>
      </cdr:txBody>
    </cdr:sp>
  </cdr:relSizeAnchor>
  <cdr:relSizeAnchor xmlns:cdr="http://schemas.openxmlformats.org/drawingml/2006/chartDrawing">
    <cdr:from>
      <cdr:x>0.45937</cdr:x>
      <cdr:y>0.58867</cdr:y>
    </cdr:from>
    <cdr:to>
      <cdr:x>0.55562</cdr:x>
      <cdr:y>0.74777</cdr:y>
    </cdr:to>
    <cdr:sp macro="" textlink="">
      <cdr:nvSpPr>
        <cdr:cNvPr id="34" name="Tekstiruutu 33"/>
        <cdr:cNvSpPr txBox="1"/>
      </cdr:nvSpPr>
      <cdr:spPr>
        <a:xfrm xmlns:a="http://schemas.openxmlformats.org/drawingml/2006/main">
          <a:off x="3780420" y="2664296"/>
          <a:ext cx="792088" cy="7200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 dirty="0"/>
        </a:p>
      </cdr:txBody>
    </cdr:sp>
  </cdr:relSizeAnchor>
  <cdr:relSizeAnchor xmlns:cdr="http://schemas.openxmlformats.org/drawingml/2006/chartDrawing">
    <cdr:from>
      <cdr:x>0.4322</cdr:x>
      <cdr:y>0.08271</cdr:y>
    </cdr:from>
    <cdr:to>
      <cdr:x>0.67797</cdr:x>
      <cdr:y>0.18281</cdr:y>
    </cdr:to>
    <cdr:sp macro="" textlink="">
      <cdr:nvSpPr>
        <cdr:cNvPr id="15" name="Tekstiruutu 14"/>
        <cdr:cNvSpPr txBox="1"/>
      </cdr:nvSpPr>
      <cdr:spPr>
        <a:xfrm xmlns:a="http://schemas.openxmlformats.org/drawingml/2006/main">
          <a:off x="3672408" y="416517"/>
          <a:ext cx="2088232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 dirty="0"/>
        </a:p>
      </cdr:txBody>
    </cdr:sp>
  </cdr:relSizeAnchor>
  <cdr:relSizeAnchor xmlns:cdr="http://schemas.openxmlformats.org/drawingml/2006/chartDrawing">
    <cdr:from>
      <cdr:x>0.18766</cdr:x>
      <cdr:y>0.51119</cdr:y>
    </cdr:from>
    <cdr:to>
      <cdr:x>0.29783</cdr:x>
      <cdr:y>0.68279</cdr:y>
    </cdr:to>
    <cdr:sp macro="" textlink="">
      <cdr:nvSpPr>
        <cdr:cNvPr id="16" name="Tekstiruutu 15"/>
        <cdr:cNvSpPr txBox="1"/>
      </cdr:nvSpPr>
      <cdr:spPr>
        <a:xfrm xmlns:a="http://schemas.openxmlformats.org/drawingml/2006/main">
          <a:off x="1594520" y="2574213"/>
          <a:ext cx="936104" cy="8640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800" dirty="0" err="1" smtClean="0"/>
            <a:t>MONO:jen</a:t>
          </a:r>
          <a:r>
            <a:rPr lang="fi-FI" sz="800" dirty="0" smtClean="0"/>
            <a:t>  ja muiden yhteisten asioiden suunnittelu:</a:t>
          </a:r>
        </a:p>
        <a:p xmlns:a="http://schemas.openxmlformats.org/drawingml/2006/main">
          <a:r>
            <a:rPr lang="fi-FI" sz="800" dirty="0" smtClean="0"/>
            <a:t>Varhaiskasvatuksen opet ja alkuopettajat </a:t>
          </a:r>
          <a:endParaRPr lang="fi-FI" sz="800" dirty="0"/>
        </a:p>
      </cdr:txBody>
    </cdr:sp>
  </cdr:relSizeAnchor>
  <cdr:relSizeAnchor xmlns:cdr="http://schemas.openxmlformats.org/drawingml/2006/chartDrawing">
    <cdr:from>
      <cdr:x>0.23003</cdr:x>
      <cdr:y>0.35652</cdr:y>
    </cdr:from>
    <cdr:to>
      <cdr:x>0.31478</cdr:x>
      <cdr:y>0.41372</cdr:y>
    </cdr:to>
    <cdr:sp macro="" textlink="">
      <cdr:nvSpPr>
        <cdr:cNvPr id="35" name="Tekstiruutu 34"/>
        <cdr:cNvSpPr txBox="1"/>
      </cdr:nvSpPr>
      <cdr:spPr>
        <a:xfrm xmlns:a="http://schemas.openxmlformats.org/drawingml/2006/main">
          <a:off x="1954560" y="1795338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1100" dirty="0" smtClean="0"/>
            <a:t>MONO 1</a:t>
          </a:r>
          <a:endParaRPr lang="fi-FI" sz="1100" dirty="0"/>
        </a:p>
      </cdr:txBody>
    </cdr:sp>
  </cdr:relSizeAnchor>
  <cdr:relSizeAnchor xmlns:cdr="http://schemas.openxmlformats.org/drawingml/2006/chartDrawing">
    <cdr:from>
      <cdr:x>0.29783</cdr:x>
      <cdr:y>0.24475</cdr:y>
    </cdr:from>
    <cdr:to>
      <cdr:x>0.38257</cdr:x>
      <cdr:y>0.30194</cdr:y>
    </cdr:to>
    <cdr:sp macro="" textlink="">
      <cdr:nvSpPr>
        <cdr:cNvPr id="36" name="Tekstiruutu 35"/>
        <cdr:cNvSpPr txBox="1"/>
      </cdr:nvSpPr>
      <cdr:spPr>
        <a:xfrm xmlns:a="http://schemas.openxmlformats.org/drawingml/2006/main">
          <a:off x="2530624" y="1232468"/>
          <a:ext cx="72008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1100" dirty="0" smtClean="0"/>
            <a:t>MONO 2</a:t>
          </a:r>
          <a:endParaRPr lang="fi-FI" sz="1100" dirty="0"/>
        </a:p>
      </cdr:txBody>
    </cdr:sp>
  </cdr:relSizeAnchor>
  <cdr:relSizeAnchor xmlns:cdr="http://schemas.openxmlformats.org/drawingml/2006/chartDrawing">
    <cdr:from>
      <cdr:x>0.47336</cdr:x>
      <cdr:y>0.24213</cdr:y>
    </cdr:from>
    <cdr:to>
      <cdr:x>0.5581</cdr:x>
      <cdr:y>0.28502</cdr:y>
    </cdr:to>
    <cdr:sp macro="" textlink="">
      <cdr:nvSpPr>
        <cdr:cNvPr id="37" name="Tekstiruutu 36"/>
        <cdr:cNvSpPr txBox="1"/>
      </cdr:nvSpPr>
      <cdr:spPr>
        <a:xfrm xmlns:a="http://schemas.openxmlformats.org/drawingml/2006/main">
          <a:off x="4022104" y="1219274"/>
          <a:ext cx="72008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dirty="0"/>
            <a:t>MONO </a:t>
          </a:r>
          <a:r>
            <a:rPr lang="fi-FI" dirty="0" smtClean="0"/>
            <a:t>3</a:t>
          </a:r>
          <a:endParaRPr lang="fi-FI" dirty="0"/>
        </a:p>
        <a:p xmlns:a="http://schemas.openxmlformats.org/drawingml/2006/main">
          <a:endParaRPr lang="fi-FI" sz="1100" dirty="0"/>
        </a:p>
      </cdr:txBody>
    </cdr:sp>
  </cdr:relSizeAnchor>
  <cdr:relSizeAnchor xmlns:cdr="http://schemas.openxmlformats.org/drawingml/2006/chartDrawing">
    <cdr:from>
      <cdr:x>0.52239</cdr:x>
      <cdr:y>0.37092</cdr:y>
    </cdr:from>
    <cdr:to>
      <cdr:x>0.60713</cdr:x>
      <cdr:y>0.41382</cdr:y>
    </cdr:to>
    <cdr:sp macro="" textlink="">
      <cdr:nvSpPr>
        <cdr:cNvPr id="38" name="Tekstiruutu 37"/>
        <cdr:cNvSpPr txBox="1"/>
      </cdr:nvSpPr>
      <cdr:spPr>
        <a:xfrm xmlns:a="http://schemas.openxmlformats.org/drawingml/2006/main">
          <a:off x="5040560" y="2108206"/>
          <a:ext cx="817662" cy="2438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dirty="0" smtClean="0"/>
            <a:t>MONO 4</a:t>
          </a:r>
          <a:endParaRPr lang="fi-FI" dirty="0"/>
        </a:p>
        <a:p xmlns:a="http://schemas.openxmlformats.org/drawingml/2006/main">
          <a:endParaRPr lang="fi-FI" sz="1100" dirty="0"/>
        </a:p>
      </cdr:txBody>
    </cdr:sp>
  </cdr:relSizeAnchor>
  <cdr:relSizeAnchor xmlns:cdr="http://schemas.openxmlformats.org/drawingml/2006/chartDrawing">
    <cdr:from>
      <cdr:x>0.49017</cdr:x>
      <cdr:y>0.67111</cdr:y>
    </cdr:from>
    <cdr:to>
      <cdr:x>0.71051</cdr:x>
      <cdr:y>0.78551</cdr:y>
    </cdr:to>
    <cdr:sp macro="" textlink="">
      <cdr:nvSpPr>
        <cdr:cNvPr id="40" name="Tekstiruutu 39"/>
        <cdr:cNvSpPr txBox="1"/>
      </cdr:nvSpPr>
      <cdr:spPr>
        <a:xfrm xmlns:a="http://schemas.openxmlformats.org/drawingml/2006/main">
          <a:off x="4164942" y="3379514"/>
          <a:ext cx="1872208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 dirty="0" smtClean="0"/>
            <a:t>Eskareiden infot</a:t>
          </a:r>
        </a:p>
        <a:p xmlns:a="http://schemas.openxmlformats.org/drawingml/2006/main">
          <a:r>
            <a:rPr lang="fi-FI" sz="900" dirty="0" smtClean="0"/>
            <a:t>Koulutulokkaiden tutustumispäivä ja vanhempainillat/infot</a:t>
          </a:r>
          <a:endParaRPr lang="fi-FI" sz="900" dirty="0"/>
        </a:p>
      </cdr:txBody>
    </cdr:sp>
  </cdr:relSizeAnchor>
  <cdr:relSizeAnchor xmlns:cdr="http://schemas.openxmlformats.org/drawingml/2006/chartDrawing">
    <cdr:from>
      <cdr:x>0.51493</cdr:x>
      <cdr:y>0.43075</cdr:y>
    </cdr:from>
    <cdr:to>
      <cdr:x>0.75222</cdr:x>
      <cdr:y>0.48843</cdr:y>
    </cdr:to>
    <cdr:sp macro="" textlink="">
      <cdr:nvSpPr>
        <cdr:cNvPr id="41" name="Tekstiruutu 40"/>
        <cdr:cNvSpPr txBox="1"/>
      </cdr:nvSpPr>
      <cdr:spPr>
        <a:xfrm xmlns:a="http://schemas.openxmlformats.org/drawingml/2006/main">
          <a:off x="4968552" y="2448272"/>
          <a:ext cx="2289629" cy="3278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 dirty="0" smtClean="0"/>
            <a:t>koulukurkistukset</a:t>
          </a:r>
          <a:endParaRPr lang="fi-FI" sz="900" dirty="0"/>
        </a:p>
      </cdr:txBody>
    </cdr:sp>
  </cdr:relSizeAnchor>
  <cdr:relSizeAnchor xmlns:cdr="http://schemas.openxmlformats.org/drawingml/2006/chartDrawing">
    <cdr:from>
      <cdr:x>0.10895</cdr:x>
      <cdr:y>0.47593</cdr:y>
    </cdr:from>
    <cdr:to>
      <cdr:x>0.33761</cdr:x>
      <cdr:y>0.57603</cdr:y>
    </cdr:to>
    <cdr:sp macro="" textlink="">
      <cdr:nvSpPr>
        <cdr:cNvPr id="42" name="Tekstiruutu 41"/>
        <cdr:cNvSpPr txBox="1"/>
      </cdr:nvSpPr>
      <cdr:spPr>
        <a:xfrm xmlns:a="http://schemas.openxmlformats.org/drawingml/2006/main">
          <a:off x="925760" y="2396663"/>
          <a:ext cx="1942872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/>
        </a:p>
      </cdr:txBody>
    </cdr:sp>
  </cdr:relSizeAnchor>
  <cdr:relSizeAnchor xmlns:cdr="http://schemas.openxmlformats.org/drawingml/2006/chartDrawing">
    <cdr:from>
      <cdr:x>0.23684</cdr:x>
      <cdr:y>0.29932</cdr:y>
    </cdr:from>
    <cdr:to>
      <cdr:x>0.42806</cdr:x>
      <cdr:y>0.37082</cdr:y>
    </cdr:to>
    <cdr:sp macro="" textlink="">
      <cdr:nvSpPr>
        <cdr:cNvPr id="43" name="Tekstiruutu 42"/>
        <cdr:cNvSpPr txBox="1"/>
      </cdr:nvSpPr>
      <cdr:spPr>
        <a:xfrm xmlns:a="http://schemas.openxmlformats.org/drawingml/2006/main">
          <a:off x="2012390" y="1507306"/>
          <a:ext cx="1624786" cy="3600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sz="900" dirty="0" smtClean="0"/>
            <a:t>koulukurkistukset</a:t>
          </a:r>
          <a:endParaRPr lang="fi-FI" sz="900" dirty="0"/>
        </a:p>
      </cdr:txBody>
    </cdr:sp>
  </cdr:relSizeAnchor>
  <cdr:relSizeAnchor xmlns:cdr="http://schemas.openxmlformats.org/drawingml/2006/chartDrawing">
    <cdr:from>
      <cdr:x>0.33582</cdr:x>
      <cdr:y>0.5</cdr:y>
    </cdr:from>
    <cdr:to>
      <cdr:x>0.50746</cdr:x>
      <cdr:y>0.5433</cdr:y>
    </cdr:to>
    <cdr:sp macro="" textlink="">
      <cdr:nvSpPr>
        <cdr:cNvPr id="14" name="Tekstiruutu 13"/>
        <cdr:cNvSpPr txBox="1"/>
      </cdr:nvSpPr>
      <cdr:spPr>
        <a:xfrm xmlns:a="http://schemas.openxmlformats.org/drawingml/2006/main">
          <a:off x="3240360" y="2841885"/>
          <a:ext cx="1656184" cy="24611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>
            <a:lumMod val="40000"/>
            <a:lumOff val="60000"/>
          </a:schemeClr>
        </a:solidFill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fi-FI" sz="1100" dirty="0" smtClean="0"/>
            <a:t>TOIMINTAKULTTUURI</a:t>
          </a:r>
          <a:endParaRPr lang="fi-FI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0.64987</cdr:x>
      <cdr:y>0.22191</cdr:y>
    </cdr:from>
    <cdr:to>
      <cdr:x>1</cdr:x>
      <cdr:y>0.32006</cdr:y>
    </cdr:to>
    <cdr:sp macro="" textlink="">
      <cdr:nvSpPr>
        <cdr:cNvPr id="2" name="Tekstiruutu 1"/>
        <cdr:cNvSpPr txBox="1"/>
      </cdr:nvSpPr>
      <cdr:spPr>
        <a:xfrm xmlns:a="http://schemas.openxmlformats.org/drawingml/2006/main">
          <a:off x="6710784" y="1202440"/>
          <a:ext cx="2845836" cy="53184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100" dirty="0"/>
        </a:p>
      </cdr:txBody>
    </cdr:sp>
  </cdr:relSizeAnchor>
  <cdr:relSizeAnchor xmlns:cdr="http://schemas.openxmlformats.org/drawingml/2006/chartDrawing">
    <cdr:from>
      <cdr:x>0.55443</cdr:x>
      <cdr:y>0.36874</cdr:y>
    </cdr:from>
    <cdr:to>
      <cdr:x>0.7613</cdr:x>
      <cdr:y>0.45139</cdr:y>
    </cdr:to>
    <cdr:sp macro="" textlink="">
      <cdr:nvSpPr>
        <cdr:cNvPr id="3" name="Tekstiruutu 2"/>
        <cdr:cNvSpPr txBox="1"/>
      </cdr:nvSpPr>
      <cdr:spPr>
        <a:xfrm xmlns:a="http://schemas.openxmlformats.org/drawingml/2006/main">
          <a:off x="6326788" y="1998076"/>
          <a:ext cx="2360664" cy="44785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b="1" dirty="0" smtClean="0"/>
            <a:t>helm</a:t>
          </a:r>
          <a:r>
            <a:rPr lang="fi-FI" sz="1100" b="1" dirty="0" smtClean="0"/>
            <a:t>ikuu–huhtikuu</a:t>
          </a:r>
          <a:r>
            <a:rPr lang="fi-FI" sz="1100" dirty="0" smtClean="0"/>
            <a:t>:</a:t>
          </a:r>
        </a:p>
        <a:p xmlns:a="http://schemas.openxmlformats.org/drawingml/2006/main">
          <a:pPr marL="171450" indent="-171450">
            <a:buFont typeface="Arial" panose="020B0604020202020204" pitchFamily="34" charset="0"/>
            <a:buChar char="•"/>
          </a:pPr>
          <a:r>
            <a:rPr lang="fi-FI" sz="1100" dirty="0" smtClean="0"/>
            <a:t>kutsut niveltietopalavereihin</a:t>
          </a:r>
        </a:p>
        <a:p xmlns:a="http://schemas.openxmlformats.org/drawingml/2006/main">
          <a:pPr marL="171450" indent="-171450">
            <a:buFont typeface="Arial" panose="020B0604020202020204" pitchFamily="34" charset="0"/>
            <a:buChar char="•"/>
          </a:pPr>
          <a:r>
            <a:rPr lang="fi-FI" sz="1100" dirty="0" smtClean="0"/>
            <a:t>  </a:t>
          </a:r>
          <a:endParaRPr lang="fi-FI" sz="1100" dirty="0"/>
        </a:p>
      </cdr:txBody>
    </cdr:sp>
  </cdr:relSizeAnchor>
  <cdr:relSizeAnchor xmlns:cdr="http://schemas.openxmlformats.org/drawingml/2006/chartDrawing">
    <cdr:from>
      <cdr:x>0.52367</cdr:x>
      <cdr:y>0.56638</cdr:y>
    </cdr:from>
    <cdr:to>
      <cdr:x>0.74198</cdr:x>
      <cdr:y>0.88341</cdr:y>
    </cdr:to>
    <cdr:sp macro="" textlink="">
      <cdr:nvSpPr>
        <cdr:cNvPr id="4" name="Tekstiruutu 3"/>
        <cdr:cNvSpPr txBox="1"/>
      </cdr:nvSpPr>
      <cdr:spPr>
        <a:xfrm xmlns:a="http://schemas.openxmlformats.org/drawingml/2006/main">
          <a:off x="5975738" y="3069022"/>
          <a:ext cx="2491273" cy="17178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b="1" dirty="0" smtClean="0"/>
            <a:t>h</a:t>
          </a:r>
          <a:r>
            <a:rPr lang="fi-FI" sz="1100" b="1" dirty="0" smtClean="0"/>
            <a:t>uhtikuu–toukokuu</a:t>
          </a:r>
          <a:r>
            <a:rPr lang="fi-FI" sz="1100" dirty="0" smtClean="0"/>
            <a:t>: </a:t>
          </a:r>
        </a:p>
        <a:p xmlns:a="http://schemas.openxmlformats.org/drawingml/2006/main">
          <a:pPr marL="171450" indent="-171450">
            <a:buFont typeface="Arial" panose="020B0604020202020204" pitchFamily="34" charset="0"/>
            <a:buChar char="•"/>
          </a:pPr>
          <a:r>
            <a:rPr lang="fi-FI" sz="1100" dirty="0" smtClean="0"/>
            <a:t>toiveet luokkien muodostamisesta pedagogisin perustein</a:t>
          </a:r>
        </a:p>
        <a:p xmlns:a="http://schemas.openxmlformats.org/drawingml/2006/main">
          <a:pPr marL="171450" indent="-171450">
            <a:buFont typeface="Arial" panose="020B0604020202020204" pitchFamily="34" charset="0"/>
            <a:buChar char="•"/>
          </a:pPr>
          <a:r>
            <a:rPr lang="fi-FI" dirty="0"/>
            <a:t>t</a:t>
          </a:r>
          <a:r>
            <a:rPr lang="fi-FI" dirty="0" smtClean="0"/>
            <a:t>ulevien 7. luokkalaisten vanhempainilta</a:t>
          </a:r>
        </a:p>
        <a:p xmlns:a="http://schemas.openxmlformats.org/drawingml/2006/main">
          <a:pPr marL="171450" indent="-171450">
            <a:buFont typeface="Arial" panose="020B0604020202020204" pitchFamily="34" charset="0"/>
            <a:buChar char="•"/>
          </a:pPr>
          <a:r>
            <a:rPr lang="fi-FI" dirty="0"/>
            <a:t>o</a:t>
          </a:r>
          <a:r>
            <a:rPr lang="fi-FI" sz="1100" dirty="0" smtClean="0"/>
            <a:t>ppilaiden </a:t>
          </a:r>
          <a:r>
            <a:rPr lang="fi-FI" dirty="0"/>
            <a:t>v</a:t>
          </a:r>
          <a:r>
            <a:rPr lang="fi-FI" sz="1100" dirty="0" smtClean="0"/>
            <a:t>ierailut yläkouluun</a:t>
          </a:r>
        </a:p>
        <a:p xmlns:a="http://schemas.openxmlformats.org/drawingml/2006/main">
          <a:pPr marL="171450" indent="-171450">
            <a:buFont typeface="Arial" panose="020B0604020202020204" pitchFamily="34" charset="0"/>
            <a:buChar char="•"/>
          </a:pPr>
          <a:r>
            <a:rPr lang="fi-FI" dirty="0" smtClean="0"/>
            <a:t>opon ja kasvatusohjaajan </a:t>
          </a:r>
          <a:r>
            <a:rPr lang="fi-FI" dirty="0" err="1" smtClean="0"/>
            <a:t>tmv</a:t>
          </a:r>
          <a:r>
            <a:rPr lang="fi-FI" dirty="0" smtClean="0"/>
            <a:t>. tapaamaan kuutosia ja kertomaan opiskelusta yläkoulussa</a:t>
          </a:r>
        </a:p>
        <a:p xmlns:a="http://schemas.openxmlformats.org/drawingml/2006/main">
          <a:r>
            <a:rPr lang="fi-FI" dirty="0" smtClean="0"/>
            <a:t> </a:t>
          </a:r>
          <a:endParaRPr lang="fi-FI" sz="1100" dirty="0"/>
        </a:p>
      </cdr:txBody>
    </cdr:sp>
  </cdr:relSizeAnchor>
  <cdr:relSizeAnchor xmlns:cdr="http://schemas.openxmlformats.org/drawingml/2006/chartDrawing">
    <cdr:from>
      <cdr:x>0.37284</cdr:x>
      <cdr:y>0.73945</cdr:y>
    </cdr:from>
    <cdr:to>
      <cdr:x>0.56826</cdr:x>
      <cdr:y>0.86049</cdr:y>
    </cdr:to>
    <cdr:sp macro="" textlink="">
      <cdr:nvSpPr>
        <cdr:cNvPr id="5" name="Tekstiruutu 4"/>
        <cdr:cNvSpPr txBox="1"/>
      </cdr:nvSpPr>
      <cdr:spPr>
        <a:xfrm xmlns:a="http://schemas.openxmlformats.org/drawingml/2006/main">
          <a:off x="4254585" y="4006807"/>
          <a:ext cx="2230017" cy="6559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b="1" dirty="0"/>
            <a:t>e</a:t>
          </a:r>
          <a:r>
            <a:rPr lang="fi-FI" b="1" dirty="0" smtClean="0"/>
            <a:t>lokuu</a:t>
          </a:r>
          <a:r>
            <a:rPr lang="fi-FI" dirty="0" smtClean="0"/>
            <a:t>:</a:t>
          </a:r>
        </a:p>
        <a:p xmlns:a="http://schemas.openxmlformats.org/drawingml/2006/main">
          <a:pPr marL="171450" indent="-171450">
            <a:buFont typeface="Arial" panose="020B0604020202020204" pitchFamily="34" charset="0"/>
            <a:buChar char="•"/>
          </a:pPr>
          <a:r>
            <a:rPr lang="fi-FI" dirty="0" smtClean="0"/>
            <a:t>7. luokkien vanhempainilta</a:t>
          </a:r>
        </a:p>
        <a:p xmlns:a="http://schemas.openxmlformats.org/drawingml/2006/main">
          <a:pPr marL="171450" indent="-171450">
            <a:buFont typeface="Arial" panose="020B0604020202020204" pitchFamily="34" charset="0"/>
            <a:buChar char="•"/>
          </a:pPr>
          <a:r>
            <a:rPr lang="fi-FI" dirty="0"/>
            <a:t>a</a:t>
          </a:r>
          <a:r>
            <a:rPr lang="fi-FI" sz="1100" dirty="0" smtClean="0"/>
            <a:t>ktiivinen ryhmäytyminen</a:t>
          </a:r>
          <a:endParaRPr lang="fi-FI" sz="1100" dirty="0"/>
        </a:p>
      </cdr:txBody>
    </cdr:sp>
  </cdr:relSizeAnchor>
  <cdr:relSizeAnchor xmlns:cdr="http://schemas.openxmlformats.org/drawingml/2006/chartDrawing">
    <cdr:from>
      <cdr:x>0.34744</cdr:x>
      <cdr:y>0.36049</cdr:y>
    </cdr:from>
    <cdr:to>
      <cdr:x>0.48494</cdr:x>
      <cdr:y>0.49174</cdr:y>
    </cdr:to>
    <cdr:sp macro="" textlink="">
      <cdr:nvSpPr>
        <cdr:cNvPr id="6" name="Tekstiruutu 5"/>
        <cdr:cNvSpPr txBox="1"/>
      </cdr:nvSpPr>
      <cdr:spPr>
        <a:xfrm xmlns:a="http://schemas.openxmlformats.org/drawingml/2006/main">
          <a:off x="3964703" y="1953381"/>
          <a:ext cx="1569156" cy="711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fi-FI" sz="1100" dirty="0"/>
        </a:p>
      </cdr:txBody>
    </cdr:sp>
  </cdr:relSizeAnchor>
  <cdr:relSizeAnchor xmlns:cdr="http://schemas.openxmlformats.org/drawingml/2006/chartDrawing">
    <cdr:from>
      <cdr:x>0.32932</cdr:x>
      <cdr:y>0.35532</cdr:y>
    </cdr:from>
    <cdr:to>
      <cdr:x>0.55091</cdr:x>
      <cdr:y>0.52407</cdr:y>
    </cdr:to>
    <cdr:sp macro="" textlink="">
      <cdr:nvSpPr>
        <cdr:cNvPr id="7" name="Tekstiruutu 6"/>
        <cdr:cNvSpPr txBox="1"/>
      </cdr:nvSpPr>
      <cdr:spPr>
        <a:xfrm xmlns:a="http://schemas.openxmlformats.org/drawingml/2006/main">
          <a:off x="3758008" y="1925373"/>
          <a:ext cx="2528639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fi-FI" b="1" dirty="0" smtClean="0"/>
            <a:t>lokakuu–helmikuu</a:t>
          </a:r>
        </a:p>
        <a:p xmlns:a="http://schemas.openxmlformats.org/drawingml/2006/main">
          <a:pPr marL="171450" indent="-171450">
            <a:buFont typeface="Arial" panose="020B0604020202020204" pitchFamily="34" charset="0"/>
            <a:buChar char="•"/>
          </a:pPr>
          <a:r>
            <a:rPr lang="fi-FI" dirty="0" smtClean="0"/>
            <a:t>6. ja 7. luokkien yhteinen</a:t>
          </a:r>
        </a:p>
        <a:p xmlns:a="http://schemas.openxmlformats.org/drawingml/2006/main">
          <a:r>
            <a:rPr lang="fi-FI" dirty="0"/>
            <a:t> </a:t>
          </a:r>
          <a:r>
            <a:rPr lang="fi-FI" dirty="0" smtClean="0"/>
            <a:t>    teemapäivä tai mono-</a:t>
          </a:r>
        </a:p>
        <a:p xmlns:a="http://schemas.openxmlformats.org/drawingml/2006/main">
          <a:r>
            <a:rPr lang="fi-FI" sz="1100" dirty="0"/>
            <a:t> </a:t>
          </a:r>
          <a:r>
            <a:rPr lang="fi-FI" sz="1100" dirty="0" smtClean="0"/>
            <a:t>    kokonaisuus (koulunuorisotyö)</a:t>
          </a:r>
          <a:endParaRPr lang="fi-FI" sz="1100" dirty="0"/>
        </a:p>
      </cdr:txBody>
    </cdr:sp>
  </cdr:relSizeAnchor>
  <cdr:relSizeAnchor xmlns:cdr="http://schemas.openxmlformats.org/drawingml/2006/chartDrawing">
    <cdr:from>
      <cdr:x>0.42743</cdr:x>
      <cdr:y>0.5202</cdr:y>
    </cdr:from>
    <cdr:to>
      <cdr:x>0.57257</cdr:x>
      <cdr:y>0.56562</cdr:y>
    </cdr:to>
    <cdr:sp macro="" textlink="">
      <cdr:nvSpPr>
        <cdr:cNvPr id="8" name="Tekstiruutu 1"/>
        <cdr:cNvSpPr txBox="1"/>
      </cdr:nvSpPr>
      <cdr:spPr>
        <a:xfrm xmlns:a="http://schemas.openxmlformats.org/drawingml/2006/main">
          <a:off x="4877585" y="2818794"/>
          <a:ext cx="1656167" cy="246107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3">
            <a:lumMod val="40000"/>
            <a:lumOff val="60000"/>
          </a:schemeClr>
        </a:solidFill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i-FI" sz="1100" dirty="0" smtClean="0"/>
            <a:t>TOIMINTAKULTTUURI</a:t>
          </a:r>
          <a:endParaRPr lang="fi-FI" sz="11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EEC53C-7AC2-4FAD-8B73-47182C4D1CD5}" type="datetimeFigureOut">
              <a:rPr lang="fi-FI" smtClean="0"/>
              <a:t>4.6.2019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DC5457-8F6A-4C6F-835F-4AA7DB4E4C8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0675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C5457-8F6A-4C6F-835F-4AA7DB4E4C84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188166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C5457-8F6A-4C6F-835F-4AA7DB4E4C84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31295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623FAC-9B5F-4301-BD35-C5295A377B49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7138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914400" y="1034892"/>
            <a:ext cx="103632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28800" y="2519205"/>
            <a:ext cx="8534400" cy="1752600"/>
          </a:xfrm>
        </p:spPr>
        <p:txBody>
          <a:bodyPr/>
          <a:lstStyle>
            <a:lvl1pPr marL="0" indent="0" algn="ctr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7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333">
                <a:latin typeface="Arial"/>
                <a:cs typeface="Arial"/>
              </a:defRPr>
            </a:lvl1pPr>
          </a:lstStyle>
          <a:p>
            <a:fld id="{201055BE-7CE1-4125-AEBB-D7154562623D}" type="datetimeFigureOut">
              <a:rPr lang="fi-FI" smtClean="0"/>
              <a:t>4.6.2019</a:t>
            </a:fld>
            <a:endParaRPr lang="fi-FI"/>
          </a:p>
        </p:txBody>
      </p:sp>
      <p:pic>
        <p:nvPicPr>
          <p:cNvPr id="8" name="Picture 6" descr="Aallokko merkki leikattu_rgb_55mm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1446" y="4599651"/>
            <a:ext cx="2459237" cy="22857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Kuva 12" descr="Jyväskylä_logo_web_iso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867" b="6947"/>
          <a:stretch>
            <a:fillRect/>
          </a:stretch>
        </p:blipFill>
        <p:spPr bwMode="auto">
          <a:xfrm>
            <a:off x="5682981" y="5527272"/>
            <a:ext cx="3613419" cy="1165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Kuva 8" descr="Jkl_yläpalkki_A4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60" r="1741" b="94539"/>
          <a:stretch>
            <a:fillRect/>
          </a:stretch>
        </p:blipFill>
        <p:spPr bwMode="auto">
          <a:xfrm>
            <a:off x="-48683" y="-27383"/>
            <a:ext cx="12385829" cy="731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86464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35E9-730F-4491-892B-FC7EA1B513D3}" type="datetimeFigureOut">
              <a:rPr lang="fi-FI" smtClean="0"/>
              <a:t>4.6.2019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281B-6780-4E0F-BBA4-BB8E8148F79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7071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35E9-730F-4491-892B-FC7EA1B513D3}" type="datetimeFigureOut">
              <a:rPr lang="fi-FI" smtClean="0"/>
              <a:t>4.6.2019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281B-6780-4E0F-BBA4-BB8E8148F79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03293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35E9-730F-4491-892B-FC7EA1B513D3}" type="datetimeFigureOut">
              <a:rPr lang="fi-FI" smtClean="0"/>
              <a:t>4.6.2019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281B-6780-4E0F-BBA4-BB8E8148F79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08634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35E9-730F-4491-892B-FC7EA1B513D3}" type="datetimeFigureOut">
              <a:rPr lang="fi-FI" smtClean="0"/>
              <a:t>4.6.2019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281B-6780-4E0F-BBA4-BB8E8148F79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843426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35E9-730F-4491-892B-FC7EA1B513D3}" type="datetimeFigureOut">
              <a:rPr lang="fi-FI" smtClean="0"/>
              <a:t>4.6.2019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281B-6780-4E0F-BBA4-BB8E8148F79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781819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35E9-730F-4491-892B-FC7EA1B513D3}" type="datetimeFigureOut">
              <a:rPr lang="fi-FI" smtClean="0"/>
              <a:t>4.6.2019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281B-6780-4E0F-BBA4-BB8E8148F79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766435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35E9-730F-4491-892B-FC7EA1B513D3}" type="datetimeFigureOut">
              <a:rPr lang="fi-FI" smtClean="0"/>
              <a:t>4.6.2019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281B-6780-4E0F-BBA4-BB8E8148F79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4689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35E9-730F-4491-892B-FC7EA1B513D3}" type="datetimeFigureOut">
              <a:rPr lang="fi-FI" smtClean="0"/>
              <a:t>4.6.2019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281B-6780-4E0F-BBA4-BB8E8148F79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918904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4E36A-A262-48A7-9C69-45BB57476289}" type="datetimeFigureOut">
              <a:rPr lang="fi-FI" smtClean="0"/>
              <a:t>4.6.2019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E21-012D-453C-A1C8-C2C0A88FE4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7287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4E36A-A262-48A7-9C69-45BB57476289}" type="datetimeFigureOut">
              <a:rPr lang="fi-FI" smtClean="0"/>
              <a:t>4.6.2019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E21-012D-453C-A1C8-C2C0A88FE4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57522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isäsiv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067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1867"/>
            </a:lvl5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6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333">
                <a:solidFill>
                  <a:srgbClr val="898989"/>
                </a:solidFill>
                <a:latin typeface="Arial"/>
                <a:cs typeface="Arial"/>
              </a:defRPr>
            </a:lvl1pPr>
          </a:lstStyle>
          <a:p>
            <a:fld id="{201055BE-7CE1-4125-AEBB-D7154562623D}" type="datetimeFigureOut">
              <a:rPr lang="fi-FI" smtClean="0"/>
              <a:t>4.6.2019</a:t>
            </a:fld>
            <a:endParaRPr lang="fi-FI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33">
                <a:solidFill>
                  <a:schemeClr val="tx1">
                    <a:tint val="75000"/>
                  </a:schemeClr>
                </a:solidFill>
                <a:latin typeface="Arial"/>
                <a:ea typeface="+mn-ea"/>
                <a:cs typeface="Arial"/>
              </a:defRPr>
            </a:lvl1pPr>
          </a:lstStyle>
          <a:p>
            <a:endParaRPr lang="fi-FI"/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 sz="1333">
                <a:solidFill>
                  <a:srgbClr val="898989"/>
                </a:solidFill>
                <a:latin typeface="Arial"/>
                <a:cs typeface="Arial"/>
              </a:defRPr>
            </a:lvl1pPr>
          </a:lstStyle>
          <a:p>
            <a:fld id="{6DE65162-4D5E-4B74-88CA-E205C5DD855D}" type="slidenum">
              <a:rPr lang="fi-FI" smtClean="0"/>
              <a:t>‹#›</a:t>
            </a:fld>
            <a:endParaRPr lang="fi-FI"/>
          </a:p>
        </p:txBody>
      </p:sp>
      <p:pic>
        <p:nvPicPr>
          <p:cNvPr id="9" name="Picture 6" descr="Aallokko merkki leikattu_rgb_55mm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7570" y="5915472"/>
            <a:ext cx="1043113" cy="96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Kuva 9" descr="Jyväskylä_logo_mv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067" r="28769" b="17770"/>
          <a:stretch>
            <a:fillRect/>
          </a:stretch>
        </p:blipFill>
        <p:spPr bwMode="auto">
          <a:xfrm>
            <a:off x="8863573" y="6335759"/>
            <a:ext cx="2088059" cy="40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59305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4E36A-A262-48A7-9C69-45BB57476289}" type="datetimeFigureOut">
              <a:rPr lang="fi-FI" smtClean="0"/>
              <a:t>4.6.2019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E21-012D-453C-A1C8-C2C0A88FE4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660046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4E36A-A262-48A7-9C69-45BB57476289}" type="datetimeFigureOut">
              <a:rPr lang="fi-FI" smtClean="0"/>
              <a:t>4.6.2019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E21-012D-453C-A1C8-C2C0A88FE4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07631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4E36A-A262-48A7-9C69-45BB57476289}" type="datetimeFigureOut">
              <a:rPr lang="fi-FI" smtClean="0"/>
              <a:t>4.6.2019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E21-012D-453C-A1C8-C2C0A88FE4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055563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4E36A-A262-48A7-9C69-45BB57476289}" type="datetimeFigureOut">
              <a:rPr lang="fi-FI" smtClean="0"/>
              <a:t>4.6.2019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E21-012D-453C-A1C8-C2C0A88FE4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701033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4E36A-A262-48A7-9C69-45BB57476289}" type="datetimeFigureOut">
              <a:rPr lang="fi-FI" smtClean="0"/>
              <a:t>4.6.2019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E21-012D-453C-A1C8-C2C0A88FE4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682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4E36A-A262-48A7-9C69-45BB57476289}" type="datetimeFigureOut">
              <a:rPr lang="fi-FI" smtClean="0"/>
              <a:t>4.6.2019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E21-012D-453C-A1C8-C2C0A88FE4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62859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4E36A-A262-48A7-9C69-45BB57476289}" type="datetimeFigureOut">
              <a:rPr lang="fi-FI" smtClean="0"/>
              <a:t>4.6.2019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E21-012D-453C-A1C8-C2C0A88FE4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049101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4E36A-A262-48A7-9C69-45BB57476289}" type="datetimeFigureOut">
              <a:rPr lang="fi-FI" smtClean="0"/>
              <a:t>4.6.2019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E21-012D-453C-A1C8-C2C0A88FE4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58585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4E36A-A262-48A7-9C69-45BB57476289}" type="datetimeFigureOut">
              <a:rPr lang="fi-FI" smtClean="0"/>
              <a:t>4.6.2019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C6E21-012D-453C-A1C8-C2C0A88FE4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9750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963084" y="1225177"/>
            <a:ext cx="10363200" cy="940575"/>
          </a:xfrm>
        </p:spPr>
        <p:txBody>
          <a:bodyPr anchor="b"/>
          <a:lstStyle>
            <a:lvl1pPr marL="0" indent="0" algn="ctr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1055BE-7CE1-4125-AEBB-D7154562623D}" type="datetimeFigureOut">
              <a:rPr lang="fi-FI" smtClean="0"/>
              <a:t>4.6.2019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E65162-4D5E-4B74-88CA-E205C5DD855D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Otsikko 1"/>
          <p:cNvSpPr>
            <a:spLocks noGrp="1"/>
          </p:cNvSpPr>
          <p:nvPr>
            <p:ph type="title"/>
          </p:nvPr>
        </p:nvSpPr>
        <p:spPr>
          <a:xfrm>
            <a:off x="963084" y="2434689"/>
            <a:ext cx="10363200" cy="1362075"/>
          </a:xfrm>
        </p:spPr>
        <p:txBody>
          <a:bodyPr anchor="t"/>
          <a:lstStyle>
            <a:lvl1pPr algn="ctr">
              <a:defRPr sz="5333" b="0" i="0" cap="none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pic>
        <p:nvPicPr>
          <p:cNvPr id="8" name="Picture 8" descr="Kuvapohja_Jkl_väri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6235" y="15634"/>
            <a:ext cx="9159668" cy="686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027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, iso kuva tai taulu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1055BE-7CE1-4125-AEBB-D7154562623D}" type="datetimeFigureOut">
              <a:rPr lang="fi-FI" smtClean="0"/>
              <a:t>4.6.2019</a:t>
            </a:fld>
            <a:endParaRPr lang="fi-FI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E65162-4D5E-4B74-88CA-E205C5DD85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8300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067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1055BE-7CE1-4125-AEBB-D7154562623D}" type="datetimeFigureOut">
              <a:rPr lang="fi-FI" smtClean="0"/>
              <a:t>4.6.2019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E65162-4D5E-4B74-88CA-E205C5DD85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5812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055BE-7CE1-4125-AEBB-D7154562623D}" type="datetimeFigureOut">
              <a:rPr lang="fi-FI" smtClean="0"/>
              <a:t>4.6.2019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65162-4D5E-4B74-88CA-E205C5DD85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24553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35E9-730F-4491-892B-FC7EA1B513D3}" type="datetimeFigureOut">
              <a:rPr lang="fi-FI" smtClean="0"/>
              <a:t>4.6.2019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281B-6780-4E0F-BBA4-BB8E8148F79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8082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35E9-730F-4491-892B-FC7EA1B513D3}" type="datetimeFigureOut">
              <a:rPr lang="fi-FI" smtClean="0"/>
              <a:t>4.6.2019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281B-6780-4E0F-BBA4-BB8E8148F79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9118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435E9-730F-4491-892B-FC7EA1B513D3}" type="datetimeFigureOut">
              <a:rPr lang="fi-FI" smtClean="0"/>
              <a:t>4.6.2019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F281B-6780-4E0F-BBA4-BB8E8148F79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38216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tsikon paikkamerkki 1"/>
          <p:cNvSpPr>
            <a:spLocks noGrp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perustyylejä osoitt.</a:t>
            </a:r>
          </a:p>
        </p:txBody>
      </p:sp>
      <p:sp>
        <p:nvSpPr>
          <p:cNvPr id="1027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tekstin perustyylejä osoittamalla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2"/>
          </p:nvPr>
        </p:nvSpPr>
        <p:spPr>
          <a:xfrm>
            <a:off x="194735" y="6429376"/>
            <a:ext cx="17145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201055BE-7CE1-4125-AEBB-D7154562623D}" type="datetimeFigureOut">
              <a:rPr lang="fi-FI" smtClean="0"/>
              <a:t>4.6.2019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2084917" y="6429376"/>
            <a:ext cx="3860800" cy="365125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087534" y="6429376"/>
            <a:ext cx="199813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6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6DE65162-4D5E-4B74-88CA-E205C5DD855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37300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</p:sldLayoutIdLst>
  <p:txStyles>
    <p:titleStyle>
      <a:lvl1pPr algn="ctr" defTabSz="609585" rtl="0" eaLnBrk="1" fontAlgn="base" hangingPunct="1">
        <a:spcBef>
          <a:spcPct val="0"/>
        </a:spcBef>
        <a:spcAft>
          <a:spcPct val="0"/>
        </a:spcAft>
        <a:defRPr sz="5867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algn="ctr" defTabSz="60958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Arial" charset="0"/>
          <a:ea typeface="ＭＳ Ｐゴシック" charset="-128"/>
        </a:defRPr>
      </a:lvl2pPr>
      <a:lvl3pPr algn="ctr" defTabSz="60958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Arial" charset="0"/>
          <a:ea typeface="ＭＳ Ｐゴシック" charset="-128"/>
        </a:defRPr>
      </a:lvl3pPr>
      <a:lvl4pPr algn="ctr" defTabSz="60958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Arial" charset="0"/>
          <a:ea typeface="ＭＳ Ｐゴシック" charset="-128"/>
        </a:defRPr>
      </a:lvl4pPr>
      <a:lvl5pPr algn="ctr" defTabSz="60958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Arial" charset="0"/>
          <a:ea typeface="ＭＳ Ｐゴシック" charset="-128"/>
        </a:defRPr>
      </a:lvl5pPr>
      <a:lvl6pPr marL="609585" algn="ctr" defTabSz="60958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Arial" charset="0"/>
          <a:ea typeface="ＭＳ Ｐゴシック" charset="-128"/>
        </a:defRPr>
      </a:lvl6pPr>
      <a:lvl7pPr marL="1219170" algn="ctr" defTabSz="60958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Arial" charset="0"/>
          <a:ea typeface="ＭＳ Ｐゴシック" charset="-128"/>
        </a:defRPr>
      </a:lvl7pPr>
      <a:lvl8pPr marL="1828754" algn="ctr" defTabSz="60958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Arial" charset="0"/>
          <a:ea typeface="ＭＳ Ｐゴシック" charset="-128"/>
        </a:defRPr>
      </a:lvl8pPr>
      <a:lvl9pPr marL="2438339" algn="ctr" defTabSz="60958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Arial" charset="0"/>
          <a:ea typeface="ＭＳ Ｐゴシック" charset="-128"/>
        </a:defRPr>
      </a:lvl9pPr>
    </p:titleStyle>
    <p:bodyStyle>
      <a:lvl1pPr marL="457189" indent="-457189" algn="l" defTabSz="60958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4267" kern="1200">
          <a:solidFill>
            <a:schemeClr val="tx1"/>
          </a:solidFill>
          <a:latin typeface="Arial"/>
          <a:ea typeface="ＭＳ Ｐゴシック" charset="-128"/>
          <a:cs typeface="Arial"/>
        </a:defRPr>
      </a:lvl1pPr>
      <a:lvl2pPr marL="990575" indent="-380990" algn="l" defTabSz="60958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3733" kern="1200">
          <a:solidFill>
            <a:schemeClr val="tx1"/>
          </a:solidFill>
          <a:latin typeface="Arial"/>
          <a:ea typeface="ＭＳ Ｐゴシック" charset="-128"/>
          <a:cs typeface="Arial"/>
        </a:defRPr>
      </a:lvl2pPr>
      <a:lvl3pPr marL="1523962" indent="-304792" algn="l" defTabSz="60958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/>
          <a:ea typeface="ＭＳ Ｐゴシック" charset="-128"/>
          <a:cs typeface="Arial"/>
        </a:defRPr>
      </a:lvl3pPr>
      <a:lvl4pPr marL="2133547" indent="-304792" algn="l" defTabSz="60958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667" kern="1200">
          <a:solidFill>
            <a:schemeClr val="tx1"/>
          </a:solidFill>
          <a:latin typeface="Arial"/>
          <a:ea typeface="ＭＳ Ｐゴシック" charset="-128"/>
          <a:cs typeface="Arial"/>
        </a:defRPr>
      </a:lvl4pPr>
      <a:lvl5pPr marL="2743131" indent="-304792" algn="l" defTabSz="609585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667" kern="1200">
          <a:solidFill>
            <a:schemeClr val="tx1"/>
          </a:solidFill>
          <a:latin typeface="Arial"/>
          <a:ea typeface="ＭＳ Ｐゴシック" charset="-128"/>
          <a:cs typeface="Arial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435E9-730F-4491-892B-FC7EA1B513D3}" type="datetimeFigureOut">
              <a:rPr lang="fi-FI" smtClean="0"/>
              <a:t>4.6.2019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F281B-6780-4E0F-BBA4-BB8E8148F79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73580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4E36A-A262-48A7-9C69-45BB57476289}" type="datetimeFigureOut">
              <a:rPr lang="fi-FI" smtClean="0"/>
              <a:t>4.6.2019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C6E21-012D-453C-A1C8-C2C0A88FE48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0859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eda.net/jyvaskyla/yhtenainenopinpolku/ny?session-tdid=e786df96-10f7-4007-b07c-6fe3550d82b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Yhtenäisen opinpolun toteuttaminen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fi-FI" dirty="0" smtClean="0">
              <a:solidFill>
                <a:schemeClr val="tx1"/>
              </a:solidFill>
            </a:endParaRPr>
          </a:p>
          <a:p>
            <a:r>
              <a:rPr lang="fi-FI" dirty="0" smtClean="0">
                <a:solidFill>
                  <a:schemeClr val="tx1"/>
                </a:solidFill>
              </a:rPr>
              <a:t>Nivelvaiheet koko yhtenäisen perusopetuksen matkalla</a:t>
            </a:r>
          </a:p>
        </p:txBody>
      </p:sp>
    </p:spTree>
    <p:extLst>
      <p:ext uri="{BB962C8B-B14F-4D97-AF65-F5344CB8AC3E}">
        <p14:creationId xmlns:p14="http://schemas.microsoft.com/office/powerpoint/2010/main" val="1381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Kasvun ja oppimisen palvelut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>
                <a:solidFill>
                  <a:srgbClr val="0070C0"/>
                </a:solidFill>
              </a:rPr>
              <a:t>Olemme </a:t>
            </a:r>
            <a:r>
              <a:rPr lang="fi-FI" dirty="0" smtClean="0">
                <a:solidFill>
                  <a:schemeClr val="accent3">
                    <a:lumMod val="75000"/>
                  </a:schemeClr>
                </a:solidFill>
              </a:rPr>
              <a:t>ME</a:t>
            </a:r>
            <a:r>
              <a:rPr lang="fi-FI" dirty="0" smtClean="0">
                <a:solidFill>
                  <a:srgbClr val="0070C0"/>
                </a:solidFill>
              </a:rPr>
              <a:t> yhdessä.</a:t>
            </a:r>
          </a:p>
          <a:p>
            <a:pPr marL="0" indent="0">
              <a:buNone/>
            </a:pPr>
            <a:endParaRPr lang="fi-FI" dirty="0" smtClean="0">
              <a:solidFill>
                <a:srgbClr val="0070C0"/>
              </a:solidFill>
            </a:endParaRPr>
          </a:p>
          <a:p>
            <a:r>
              <a:rPr lang="fi-FI" dirty="0" smtClean="0">
                <a:solidFill>
                  <a:schemeClr val="accent3">
                    <a:lumMod val="75000"/>
                  </a:schemeClr>
                </a:solidFill>
              </a:rPr>
              <a:t>EI</a:t>
            </a:r>
            <a:r>
              <a:rPr lang="fi-FI" dirty="0" smtClean="0">
                <a:solidFill>
                  <a:srgbClr val="0070C0"/>
                </a:solidFill>
              </a:rPr>
              <a:t> ole </a:t>
            </a:r>
            <a:r>
              <a:rPr lang="fi-FI" dirty="0" smtClean="0">
                <a:solidFill>
                  <a:schemeClr val="accent3">
                    <a:lumMod val="75000"/>
                  </a:schemeClr>
                </a:solidFill>
              </a:rPr>
              <a:t>ERILLISIÄ</a:t>
            </a:r>
            <a:r>
              <a:rPr lang="fi-FI" dirty="0" smtClean="0">
                <a:solidFill>
                  <a:srgbClr val="0070C0"/>
                </a:solidFill>
              </a:rPr>
              <a:t> hallintokuntia.</a:t>
            </a:r>
          </a:p>
          <a:p>
            <a:pPr marL="0" indent="0">
              <a:buNone/>
            </a:pPr>
            <a:endParaRPr lang="fi-FI" dirty="0">
              <a:solidFill>
                <a:srgbClr val="0070C0"/>
              </a:solidFill>
            </a:endParaRPr>
          </a:p>
          <a:p>
            <a:r>
              <a:rPr lang="fi-FI" dirty="0" smtClean="0">
                <a:solidFill>
                  <a:schemeClr val="accent3">
                    <a:lumMod val="75000"/>
                  </a:schemeClr>
                </a:solidFill>
              </a:rPr>
              <a:t>TYÖ </a:t>
            </a:r>
            <a:r>
              <a:rPr lang="fi-FI" dirty="0" smtClean="0">
                <a:solidFill>
                  <a:srgbClr val="0070C0"/>
                </a:solidFill>
              </a:rPr>
              <a:t>yhtenäisen opinpolun toteuttamiseksi on </a:t>
            </a:r>
            <a:r>
              <a:rPr lang="fi-FI" dirty="0" smtClean="0">
                <a:solidFill>
                  <a:schemeClr val="accent3">
                    <a:lumMod val="75000"/>
                  </a:schemeClr>
                </a:solidFill>
              </a:rPr>
              <a:t>YHTEISTYÖTÄ.</a:t>
            </a:r>
          </a:p>
          <a:p>
            <a:endParaRPr lang="fi-FI" dirty="0" smtClean="0">
              <a:solidFill>
                <a:srgbClr val="0070C0"/>
              </a:solidFill>
            </a:endParaRPr>
          </a:p>
          <a:p>
            <a:r>
              <a:rPr lang="fi-FI" dirty="0" smtClean="0">
                <a:solidFill>
                  <a:srgbClr val="0070C0"/>
                </a:solidFill>
              </a:rPr>
              <a:t>Työ </a:t>
            </a:r>
            <a:r>
              <a:rPr lang="fi-FI" dirty="0" smtClean="0">
                <a:solidFill>
                  <a:schemeClr val="accent3">
                    <a:lumMod val="75000"/>
                  </a:schemeClr>
                </a:solidFill>
              </a:rPr>
              <a:t>TEHDÄÄN</a:t>
            </a:r>
            <a:r>
              <a:rPr lang="fi-FI" dirty="0" smtClean="0">
                <a:solidFill>
                  <a:srgbClr val="0070C0"/>
                </a:solidFill>
              </a:rPr>
              <a:t> </a:t>
            </a:r>
            <a:r>
              <a:rPr lang="fi-FI" dirty="0" smtClean="0">
                <a:solidFill>
                  <a:schemeClr val="accent3">
                    <a:lumMod val="75000"/>
                  </a:schemeClr>
                </a:solidFill>
              </a:rPr>
              <a:t>YHDESSÄ</a:t>
            </a:r>
            <a:r>
              <a:rPr lang="fi-FI" dirty="0" smtClean="0">
                <a:solidFill>
                  <a:srgbClr val="0070C0"/>
                </a:solidFill>
              </a:rPr>
              <a:t>.</a:t>
            </a:r>
            <a:endParaRPr lang="fi-FI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24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Yhtenäisen  opinpolun </a:t>
            </a:r>
            <a:br>
              <a:rPr lang="fi-FI" dirty="0" smtClean="0"/>
            </a:br>
            <a:r>
              <a:rPr lang="fi-FI" dirty="0" smtClean="0"/>
              <a:t> toteuttaminen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1800" b="1" dirty="0" smtClean="0"/>
              <a:t>MITÄ?</a:t>
            </a:r>
          </a:p>
          <a:p>
            <a:r>
              <a:rPr lang="fi-FI" sz="1800" b="1" dirty="0" smtClean="0">
                <a:solidFill>
                  <a:schemeClr val="accent1">
                    <a:lumMod val="75000"/>
                  </a:schemeClr>
                </a:solidFill>
              </a:rPr>
              <a:t>Vahvistaa</a:t>
            </a:r>
            <a:r>
              <a:rPr lang="fi-FI" sz="1800" dirty="0" smtClean="0"/>
              <a:t> nivelvaiheyhteistyötä </a:t>
            </a:r>
            <a:r>
              <a:rPr lang="fi-FI" sz="1800" dirty="0"/>
              <a:t>yhdenvertaisuusnäkökulma huomioiden koko varhaiskasvatuksen ja perusopetuksen alueella.</a:t>
            </a:r>
          </a:p>
          <a:p>
            <a:r>
              <a:rPr lang="fi-FI" sz="1800" b="1" dirty="0">
                <a:solidFill>
                  <a:schemeClr val="accent2">
                    <a:lumMod val="75000"/>
                  </a:schemeClr>
                </a:solidFill>
              </a:rPr>
              <a:t>Kehittää</a:t>
            </a:r>
            <a:r>
              <a:rPr lang="fi-FI" sz="1800" dirty="0"/>
              <a:t> uusia ja vahvistaa olemassa olevia alueellisia toimintamalleja ja kokeilla niitä käytännössä.</a:t>
            </a:r>
          </a:p>
          <a:p>
            <a:r>
              <a:rPr lang="fi-FI" sz="1800" b="1" dirty="0">
                <a:solidFill>
                  <a:srgbClr val="FFC000"/>
                </a:solidFill>
              </a:rPr>
              <a:t>Pohtia</a:t>
            </a:r>
            <a:r>
              <a:rPr lang="fi-FI" sz="1800" dirty="0"/>
              <a:t> meille sopivia </a:t>
            </a:r>
            <a:r>
              <a:rPr lang="fi-FI" sz="1800" dirty="0" smtClean="0"/>
              <a:t>joustavia kasvun ja oppimisen polkuja.</a:t>
            </a:r>
            <a:endParaRPr lang="fi-FI" sz="1800" dirty="0"/>
          </a:p>
          <a:p>
            <a:r>
              <a:rPr lang="fi-FI" sz="1800" b="1" dirty="0">
                <a:solidFill>
                  <a:schemeClr val="accent6"/>
                </a:solidFill>
              </a:rPr>
              <a:t>Hyödyntää</a:t>
            </a:r>
            <a:r>
              <a:rPr lang="fi-FI" sz="1800" dirty="0"/>
              <a:t> vertaisoppimisen edut </a:t>
            </a:r>
            <a:r>
              <a:rPr lang="fi-FI" sz="1800" dirty="0" smtClean="0"/>
              <a:t>erilaisissa verkostoissa.</a:t>
            </a:r>
            <a:endParaRPr lang="fi-FI" sz="1800" dirty="0"/>
          </a:p>
          <a:p>
            <a:r>
              <a:rPr lang="fi-FI" sz="1800" b="1" dirty="0">
                <a:solidFill>
                  <a:srgbClr val="002060"/>
                </a:solidFill>
              </a:rPr>
              <a:t>Tukea</a:t>
            </a:r>
            <a:r>
              <a:rPr lang="fi-FI" sz="1800" dirty="0"/>
              <a:t> uusien päiväkotikoulujen </a:t>
            </a:r>
            <a:r>
              <a:rPr lang="fi-FI" sz="1800" dirty="0" smtClean="0"/>
              <a:t>ja yhtenäiskoulujen toimintakulttuuria</a:t>
            </a:r>
            <a:r>
              <a:rPr lang="fi-FI" sz="1800" dirty="0"/>
              <a:t>.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1800" b="1" dirty="0" smtClean="0"/>
              <a:t>MIKSI?</a:t>
            </a:r>
            <a:endParaRPr lang="fi-FI" sz="18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fi-FI" sz="2400" dirty="0" smtClean="0">
                <a:solidFill>
                  <a:schemeClr val="accent4"/>
                </a:solidFill>
              </a:rPr>
              <a:t>Yhdenvertaisuuden toteutuminen </a:t>
            </a:r>
            <a:r>
              <a:rPr lang="fi-FI" sz="2000" dirty="0" smtClean="0"/>
              <a:t>lapsen ja perheen näkökulmasta asuinpaikasta riippumatta.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000" dirty="0" smtClean="0">
                <a:solidFill>
                  <a:srgbClr val="7030A0"/>
                </a:solidFill>
              </a:rPr>
              <a:t>Velvoite kehittämiseen </a:t>
            </a:r>
            <a:r>
              <a:rPr lang="fi-FI" sz="2000" dirty="0" smtClean="0"/>
              <a:t>on kirjattu varhaiskasvatuksen ja perusopetuksen opetussuunnitelmiin.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000" dirty="0" smtClean="0">
                <a:solidFill>
                  <a:schemeClr val="accent1"/>
                </a:solidFill>
              </a:rPr>
              <a:t>Yhtenäistä opinpolkua kehitetään  valtakunnallisesti.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sz="2000" dirty="0" smtClean="0">
                <a:solidFill>
                  <a:srgbClr val="0070C0"/>
                </a:solidFill>
              </a:rPr>
              <a:t>OPH ohjaa ja tukee kehittämistyötä </a:t>
            </a:r>
            <a:r>
              <a:rPr lang="fi-FI" sz="2000" dirty="0" smtClean="0"/>
              <a:t>mm. Loisto- ja Majakkaverkostojen kautta, joissa Jyväskylä on mukana.</a:t>
            </a:r>
          </a:p>
          <a:p>
            <a:pPr marL="0" indent="0">
              <a:buNone/>
            </a:pPr>
            <a:endParaRPr lang="fi-FI" sz="2000" dirty="0" smtClean="0">
              <a:solidFill>
                <a:srgbClr val="7030A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fi-FI" sz="1800" b="1" dirty="0"/>
          </a:p>
        </p:txBody>
      </p:sp>
    </p:spTree>
    <p:extLst>
      <p:ext uri="{BB962C8B-B14F-4D97-AF65-F5344CB8AC3E}">
        <p14:creationId xmlns:p14="http://schemas.microsoft.com/office/powerpoint/2010/main" val="234533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431331"/>
          </a:xfrm>
        </p:spPr>
        <p:txBody>
          <a:bodyPr/>
          <a:lstStyle/>
          <a:p>
            <a:r>
              <a:rPr lang="fi-FI" dirty="0" smtClean="0"/>
              <a:t>Yhtenäisen opinpolun toteuttamisen</a:t>
            </a:r>
            <a:br>
              <a:rPr lang="fi-FI" dirty="0" smtClean="0"/>
            </a:br>
            <a:r>
              <a:rPr lang="fi-FI" dirty="0" smtClean="0"/>
              <a:t>3-vuotissuunnitelma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i-FI" sz="2400" b="1" dirty="0" smtClean="0"/>
              <a:t>Toiminta:</a:t>
            </a:r>
          </a:p>
          <a:p>
            <a:r>
              <a:rPr lang="fi-FI" sz="2000" b="1" dirty="0" smtClean="0">
                <a:solidFill>
                  <a:srgbClr val="002060"/>
                </a:solidFill>
              </a:rPr>
              <a:t>2018-2019: </a:t>
            </a:r>
          </a:p>
          <a:p>
            <a:pPr lvl="1"/>
            <a:r>
              <a:rPr lang="fi-FI" sz="2400" b="1" dirty="0" smtClean="0">
                <a:solidFill>
                  <a:srgbClr val="002060"/>
                </a:solidFill>
              </a:rPr>
              <a:t>Tavoitteena on, että jokainen </a:t>
            </a:r>
          </a:p>
          <a:p>
            <a:pPr marL="1066785" lvl="1" indent="-457200">
              <a:buAutoNum type="arabicPeriod"/>
            </a:pPr>
            <a:r>
              <a:rPr lang="fi-FI" sz="2400" b="1" dirty="0" smtClean="0">
                <a:solidFill>
                  <a:srgbClr val="002060"/>
                </a:solidFill>
              </a:rPr>
              <a:t>toteuttaa vähintään yhden uuden toimenpiteen, joka edistää joustavaa ja yhtenäistä opinpolkua</a:t>
            </a:r>
          </a:p>
          <a:p>
            <a:pPr marL="1066785" lvl="1" indent="-457200">
              <a:buAutoNum type="arabicPeriod"/>
            </a:pPr>
            <a:r>
              <a:rPr lang="fi-FI" sz="2400" b="1" dirty="0" smtClean="0">
                <a:solidFill>
                  <a:srgbClr val="002060"/>
                </a:solidFill>
              </a:rPr>
              <a:t>kehittää yhden konkreetin toiminnon oppimisen tuen toteuttamiseksi.</a:t>
            </a:r>
          </a:p>
          <a:p>
            <a:pPr marL="1066785" lvl="1" indent="-457200">
              <a:buAutoNum type="arabicPeriod"/>
            </a:pPr>
            <a:endParaRPr lang="fi-FI" sz="2400" b="1" dirty="0">
              <a:solidFill>
                <a:srgbClr val="002060"/>
              </a:solidFill>
            </a:endParaRPr>
          </a:p>
          <a:p>
            <a:pPr marL="609585" lvl="1" indent="0">
              <a:buNone/>
            </a:pPr>
            <a:r>
              <a:rPr lang="fi-FI" sz="2400" b="1">
                <a:solidFill>
                  <a:srgbClr val="002060"/>
                </a:solidFill>
                <a:hlinkClick r:id="rId3"/>
              </a:rPr>
              <a:t>https://</a:t>
            </a:r>
            <a:r>
              <a:rPr lang="fi-FI" sz="2400" b="1" smtClean="0">
                <a:solidFill>
                  <a:srgbClr val="002060"/>
                </a:solidFill>
                <a:hlinkClick r:id="rId3"/>
              </a:rPr>
              <a:t>peda.net/jyvaskyla/yhtenainenopinpolku/ny?session-tdid=e786df96-10f7-4007-b07c-6fe3550d82bf</a:t>
            </a:r>
            <a:endParaRPr lang="fi-FI" sz="2400" b="1" smtClean="0">
              <a:solidFill>
                <a:srgbClr val="002060"/>
              </a:solidFill>
            </a:endParaRPr>
          </a:p>
          <a:p>
            <a:pPr marL="609585" lvl="1" indent="0">
              <a:buNone/>
            </a:pPr>
            <a:endParaRPr lang="fi-FI" sz="2400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fi-FI" sz="2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5066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Yhtenäisen opinpolun toteuttamisen</a:t>
            </a:r>
            <a:r>
              <a:rPr lang="fi-FI" dirty="0"/>
              <a:t/>
            </a:r>
            <a:br>
              <a:rPr lang="fi-FI" dirty="0"/>
            </a:br>
            <a:r>
              <a:rPr lang="fi-FI" dirty="0"/>
              <a:t>3-vuotissuunnitelma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/>
          </a:p>
          <a:p>
            <a:r>
              <a:rPr lang="fi-FI" b="1" dirty="0" smtClean="0">
                <a:solidFill>
                  <a:srgbClr val="0070C0"/>
                </a:solidFill>
              </a:rPr>
              <a:t>2019-2020</a:t>
            </a:r>
            <a:r>
              <a:rPr lang="fi-FI" b="1" dirty="0">
                <a:solidFill>
                  <a:srgbClr val="0070C0"/>
                </a:solidFill>
              </a:rPr>
              <a:t>: </a:t>
            </a:r>
            <a:r>
              <a:rPr lang="fi-FI" b="1" dirty="0" smtClean="0">
                <a:solidFill>
                  <a:srgbClr val="0070C0"/>
                </a:solidFill>
              </a:rPr>
              <a:t>Toimintatapojen vahvistamisen ja yhteisen osaamisen kehittäminen </a:t>
            </a:r>
            <a:r>
              <a:rPr lang="fi-FI" sz="2800" b="1" dirty="0" smtClean="0">
                <a:solidFill>
                  <a:srgbClr val="0070C0"/>
                </a:solidFill>
              </a:rPr>
              <a:t>(vuosikellot, varjostus, koulutus).</a:t>
            </a:r>
            <a:endParaRPr lang="fi-FI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fi-FI" dirty="0" smtClean="0"/>
          </a:p>
          <a:p>
            <a:r>
              <a:rPr lang="fi-FI" dirty="0" smtClean="0"/>
              <a:t>2020-2021: Verkostot laativat oman pedagogisen suunnitelman yhtenäisen opinpolun toteuttamiselle.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7011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i-FI" sz="4000" dirty="0"/>
              <a:t>YHTENÄINEN OPINPOLKU</a:t>
            </a:r>
            <a:r>
              <a:rPr lang="fi-FI" sz="6600" dirty="0" smtClean="0"/>
              <a:t/>
            </a:r>
            <a:br>
              <a:rPr lang="fi-FI" sz="6600" dirty="0" smtClean="0"/>
            </a:br>
            <a:r>
              <a:rPr lang="fi-FI" sz="3200" b="1" dirty="0">
                <a:solidFill>
                  <a:schemeClr val="accent6">
                    <a:lumMod val="75000"/>
                  </a:schemeClr>
                </a:solidFill>
              </a:rPr>
              <a:t>ESI- JA ALKUOPETUS vuosikello</a:t>
            </a:r>
          </a:p>
        </p:txBody>
      </p:sp>
      <p:graphicFrame>
        <p:nvGraphicFramePr>
          <p:cNvPr id="4" name="Sisällön paikkamerkki 3"/>
          <p:cNvGraphicFramePr>
            <a:graphicFrameLocks noGrp="1"/>
          </p:cNvGraphicFramePr>
          <p:nvPr>
            <p:ph idx="1"/>
            <p:extLst/>
          </p:nvPr>
        </p:nvGraphicFramePr>
        <p:xfrm>
          <a:off x="1847528" y="1052736"/>
          <a:ext cx="9649072" cy="56837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kstiruutu 2"/>
          <p:cNvSpPr txBox="1"/>
          <p:nvPr/>
        </p:nvSpPr>
        <p:spPr>
          <a:xfrm>
            <a:off x="5015881" y="4260312"/>
            <a:ext cx="7934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800" dirty="0">
                <a:solidFill>
                  <a:prstClr val="black"/>
                </a:solidFill>
                <a:latin typeface="Calibri"/>
              </a:rPr>
              <a:t>Hyvä alku- </a:t>
            </a:r>
          </a:p>
          <a:p>
            <a:r>
              <a:rPr lang="fi-FI" sz="800" dirty="0" err="1">
                <a:solidFill>
                  <a:prstClr val="black"/>
                </a:solidFill>
                <a:latin typeface="Calibri"/>
              </a:rPr>
              <a:t>hlö:t</a:t>
            </a:r>
            <a:r>
              <a:rPr lang="fi-FI" sz="800" dirty="0">
                <a:solidFill>
                  <a:prstClr val="black"/>
                </a:solidFill>
                <a:latin typeface="Calibri"/>
              </a:rPr>
              <a:t> nimetään</a:t>
            </a:r>
          </a:p>
        </p:txBody>
      </p:sp>
      <p:sp>
        <p:nvSpPr>
          <p:cNvPr id="6" name="Tekstiruutu 1"/>
          <p:cNvSpPr txBox="1"/>
          <p:nvPr/>
        </p:nvSpPr>
        <p:spPr>
          <a:xfrm>
            <a:off x="4151784" y="5157193"/>
            <a:ext cx="1068268" cy="56285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fi-FI" sz="900" dirty="0">
                <a:solidFill>
                  <a:prstClr val="black"/>
                </a:solidFill>
                <a:latin typeface="Calibri"/>
              </a:rPr>
              <a:t>Eskari- ja </a:t>
            </a:r>
            <a:r>
              <a:rPr lang="fi-FI" sz="900" dirty="0" err="1">
                <a:solidFill>
                  <a:prstClr val="black"/>
                </a:solidFill>
                <a:latin typeface="Calibri"/>
              </a:rPr>
              <a:t>eppu-</a:t>
            </a:r>
            <a:r>
              <a:rPr lang="fi-FI" sz="900" dirty="0">
                <a:solidFill>
                  <a:prstClr val="black"/>
                </a:solidFill>
                <a:latin typeface="Calibri"/>
              </a:rPr>
              <a:t> </a:t>
            </a:r>
            <a:r>
              <a:rPr lang="fi-FI" sz="900" dirty="0" err="1">
                <a:solidFill>
                  <a:prstClr val="black"/>
                </a:solidFill>
                <a:latin typeface="Calibri"/>
              </a:rPr>
              <a:t>vanhempoinillat</a:t>
            </a:r>
            <a:endParaRPr lang="fi-FI" sz="9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Tekstiruutu 4"/>
          <p:cNvSpPr txBox="1"/>
          <p:nvPr/>
        </p:nvSpPr>
        <p:spPr>
          <a:xfrm>
            <a:off x="6312024" y="4144896"/>
            <a:ext cx="374441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900" dirty="0">
                <a:solidFill>
                  <a:prstClr val="black"/>
                </a:solidFill>
                <a:latin typeface="Calibri"/>
              </a:rPr>
              <a:t>Lukuvuoden yhtenäisen opinpolun arviointi</a:t>
            </a:r>
          </a:p>
        </p:txBody>
      </p:sp>
    </p:spTree>
    <p:extLst>
      <p:ext uri="{BB962C8B-B14F-4D97-AF65-F5344CB8AC3E}">
        <p14:creationId xmlns:p14="http://schemas.microsoft.com/office/powerpoint/2010/main" val="156046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Kaavio 5"/>
          <p:cNvGraphicFramePr/>
          <p:nvPr>
            <p:extLst>
              <p:ext uri="{D42A27DB-BD31-4B8C-83A1-F6EECF244321}">
                <p14:modId xmlns:p14="http://schemas.microsoft.com/office/powerpoint/2010/main" val="2925010329"/>
              </p:ext>
            </p:extLst>
          </p:nvPr>
        </p:nvGraphicFramePr>
        <p:xfrm>
          <a:off x="203974" y="1108150"/>
          <a:ext cx="11411338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kstiruutu 6"/>
          <p:cNvSpPr txBox="1"/>
          <p:nvPr/>
        </p:nvSpPr>
        <p:spPr>
          <a:xfrm>
            <a:off x="2672298" y="461819"/>
            <a:ext cx="660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YHTENÄINEN OPINPOLKU</a:t>
            </a:r>
            <a:endParaRPr kumimoji="0" lang="fi-FI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2821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>
                <a:solidFill>
                  <a:srgbClr val="0070C0"/>
                </a:solidFill>
              </a:rPr>
              <a:t>Varjostus</a:t>
            </a:r>
            <a:endParaRPr lang="fi-FI" b="1" dirty="0">
              <a:solidFill>
                <a:srgbClr val="0070C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Mahdollistetaan oman talon sisällä (päiväkotikoulut, yhtenäiskoulut)</a:t>
            </a:r>
          </a:p>
          <a:p>
            <a:pPr marL="0" indent="0">
              <a:buNone/>
            </a:pPr>
            <a:endParaRPr lang="fi-FI" dirty="0" smtClean="0"/>
          </a:p>
          <a:p>
            <a:r>
              <a:rPr lang="fi-FI" dirty="0" smtClean="0"/>
              <a:t>Lähipäiväkotiin (</a:t>
            </a:r>
            <a:r>
              <a:rPr lang="fi-FI" dirty="0" err="1" smtClean="0"/>
              <a:t>ys-aikaresurssointi</a:t>
            </a:r>
            <a:r>
              <a:rPr lang="fi-FI" dirty="0" smtClean="0"/>
              <a:t>), lähikouluun (</a:t>
            </a:r>
            <a:r>
              <a:rPr lang="fi-FI" dirty="0" err="1" smtClean="0"/>
              <a:t>ped.suunnitteluaika</a:t>
            </a:r>
            <a:r>
              <a:rPr lang="fi-FI" dirty="0" smtClean="0"/>
              <a:t>)</a:t>
            </a:r>
          </a:p>
          <a:p>
            <a:pPr marL="0" indent="0">
              <a:buNone/>
            </a:pPr>
            <a:endParaRPr lang="fi-FI" dirty="0" smtClean="0"/>
          </a:p>
          <a:p>
            <a:r>
              <a:rPr lang="fi-FI" dirty="0" smtClean="0"/>
              <a:t>Jaetaan havainnot alueverkoston kesken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89484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256166"/>
            <a:ext cx="10972800" cy="1143000"/>
          </a:xfrm>
        </p:spPr>
        <p:txBody>
          <a:bodyPr/>
          <a:lstStyle/>
          <a:p>
            <a:r>
              <a:rPr lang="fi-FI" dirty="0">
                <a:solidFill>
                  <a:srgbClr val="0070C0"/>
                </a:solidFill>
              </a:rPr>
              <a:t>Koulutus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sz="3600" dirty="0" smtClean="0">
                <a:solidFill>
                  <a:srgbClr val="062CA6"/>
                </a:solidFill>
              </a:rPr>
              <a:t>MAJAKKA- verkosto</a:t>
            </a:r>
          </a:p>
          <a:p>
            <a:pPr marL="0" indent="0">
              <a:buNone/>
            </a:pPr>
            <a:r>
              <a:rPr lang="fi-FI" sz="1800" dirty="0" smtClean="0"/>
              <a:t>	MAJAKKA-KOULUTUSPÄIVÄT</a:t>
            </a:r>
            <a:r>
              <a:rPr lang="fi-FI" sz="1800" dirty="0"/>
              <a:t>:</a:t>
            </a:r>
          </a:p>
          <a:p>
            <a:pPr lvl="1"/>
            <a:r>
              <a:rPr lang="fi-FI" sz="1800" b="1" dirty="0"/>
              <a:t>2.10. ALUEELLINEN </a:t>
            </a:r>
            <a:r>
              <a:rPr lang="fi-FI" sz="1800" b="1" dirty="0" smtClean="0"/>
              <a:t>yhteinen KOULUTUSPÄIVÄ </a:t>
            </a:r>
            <a:r>
              <a:rPr lang="fi-FI" sz="1800" dirty="0" smtClean="0"/>
              <a:t>(esim. kielipolku, musiikkikasvatuksen polku, </a:t>
            </a:r>
            <a:r>
              <a:rPr lang="fi-FI" sz="1800" dirty="0" err="1" smtClean="0"/>
              <a:t>LiLu</a:t>
            </a:r>
            <a:r>
              <a:rPr lang="fi-FI" sz="1800" dirty="0" smtClean="0"/>
              <a:t>-polku)</a:t>
            </a:r>
            <a:endParaRPr lang="fi-FI" sz="1800" dirty="0"/>
          </a:p>
          <a:p>
            <a:pPr lvl="1"/>
            <a:r>
              <a:rPr lang="fi-FI" sz="1800" b="1" dirty="0"/>
              <a:t>29.10 </a:t>
            </a:r>
            <a:r>
              <a:rPr lang="fi-FI" sz="1800" b="1" dirty="0" err="1" smtClean="0"/>
              <a:t>webinaari</a:t>
            </a:r>
            <a:r>
              <a:rPr lang="fi-FI" sz="1800" b="1" dirty="0" smtClean="0"/>
              <a:t> </a:t>
            </a:r>
            <a:r>
              <a:rPr lang="fi-FI" sz="1800" dirty="0"/>
              <a:t>klo </a:t>
            </a:r>
            <a:r>
              <a:rPr lang="fi-FI" sz="1800" dirty="0" smtClean="0"/>
              <a:t>12-15 </a:t>
            </a:r>
            <a:r>
              <a:rPr lang="fi-FI" sz="1800" b="1" dirty="0" smtClean="0"/>
              <a:t>Johtaja-Majakka</a:t>
            </a:r>
            <a:r>
              <a:rPr lang="fi-FI" sz="1800" dirty="0" smtClean="0"/>
              <a:t> </a:t>
            </a:r>
            <a:r>
              <a:rPr lang="fi-FI" sz="1800" dirty="0"/>
              <a:t>johtotiimityöstä (osallistava johtaminen, OPS-työn johtaminen, sisältöjen strukturointi henkilöstölle, jaksamisen tukeminen</a:t>
            </a:r>
            <a:r>
              <a:rPr lang="fi-FI" sz="1800" dirty="0" smtClean="0"/>
              <a:t>)</a:t>
            </a:r>
          </a:p>
          <a:p>
            <a:pPr lvl="1"/>
            <a:r>
              <a:rPr lang="fi-FI" sz="1800" b="1" dirty="0" smtClean="0"/>
              <a:t>16.-17.4. VALTAKUNNALLINEN </a:t>
            </a:r>
            <a:r>
              <a:rPr lang="fi-FI" sz="1800" b="1" dirty="0" smtClean="0"/>
              <a:t>KOULUTUSPÄIVÄ</a:t>
            </a:r>
          </a:p>
          <a:p>
            <a:pPr marL="609585" lvl="1" indent="0">
              <a:buNone/>
            </a:pPr>
            <a:r>
              <a:rPr lang="fi-FI" sz="1800" b="1" dirty="0"/>
              <a:t>	</a:t>
            </a:r>
            <a:r>
              <a:rPr lang="fi-FI" sz="1800" b="1" dirty="0" smtClean="0"/>
              <a:t>			koordinaattorina</a:t>
            </a:r>
          </a:p>
          <a:p>
            <a:pPr marL="609585" lvl="1" indent="0">
              <a:buNone/>
            </a:pPr>
            <a:r>
              <a:rPr lang="fi-FI" sz="1800" b="1" dirty="0"/>
              <a:t>	</a:t>
            </a:r>
            <a:r>
              <a:rPr lang="fi-FI" sz="1800" b="1" dirty="0" smtClean="0"/>
              <a:t>			Minna Kuutti</a:t>
            </a:r>
            <a:endParaRPr lang="fi-FI" sz="1800" b="1" dirty="0" smtClean="0"/>
          </a:p>
          <a:p>
            <a:pPr marL="609585" lvl="1" indent="0">
              <a:buNone/>
            </a:pPr>
            <a:endParaRPr lang="fi-FI" sz="1800" b="1" dirty="0"/>
          </a:p>
          <a:p>
            <a:pPr lvl="1"/>
            <a:endParaRPr lang="fi-FI" sz="3066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sz="3600" dirty="0" smtClean="0">
                <a:solidFill>
                  <a:srgbClr val="CC00CC"/>
                </a:solidFill>
              </a:rPr>
              <a:t>LOISTO-verkosto</a:t>
            </a:r>
          </a:p>
          <a:p>
            <a:pPr marL="609585" lvl="1" indent="0">
              <a:buNone/>
            </a:pPr>
            <a:r>
              <a:rPr lang="fi-FI" sz="1800" dirty="0" smtClean="0"/>
              <a:t>LOISTO-KOULUTUSPÄIVÄT:</a:t>
            </a:r>
            <a:endParaRPr lang="fi-FI" sz="1800" dirty="0"/>
          </a:p>
          <a:p>
            <a:pPr lvl="1"/>
            <a:r>
              <a:rPr lang="fi-FI" sz="1800" b="1" dirty="0"/>
              <a:t>2.10. </a:t>
            </a:r>
            <a:r>
              <a:rPr lang="fi-FI" sz="1800" b="1" dirty="0" smtClean="0"/>
              <a:t>ALUEELLINEN yhteinen </a:t>
            </a:r>
            <a:r>
              <a:rPr lang="fi-FI" sz="1800" b="1" dirty="0"/>
              <a:t>KOULUTUSPÄIVÄ </a:t>
            </a:r>
            <a:r>
              <a:rPr lang="fi-FI" sz="1800" dirty="0"/>
              <a:t>(esim. kielipolku, musiikkikasvatuksen polku, </a:t>
            </a:r>
            <a:r>
              <a:rPr lang="fi-FI" sz="1800" dirty="0" err="1"/>
              <a:t>LiLu</a:t>
            </a:r>
            <a:r>
              <a:rPr lang="fi-FI" sz="1800" dirty="0"/>
              <a:t>-polku</a:t>
            </a:r>
            <a:r>
              <a:rPr lang="fi-FI" sz="1800" dirty="0" smtClean="0"/>
              <a:t>)</a:t>
            </a:r>
          </a:p>
          <a:p>
            <a:pPr lvl="1"/>
            <a:r>
              <a:rPr lang="fi-FI" sz="1800" b="1" dirty="0" smtClean="0"/>
              <a:t>25.10. ALUEELLINEN KOULUTUSPÄIVÄ</a:t>
            </a:r>
            <a:endParaRPr lang="fi-FI" sz="1800" b="1" dirty="0"/>
          </a:p>
          <a:p>
            <a:pPr lvl="1"/>
            <a:endParaRPr lang="fi-FI" sz="1800" dirty="0" smtClean="0"/>
          </a:p>
          <a:p>
            <a:pPr marL="609585" lvl="1" indent="0">
              <a:buNone/>
            </a:pPr>
            <a:r>
              <a:rPr lang="fi-FI" sz="1800" dirty="0" smtClean="0"/>
              <a:t>			</a:t>
            </a:r>
            <a:r>
              <a:rPr lang="fi-FI" sz="1800" b="1" dirty="0" smtClean="0"/>
              <a:t>koordinaattorina</a:t>
            </a:r>
          </a:p>
          <a:p>
            <a:pPr marL="609585" lvl="1" indent="0">
              <a:buNone/>
            </a:pPr>
            <a:r>
              <a:rPr lang="fi-FI" sz="1800" b="1" dirty="0"/>
              <a:t>	</a:t>
            </a:r>
            <a:r>
              <a:rPr lang="fi-FI" sz="1800" b="1" dirty="0" smtClean="0"/>
              <a:t>		Saija Riihinen</a:t>
            </a:r>
            <a:endParaRPr lang="fi-FI" sz="1800" b="1" dirty="0"/>
          </a:p>
          <a:p>
            <a:pPr lvl="1"/>
            <a:endParaRPr lang="fi-FI" sz="1800" dirty="0" smtClean="0"/>
          </a:p>
          <a:p>
            <a:pPr lvl="1"/>
            <a:endParaRPr lang="fi-FI" sz="1800" dirty="0"/>
          </a:p>
          <a:p>
            <a:pPr lvl="1"/>
            <a:endParaRPr lang="fi-FI" sz="1800" dirty="0" smtClean="0"/>
          </a:p>
          <a:p>
            <a:pPr lvl="1"/>
            <a:endParaRPr lang="fi-FI" sz="1800" dirty="0"/>
          </a:p>
          <a:p>
            <a:pPr marL="609585" lvl="1" indent="0">
              <a:buNone/>
            </a:pPr>
            <a:endParaRPr lang="fi-FI" sz="1800" dirty="0" smtClean="0"/>
          </a:p>
          <a:p>
            <a:pPr marL="609585" lvl="1" indent="0">
              <a:buNone/>
            </a:pPr>
            <a:endParaRPr lang="fi-FI" dirty="0"/>
          </a:p>
        </p:txBody>
      </p:sp>
      <p:pic>
        <p:nvPicPr>
          <p:cNvPr id="5" name="Kuva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7350" y="5801077"/>
            <a:ext cx="1643087" cy="861661"/>
          </a:xfrm>
          <a:prstGeom prst="rect">
            <a:avLst/>
          </a:prstGeom>
        </p:spPr>
      </p:pic>
      <p:pic>
        <p:nvPicPr>
          <p:cNvPr id="6" name="Kuv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9547" y="4693661"/>
            <a:ext cx="1076325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050245"/>
      </p:ext>
    </p:extLst>
  </p:cSld>
  <p:clrMapOvr>
    <a:masterClrMapping/>
  </p:clrMapOvr>
</p:sld>
</file>

<file path=ppt/theme/theme1.xml><?xml version="1.0" encoding="utf-8"?>
<a:theme xmlns:a="http://schemas.openxmlformats.org/drawingml/2006/main" name="Jkl_powerpoint_pohja">
  <a:themeElements>
    <a:clrScheme name="Custom 2">
      <a:dk1>
        <a:sysClr val="windowText" lastClr="000000"/>
      </a:dk1>
      <a:lt1>
        <a:sysClr val="window" lastClr="FFFFFF"/>
      </a:lt1>
      <a:dk2>
        <a:srgbClr val="0A4B73"/>
      </a:dk2>
      <a:lt2>
        <a:srgbClr val="F2F2F2"/>
      </a:lt2>
      <a:accent1>
        <a:srgbClr val="F28705"/>
      </a:accent1>
      <a:accent2>
        <a:srgbClr val="2192BF"/>
      </a:accent2>
      <a:accent3>
        <a:srgbClr val="0A4B73"/>
      </a:accent3>
      <a:accent4>
        <a:srgbClr val="1AA17E"/>
      </a:accent4>
      <a:accent5>
        <a:srgbClr val="A69586"/>
      </a:accent5>
      <a:accent6>
        <a:srgbClr val="594C47"/>
      </a:accent6>
      <a:hlink>
        <a:srgbClr val="2192B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Jkl_ppt_pohja_laaja [Vain luku]" id="{52579DE2-ADF5-4FAC-AE58-3C4179E7F21A}" vid="{0D71AAEE-6F2E-49CC-B1A8-AB8CEFDD4B0C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Paperi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-te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Jkl_ppt_pohja_laaja</Template>
  <TotalTime>785</TotalTime>
  <Words>369</Words>
  <Application>Microsoft Office PowerPoint</Application>
  <PresentationFormat>Laajakuva</PresentationFormat>
  <Paragraphs>127</Paragraphs>
  <Slides>9</Slides>
  <Notes>3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3</vt:i4>
      </vt:variant>
      <vt:variant>
        <vt:lpstr>Dian otsikot</vt:lpstr>
      </vt:variant>
      <vt:variant>
        <vt:i4>9</vt:i4>
      </vt:variant>
    </vt:vector>
  </HeadingPairs>
  <TitlesOfParts>
    <vt:vector size="16" baseType="lpstr">
      <vt:lpstr>ＭＳ Ｐゴシック</vt:lpstr>
      <vt:lpstr>Arial</vt:lpstr>
      <vt:lpstr>Calibri</vt:lpstr>
      <vt:lpstr>Calibri Light</vt:lpstr>
      <vt:lpstr>Jkl_powerpoint_pohja</vt:lpstr>
      <vt:lpstr>Office-teema</vt:lpstr>
      <vt:lpstr>Office Theme</vt:lpstr>
      <vt:lpstr>Yhtenäisen opinpolun toteuttaminen</vt:lpstr>
      <vt:lpstr>Kasvun ja oppimisen palvelut</vt:lpstr>
      <vt:lpstr>Yhtenäisen  opinpolun   toteuttaminen</vt:lpstr>
      <vt:lpstr>Yhtenäisen opinpolun toteuttamisen 3-vuotissuunnitelma</vt:lpstr>
      <vt:lpstr>Yhtenäisen opinpolun toteuttamisen 3-vuotissuunnitelma</vt:lpstr>
      <vt:lpstr>YHTENÄINEN OPINPOLKU ESI- JA ALKUOPETUS vuosikello</vt:lpstr>
      <vt:lpstr>PowerPoint-esitys</vt:lpstr>
      <vt:lpstr>Varjostus</vt:lpstr>
      <vt:lpstr>Koulutus</vt:lpstr>
    </vt:vector>
  </TitlesOfParts>
  <Company>Jyvaskyla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Päiväkotikoulut</dc:title>
  <dc:creator>Liimatainen Päivi</dc:creator>
  <cp:lastModifiedBy>Liimatainen Päivi</cp:lastModifiedBy>
  <cp:revision>74</cp:revision>
  <dcterms:created xsi:type="dcterms:W3CDTF">2017-08-25T18:32:25Z</dcterms:created>
  <dcterms:modified xsi:type="dcterms:W3CDTF">2019-06-04T18:26:50Z</dcterms:modified>
</cp:coreProperties>
</file>