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sldIdLst>
    <p:sldId id="256" r:id="rId2"/>
    <p:sldId id="262" r:id="rId3"/>
    <p:sldId id="263" r:id="rId4"/>
    <p:sldId id="257" r:id="rId5"/>
    <p:sldId id="260" r:id="rId6"/>
    <p:sldId id="261"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8025" autoAdjust="0"/>
    <p:restoredTop sz="94660"/>
  </p:normalViewPr>
  <p:slideViewPr>
    <p:cSldViewPr snapToGrid="0">
      <p:cViewPr varScale="1">
        <p:scale>
          <a:sx n="138" d="100"/>
          <a:sy n="138" d="100"/>
        </p:scale>
        <p:origin x="-120" y="-4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a:xfrm>
            <a:off x="2692397" y="5037663"/>
            <a:ext cx="5214635" cy="279400"/>
          </a:xfrm>
        </p:spPr>
        <p:txBody>
          <a:bodyPr/>
          <a:lstStyle/>
          <a:p>
            <a:endParaRPr lang="fi-FI"/>
          </a:p>
        </p:txBody>
      </p:sp>
      <p:sp>
        <p:nvSpPr>
          <p:cNvPr id="6" name="Slide Number Placeholder 5"/>
          <p:cNvSpPr>
            <a:spLocks noGrp="1"/>
          </p:cNvSpPr>
          <p:nvPr>
            <p:ph type="sldNum" sz="quarter" idx="12"/>
          </p:nvPr>
        </p:nvSpPr>
        <p:spPr>
          <a:xfrm>
            <a:off x="8956900" y="5037663"/>
            <a:ext cx="551167" cy="279400"/>
          </a:xfrm>
        </p:spPr>
        <p:txBody>
          <a:bodyPr/>
          <a:lstStyle/>
          <a:p>
            <a:fld id="{3A4970EA-74BF-4243-B303-023BEFCC634B}" type="slidenum">
              <a:rPr lang="fi-FI" smtClean="0"/>
              <a:pPr/>
              <a:t>‹#›</a:t>
            </a:fld>
            <a:endParaRPr lang="fi-FI"/>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60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27266E5E-6506-4D65-81C4-9BFFF1A300AC}" type="datetimeFigureOut">
              <a:rPr lang="fi-FI" smtClean="0"/>
              <a:pPr/>
              <a:t>2.4.2017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36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3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486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98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695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741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806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043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105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27266E5E-6506-4D65-81C4-9BFFF1A300AC}" type="datetimeFigureOut">
              <a:rPr lang="fi-FI" smtClean="0"/>
              <a:pPr/>
              <a:t>2.4.2017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A4970EA-74BF-4243-B303-023BEFCC634B}" type="slidenum">
              <a:rPr lang="fi-FI" smtClean="0"/>
              <a:pPr/>
              <a:t>‹#›</a:t>
            </a:fld>
            <a:endParaRPr lang="fi-FI"/>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924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27266E5E-6506-4D65-81C4-9BFFF1A300AC}" type="datetimeFigureOut">
              <a:rPr lang="fi-FI" smtClean="0"/>
              <a:pPr/>
              <a:t>2.4.2017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836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27266E5E-6506-4D65-81C4-9BFFF1A300AC}" type="datetimeFigureOut">
              <a:rPr lang="fi-FI" smtClean="0"/>
              <a:pPr/>
              <a:t>2.4.2017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A4970EA-74BF-4243-B303-023BEFCC634B}" type="slidenum">
              <a:rPr lang="fi-FI" smtClean="0"/>
              <a:pPr/>
              <a:t>‹#›</a:t>
            </a:fld>
            <a:endParaRPr lang="fi-FI"/>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039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27266E5E-6506-4D65-81C4-9BFFF1A300AC}" type="datetimeFigureOut">
              <a:rPr lang="fi-FI" smtClean="0"/>
              <a:pPr/>
              <a:t>2.4.2017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A4970EA-74BF-4243-B303-023BEFCC634B}" type="slidenum">
              <a:rPr lang="fi-FI" smtClean="0"/>
              <a:pPr/>
              <a:t>‹#›</a:t>
            </a:fld>
            <a:endParaRPr lang="fi-FI"/>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020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66E5E-6506-4D65-81C4-9BFFF1A300AC}" type="datetimeFigureOut">
              <a:rPr lang="fi-FI" smtClean="0"/>
              <a:pPr/>
              <a:t>2.4.2017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228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27266E5E-6506-4D65-81C4-9BFFF1A300AC}" type="datetimeFigureOut">
              <a:rPr lang="fi-FI" smtClean="0"/>
              <a:pPr/>
              <a:t>2.4.2017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A4970EA-74BF-4243-B303-023BEFCC634B}" type="slidenum">
              <a:rPr lang="fi-FI" smtClean="0"/>
              <a:pPr/>
              <a:t>‹#›</a:t>
            </a:fld>
            <a:endParaRPr lang="fi-FI"/>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61905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27266E5E-6506-4D65-81C4-9BFFF1A300AC}" type="datetimeFigureOut">
              <a:rPr lang="fi-FI" smtClean="0"/>
              <a:pPr/>
              <a:t>2.4.2017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37371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266E5E-6506-4D65-81C4-9BFFF1A300AC}" type="datetimeFigureOut">
              <a:rPr lang="fi-FI" smtClean="0"/>
              <a:pPr/>
              <a:t>2.4.2017</a:t>
            </a:fld>
            <a:endParaRPr lang="fi-FI"/>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4970EA-74BF-4243-B303-023BEFCC634B}" type="slidenum">
              <a:rPr lang="fi-FI" smtClean="0"/>
              <a:pPr/>
              <a:t>‹#›</a:t>
            </a:fld>
            <a:endParaRPr lang="fi-F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82602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z="4400" dirty="0" smtClean="0"/>
              <a:t>KASVATUSKESKUSTELU</a:t>
            </a:r>
            <a:endParaRPr lang="fi-FI" sz="4400" dirty="0"/>
          </a:p>
        </p:txBody>
      </p:sp>
      <p:sp>
        <p:nvSpPr>
          <p:cNvPr id="3" name="Alaotsikko 2"/>
          <p:cNvSpPr>
            <a:spLocks noGrp="1"/>
          </p:cNvSpPr>
          <p:nvPr>
            <p:ph type="subTitle" idx="1"/>
          </p:nvPr>
        </p:nvSpPr>
        <p:spPr/>
        <p:txBody>
          <a:bodyPr/>
          <a:lstStyle/>
          <a:p>
            <a:r>
              <a:rPr lang="fi-FI" dirty="0" err="1" smtClean="0"/>
              <a:t>Vesangan</a:t>
            </a:r>
            <a:r>
              <a:rPr lang="fi-FI" dirty="0" smtClean="0"/>
              <a:t> ja Kuohun</a:t>
            </a:r>
            <a:r>
              <a:rPr lang="fi-FI" dirty="0" smtClean="0"/>
              <a:t> </a:t>
            </a:r>
          </a:p>
          <a:p>
            <a:r>
              <a:rPr lang="fi-FI" smtClean="0"/>
              <a:t>p</a:t>
            </a:r>
            <a:r>
              <a:rPr lang="fi-FI" smtClean="0"/>
              <a:t>äiväkoti -</a:t>
            </a:r>
            <a:r>
              <a:rPr lang="fi-FI" smtClean="0"/>
              <a:t>koulut</a:t>
            </a:r>
            <a:endParaRPr lang="fi-FI"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95840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fi-FI" dirty="0" smtClean="0"/>
              <a:t>Perusopetuslaki 35 a § - Kasvatuskeskustelu</a:t>
            </a:r>
            <a:endParaRPr lang="fi-FI" dirty="0"/>
          </a:p>
        </p:txBody>
      </p:sp>
      <p:sp>
        <p:nvSpPr>
          <p:cNvPr id="3" name="Sisällön paikkamerkki 2"/>
          <p:cNvSpPr>
            <a:spLocks noGrp="1"/>
          </p:cNvSpPr>
          <p:nvPr>
            <p:ph idx="1"/>
          </p:nvPr>
        </p:nvSpPr>
        <p:spPr/>
        <p:txBody>
          <a:bodyPr>
            <a:normAutofit fontScale="77500" lnSpcReduction="20000"/>
          </a:bodyPr>
          <a:lstStyle/>
          <a:p>
            <a:pPr algn="just"/>
            <a:r>
              <a:rPr lang="fi-FI" dirty="0"/>
              <a:t>Oppilas, joka häiritsee opetusta tai muutoin rikkoo koulun järjestystä, menettelee vilpillisesti tai kohtelee muita oppilaita tai koulun henkilökuntaa epäkunnioittavasti tai heidän ihmisarvoaan loukkaavasti, voidaan ensisijaisena toimenpiteenä määrätä osallistumaan yhteensä enintään kaksi tuntia kestävään </a:t>
            </a:r>
            <a:r>
              <a:rPr lang="fi-FI" b="1" dirty="0"/>
              <a:t>kasvatuskeskusteluun</a:t>
            </a:r>
            <a:r>
              <a:rPr lang="fi-FI" dirty="0"/>
              <a:t>. Kasvatuskeskustelu voidaan järjestää kerralla </a:t>
            </a:r>
            <a:r>
              <a:rPr lang="fi-FI" dirty="0" smtClean="0"/>
              <a:t>tai </a:t>
            </a:r>
            <a:r>
              <a:rPr lang="fi-FI" dirty="0"/>
              <a:t>useammassa osassa koulupäivän aikana tai sen ulkopuolella</a:t>
            </a:r>
            <a:r>
              <a:rPr lang="fi-FI" dirty="0" smtClean="0"/>
              <a:t>.</a:t>
            </a:r>
          </a:p>
          <a:p>
            <a:pPr algn="just" fontAlgn="base"/>
            <a:r>
              <a:rPr lang="fi-FI" dirty="0"/>
              <a:t>Kasvatuskeskustelussa yksilöidään toimenpiteeseen johtanut teko tai laiminlyönti yhdessä oppilaan kanssa ja tarvittaessa selvitetään laajemmin käyttäytymisen syyt ja seuraukset sekä keinot koulussa käyttäytymisen ja oppilaan hyvinvoinnin parantamiseksi.</a:t>
            </a:r>
          </a:p>
          <a:p>
            <a:pPr algn="just" fontAlgn="base"/>
            <a:r>
              <a:rPr lang="fi-FI" b="1" dirty="0"/>
              <a:t>Kasvatuskeskusteluun määrää koulun opettaja tai rehtori</a:t>
            </a:r>
            <a:r>
              <a:rPr lang="fi-FI" dirty="0"/>
              <a:t>. Kasvatuskeskustelu tulee kirjata ja siitä tulee ilmoittaa oppilaan huoltajille. Huoltajalle tulee varata mahdollisuus osallistua kasvatuskeskusteluun tai osaan siitä, jos se 2 momentissa esitetty huomioon ottaen katsotaan tarpeelliseksi.</a:t>
            </a:r>
          </a:p>
          <a:p>
            <a:endParaRPr lang="fi-FI"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98847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Perusopetuslaki 36 § - Kurinpito</a:t>
            </a:r>
            <a:endParaRPr lang="fi-FI" dirty="0"/>
          </a:p>
        </p:txBody>
      </p:sp>
      <p:sp>
        <p:nvSpPr>
          <p:cNvPr id="3" name="Sisällön paikkamerkki 2"/>
          <p:cNvSpPr>
            <a:spLocks noGrp="1"/>
          </p:cNvSpPr>
          <p:nvPr>
            <p:ph idx="1"/>
          </p:nvPr>
        </p:nvSpPr>
        <p:spPr/>
        <p:txBody>
          <a:bodyPr>
            <a:normAutofit fontScale="55000" lnSpcReduction="20000"/>
          </a:bodyPr>
          <a:lstStyle/>
          <a:p>
            <a:pPr algn="just" fontAlgn="base"/>
            <a:r>
              <a:rPr lang="fi-FI" dirty="0"/>
              <a:t>Oppilas, joka häiritsee opetusta tai muuten rikkoo koulun järjestystä taikka menettelee vilpillisesti, voidaan määrätä </a:t>
            </a:r>
            <a:r>
              <a:rPr lang="fi-FI" b="1" dirty="0"/>
              <a:t>jälki-istuntoon</a:t>
            </a:r>
            <a:r>
              <a:rPr lang="fi-FI" dirty="0"/>
              <a:t> enintään kahdeksi tunniksi tai hänelle voidaan antaa </a:t>
            </a:r>
            <a:r>
              <a:rPr lang="fi-FI" b="1" dirty="0"/>
              <a:t>kirjallinen varoitus</a:t>
            </a:r>
            <a:r>
              <a:rPr lang="fi-FI" dirty="0"/>
              <a:t>. Jos rikkomus on vakava tai jos oppilas jatkaa edellä tarkoitettua epäasiallista käyttäytymistä jälki-istunnon tai kirjallisen varoituksen saatuaan, oppilas voidaan </a:t>
            </a:r>
            <a:r>
              <a:rPr lang="fi-FI" b="1" dirty="0"/>
              <a:t>erottaa enintään kolmeksi kuukaudeksi</a:t>
            </a:r>
            <a:r>
              <a:rPr lang="fi-FI" dirty="0"/>
              <a:t>. </a:t>
            </a:r>
            <a:r>
              <a:rPr lang="fi-FI" b="1" dirty="0"/>
              <a:t>Kirjallinen varoitus ja määräaikainen erottaminen ovat kurinpitorangaistuksia.</a:t>
            </a:r>
          </a:p>
          <a:p>
            <a:pPr algn="just" fontAlgn="base"/>
            <a:r>
              <a:rPr lang="fi-FI" b="1" dirty="0"/>
              <a:t>Opetusta häiritsevä oppilas </a:t>
            </a:r>
            <a:r>
              <a:rPr lang="fi-FI" dirty="0"/>
              <a:t>voidaan määrätä poistumaan jäljellä olevan oppitunnin ajaksi luokkahuoneesta tai muusta tilasta, jossa opetusta annetaan, taikka koulun järjestämästä tilaisuudesta.</a:t>
            </a:r>
          </a:p>
          <a:p>
            <a:pPr algn="just" fontAlgn="base"/>
            <a:r>
              <a:rPr lang="fi-FI" b="1" dirty="0"/>
              <a:t>Oppilaan osallistuminen opetukseen voidaan evätä enintään jäljellä olevan työpäivän ajaksi</a:t>
            </a:r>
            <a:r>
              <a:rPr lang="fi-FI" dirty="0"/>
              <a:t>, jos on olemassa vaara, että toisen oppilaan taikka koulussa tai muussa opetustilassa työskentelevän henkilön turvallisuus kärsii oppilaan väkivaltaisen tai uhkaavan käyttäytymisen vuoksi taikka opetus tai siihen liittyvä toiminta vaikeutuu kohtuuttomasti oppilaan häiritsevän käyttäytymisen vuoksi.</a:t>
            </a:r>
          </a:p>
          <a:p>
            <a:pPr algn="just" fontAlgn="base"/>
            <a:r>
              <a:rPr lang="fi-FI" b="1" dirty="0"/>
              <a:t>Kotitehtävänsä laiminlyönyt </a:t>
            </a:r>
            <a:r>
              <a:rPr lang="fi-FI" dirty="0"/>
              <a:t>oppilas voidaan määrätä työpäivän päätyttyä enintään tunniksi kerrallaan valvonnan alaisena suorittamaan tehtäviään.</a:t>
            </a:r>
          </a:p>
          <a:p>
            <a:pPr algn="just" fontAlgn="base"/>
            <a:r>
              <a:rPr lang="fi-FI" b="1" dirty="0"/>
              <a:t>Jälki-istunnossa</a:t>
            </a:r>
            <a:r>
              <a:rPr lang="fi-FI" dirty="0"/>
              <a:t> voidaan teettää kirjallisia tai suullisia tehtäviä, harjoituksia ja tehtäviä, joiden tulee olla kasvatusta, opetusta ja kehitystä tukevia, oikeassa suhteessa oppilaan tekoon tai laiminlyöntiin sekä ikä ja kehitystaso huomioon ottaen oppilaalle sopivia. Oppilas voidaan myös velvoittaa istumaan hiljaa jälki-istunnon ajan.</a:t>
            </a:r>
          </a:p>
          <a:p>
            <a:endParaRPr lang="fi-FI"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70621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MIKSI KASVATUSKESKUSTELUJA?</a:t>
            </a:r>
            <a:endParaRPr lang="fi-FI" dirty="0"/>
          </a:p>
        </p:txBody>
      </p:sp>
      <p:sp>
        <p:nvSpPr>
          <p:cNvPr id="3" name="Sisällön paikkamerkki 2"/>
          <p:cNvSpPr>
            <a:spLocks noGrp="1"/>
          </p:cNvSpPr>
          <p:nvPr>
            <p:ph idx="1"/>
          </p:nvPr>
        </p:nvSpPr>
        <p:spPr>
          <a:xfrm>
            <a:off x="1295402" y="2468700"/>
            <a:ext cx="9601196" cy="3318936"/>
          </a:xfrm>
        </p:spPr>
        <p:txBody>
          <a:bodyPr>
            <a:noAutofit/>
          </a:bodyPr>
          <a:lstStyle/>
          <a:p>
            <a:pPr algn="just"/>
            <a:r>
              <a:rPr lang="fi-FI" sz="1000" dirty="0" smtClean="0"/>
              <a:t>Kasvatuskeskustelu on ratkaisukeskeisyyteen pohjautuva menetelmä, joka tuo vaihtoehtoisen toimintatavan jälki - istunnolle. </a:t>
            </a:r>
          </a:p>
          <a:p>
            <a:pPr algn="just"/>
            <a:r>
              <a:rPr lang="fi-FI" sz="1000" dirty="0" smtClean="0"/>
              <a:t>Menetelmän tarkoituksena on oppilaiden vuorovaikutustaitoja edistämällä vähentää koulun häiriökäyttäytymistä. </a:t>
            </a:r>
          </a:p>
          <a:p>
            <a:pPr algn="just"/>
            <a:r>
              <a:rPr lang="fi-FI" sz="1000" dirty="0"/>
              <a:t>Kasvatuskeskustelussa oppilaan käyttäytymistä tai tapaa toimia pyritään ohjaamaan ja hänen on itse mietittävä rikkomuksen seuraukset. </a:t>
            </a:r>
          </a:p>
          <a:p>
            <a:pPr algn="just"/>
            <a:r>
              <a:rPr lang="fi-FI" sz="1000" dirty="0"/>
              <a:t>Opetetaan vastuullisuutta ja otetaan vanhemmat mukaan yhteisiin kasvatusasioihin. Avataan kasvun rajoja keskustelun kautta, jolloin oppilaalle tulee tunne, että hänestä huolehditaan, häntä kuunnellaan ja asiat otetaan vakavasti. </a:t>
            </a:r>
          </a:p>
          <a:p>
            <a:pPr algn="just"/>
            <a:r>
              <a:rPr lang="fi-FI" sz="1000" dirty="0"/>
              <a:t>Oppilas joutuu pohtimaan mitä teki, miksi ja miten korjata tilannetta lisäten oppilaan vastuuntuntoa. </a:t>
            </a:r>
            <a:endParaRPr lang="fi-FI" sz="1000" dirty="0" smtClean="0"/>
          </a:p>
          <a:p>
            <a:r>
              <a:rPr lang="fi-FI" sz="1000" dirty="0"/>
              <a:t>Oppilaan oman vastuun kasvaminen itsestä ja muista </a:t>
            </a:r>
          </a:p>
          <a:p>
            <a:r>
              <a:rPr lang="fi-FI" sz="1000" dirty="0"/>
              <a:t>Oppilaiden epätoivotun käyttäytymisen vähentäminen </a:t>
            </a:r>
          </a:p>
          <a:p>
            <a:r>
              <a:rPr lang="fi-FI" sz="1000" dirty="0"/>
              <a:t>Saada oppilas miettimään rikkomuksiaan tarkemmin ja ymmärtämään tekojensa seuraamukset </a:t>
            </a:r>
          </a:p>
          <a:p>
            <a:r>
              <a:rPr lang="fi-FI" sz="1000" dirty="0"/>
              <a:t>Saada oppilas kunnioittamaan ja noudattamaan koulun sääntöjä paremmin </a:t>
            </a:r>
          </a:p>
          <a:p>
            <a:r>
              <a:rPr lang="fi-FI" sz="1000" dirty="0"/>
              <a:t>Mietitään yhdessä oppilaan kanssa oikea toimintamalli vastaavissa tilanteissa jatkossa</a:t>
            </a:r>
          </a:p>
          <a:p>
            <a:r>
              <a:rPr lang="fi-FI" sz="1000" dirty="0"/>
              <a:t>Tiedonkulun nopeutuminen kodin ja koulun välillä </a:t>
            </a:r>
          </a:p>
          <a:p>
            <a:r>
              <a:rPr lang="fi-FI" sz="1000" dirty="0"/>
              <a:t>Kodin ja koulun välisen yhteistyön tiivistäminen </a:t>
            </a:r>
            <a:endParaRPr lang="fi-FI" sz="1000" dirty="0" smtClean="0"/>
          </a:p>
          <a:p>
            <a:r>
              <a:rPr lang="fi-FI" sz="1000" dirty="0" smtClean="0"/>
              <a:t>Jokainen aikuinen on koulussamme velvollinen puuttumaan tilanteisiin, joissa näkee koulun sääntöjä rikottavan ja aloittamaan tilanteen selvittämisen viipymättä.</a:t>
            </a:r>
            <a:endParaRPr lang="fi-FI"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3309514"/>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fi-FI" dirty="0" smtClean="0"/>
              <a:t>TYYPILLISIÄ KASVATUSKESKUSTELUASIOITA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Toistuva oppituntien häirintä </a:t>
            </a:r>
          </a:p>
          <a:p>
            <a:r>
              <a:rPr lang="fi-FI" dirty="0" smtClean="0"/>
              <a:t>Toistuva kotitehtävien laiminlyönti tai koulutarvikkeiden unohtaminen</a:t>
            </a:r>
          </a:p>
          <a:p>
            <a:r>
              <a:rPr lang="fi-FI" dirty="0" smtClean="0"/>
              <a:t>Toistuva myöhästely oppitunneilta </a:t>
            </a:r>
          </a:p>
          <a:p>
            <a:r>
              <a:rPr lang="fi-FI" dirty="0" smtClean="0"/>
              <a:t>Lunttaaminen ja väärentäminen </a:t>
            </a:r>
          </a:p>
          <a:p>
            <a:r>
              <a:rPr lang="fi-FI" dirty="0" smtClean="0"/>
              <a:t>Toisen omaisuuden varastaminen ja turmeleminen </a:t>
            </a:r>
          </a:p>
          <a:p>
            <a:r>
              <a:rPr lang="fi-FI" dirty="0" smtClean="0"/>
              <a:t>Tottelemattomuus henkilökuntaa kohtaan </a:t>
            </a:r>
          </a:p>
          <a:p>
            <a:r>
              <a:rPr lang="fi-FI" dirty="0" smtClean="0"/>
              <a:t>Epäasiallinen käytös tai kielenkäyttö </a:t>
            </a:r>
          </a:p>
          <a:p>
            <a:r>
              <a:rPr lang="fi-FI" dirty="0" smtClean="0"/>
              <a:t>Muu toistuva koulun sääntöjen rikkominen</a:t>
            </a:r>
            <a:endParaRPr lang="fi-FI"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830465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dirty="0" smtClean="0"/>
              <a:t>TOIMINTAMALLI</a:t>
            </a:r>
            <a:endParaRPr lang="fi-FI" dirty="0"/>
          </a:p>
        </p:txBody>
      </p:sp>
      <p:sp>
        <p:nvSpPr>
          <p:cNvPr id="3" name="Sisällön paikkamerkki 2"/>
          <p:cNvSpPr>
            <a:spLocks noGrp="1"/>
          </p:cNvSpPr>
          <p:nvPr>
            <p:ph idx="1"/>
          </p:nvPr>
        </p:nvSpPr>
        <p:spPr/>
        <p:txBody>
          <a:bodyPr>
            <a:normAutofit fontScale="70000" lnSpcReduction="20000"/>
          </a:bodyPr>
          <a:lstStyle/>
          <a:p>
            <a:pPr algn="just"/>
            <a:r>
              <a:rPr lang="fi-FI" dirty="0"/>
              <a:t>Kasvatuskeskustelua käytetään, kun oppilas häiritsee opetusta, rikkoo koulun järjestystä, menettelee vilpillisesti tai kohtelee muita epäkunnioittavasti tai heidän ihmisarvoaan loukkaavasti.</a:t>
            </a:r>
          </a:p>
          <a:p>
            <a:pPr algn="just"/>
            <a:r>
              <a:rPr lang="fi-FI" dirty="0"/>
              <a:t>Koulun opettaja tai rehtori voi määrätä kasvatuskeskusteluun enintään 2 tunniksi, mahdollisimman pian tapahtuneesta koulupäivän aikana, ennen tai jälkeen.</a:t>
            </a:r>
          </a:p>
          <a:p>
            <a:pPr algn="just"/>
            <a:r>
              <a:rPr lang="fi-FI" dirty="0"/>
              <a:t>Keskustelu kirjataan </a:t>
            </a:r>
            <a:r>
              <a:rPr lang="fi-FI" dirty="0" err="1"/>
              <a:t>wilmaan</a:t>
            </a:r>
            <a:r>
              <a:rPr lang="fi-FI" dirty="0"/>
              <a:t> ja siitä on ilmoitettava oppilaan huoltajille, joille varataan mahdollisuus osallistua kasvatuskeskusteluun tai osaan siitä, jos se katsotaan tarpeelliseksi.</a:t>
            </a:r>
          </a:p>
          <a:p>
            <a:pPr algn="just"/>
            <a:r>
              <a:rPr lang="fi-FI" dirty="0"/>
              <a:t>Keskustelussa teko tai laiminlyönti käydään läpi yhdessä oppilaan kanssa.</a:t>
            </a:r>
          </a:p>
          <a:p>
            <a:pPr algn="just"/>
            <a:r>
              <a:rPr lang="fi-FI" dirty="0"/>
              <a:t>Selvitetään tarvittaessa laajemmin käyttäytymisen syyt ja seuraukset sekä keinot, joilla käyttäytymistä ja oppilaan hyvinvointia voidaan koulussa parantaa.</a:t>
            </a:r>
          </a:p>
          <a:p>
            <a:pPr algn="just"/>
            <a:r>
              <a:rPr lang="fi-FI" dirty="0"/>
              <a:t>Keskusteluun voivat osallistua myös muut oppilaan opetukseen tai oppilashuoltoon osallistuvat henkilöt.</a:t>
            </a:r>
          </a:p>
          <a:p>
            <a:pPr algn="just"/>
            <a:r>
              <a:rPr lang="fi-FI" dirty="0"/>
              <a:t>Samasta asiasta voidaan määrätä uudelleen kasvatuskeskusteluun tai jälki-istuntoon</a:t>
            </a:r>
            <a:r>
              <a:rPr lang="fi-FI" dirty="0" smtClean="0"/>
              <a:t>.</a:t>
            </a:r>
            <a:endParaRPr lang="fi-FI"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5484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ctr"/>
            <a:r>
              <a:rPr lang="fi-FI" dirty="0" smtClean="0"/>
              <a:t>HUOLEN ”PORTAAT”</a:t>
            </a:r>
            <a:endParaRPr lang="fi-FI" dirty="0"/>
          </a:p>
        </p:txBody>
      </p:sp>
      <p:sp>
        <p:nvSpPr>
          <p:cNvPr id="3" name="Tekstiruutu 2"/>
          <p:cNvSpPr txBox="1"/>
          <p:nvPr/>
        </p:nvSpPr>
        <p:spPr>
          <a:xfrm>
            <a:off x="729916" y="5189102"/>
            <a:ext cx="1692443" cy="1107996"/>
          </a:xfrm>
          <a:prstGeom prst="rect">
            <a:avLst/>
          </a:prstGeom>
          <a:noFill/>
        </p:spPr>
        <p:txBody>
          <a:bodyPr wrap="square" rtlCol="0">
            <a:spAutoFit/>
          </a:bodyPr>
          <a:lstStyle/>
          <a:p>
            <a:r>
              <a:rPr lang="fi-FI" sz="1000" b="1" dirty="0" smtClean="0"/>
              <a:t>KASVATUSKESKUSTELU</a:t>
            </a:r>
          </a:p>
          <a:p>
            <a:pPr marL="171450" indent="-171450">
              <a:buFontTx/>
              <a:buChar char="-"/>
            </a:pPr>
            <a:r>
              <a:rPr lang="fi-FI" sz="1000" dirty="0" smtClean="0"/>
              <a:t>Opettaja ja oppilas</a:t>
            </a:r>
          </a:p>
          <a:p>
            <a:pPr marL="171450" indent="-171450">
              <a:buFontTx/>
              <a:buChar char="-"/>
            </a:pPr>
            <a:r>
              <a:rPr lang="fi-FI" sz="1000" dirty="0" smtClean="0"/>
              <a:t>Seuranta</a:t>
            </a:r>
            <a:endParaRPr lang="fi-FI" sz="1000" dirty="0"/>
          </a:p>
          <a:p>
            <a:endParaRPr lang="fi-FI" dirty="0" smtClean="0"/>
          </a:p>
          <a:p>
            <a:endParaRPr lang="fi-FI" dirty="0"/>
          </a:p>
        </p:txBody>
      </p:sp>
      <p:sp>
        <p:nvSpPr>
          <p:cNvPr id="4" name="Tekstiruutu 3"/>
          <p:cNvSpPr txBox="1"/>
          <p:nvPr/>
        </p:nvSpPr>
        <p:spPr>
          <a:xfrm>
            <a:off x="2352711" y="4880856"/>
            <a:ext cx="1722520" cy="830997"/>
          </a:xfrm>
          <a:prstGeom prst="rect">
            <a:avLst/>
          </a:prstGeom>
          <a:noFill/>
        </p:spPr>
        <p:txBody>
          <a:bodyPr wrap="square" rtlCol="0">
            <a:spAutoFit/>
          </a:bodyPr>
          <a:lstStyle/>
          <a:p>
            <a:r>
              <a:rPr lang="fi-FI" sz="1000" b="1" dirty="0" smtClean="0"/>
              <a:t>KASVATUSKESKUSTELU</a:t>
            </a:r>
          </a:p>
          <a:p>
            <a:pPr marL="285750" indent="-285750">
              <a:buFontTx/>
              <a:buChar char="-"/>
            </a:pPr>
            <a:r>
              <a:rPr lang="fi-FI" sz="1000" dirty="0" smtClean="0"/>
              <a:t>Opettaja ja oppilas</a:t>
            </a:r>
          </a:p>
          <a:p>
            <a:pPr marL="285750" indent="-285750">
              <a:buFontTx/>
              <a:buChar char="-"/>
            </a:pPr>
            <a:r>
              <a:rPr lang="fi-FI" sz="1000" dirty="0" smtClean="0"/>
              <a:t>Seuranta</a:t>
            </a:r>
          </a:p>
          <a:p>
            <a:endParaRPr lang="fi-FI" dirty="0"/>
          </a:p>
        </p:txBody>
      </p:sp>
      <p:sp>
        <p:nvSpPr>
          <p:cNvPr id="5" name="Tekstiruutu 4"/>
          <p:cNvSpPr txBox="1"/>
          <p:nvPr/>
        </p:nvSpPr>
        <p:spPr>
          <a:xfrm>
            <a:off x="3980045" y="4544005"/>
            <a:ext cx="1738564" cy="1015663"/>
          </a:xfrm>
          <a:prstGeom prst="rect">
            <a:avLst/>
          </a:prstGeom>
          <a:noFill/>
        </p:spPr>
        <p:txBody>
          <a:bodyPr wrap="square" rtlCol="0">
            <a:spAutoFit/>
          </a:bodyPr>
          <a:lstStyle/>
          <a:p>
            <a:r>
              <a:rPr lang="fi-FI" sz="1000" b="1" dirty="0" smtClean="0"/>
              <a:t>KASVATUSKESKUSTELU</a:t>
            </a:r>
          </a:p>
          <a:p>
            <a:pPr marL="171450" indent="-171450">
              <a:buFontTx/>
              <a:buChar char="-"/>
            </a:pPr>
            <a:r>
              <a:rPr lang="fi-FI" sz="1000" dirty="0" smtClean="0"/>
              <a:t>Opettaja, oppilas , huoltajat, rehtori</a:t>
            </a:r>
          </a:p>
          <a:p>
            <a:pPr marL="171450" indent="-171450">
              <a:buFontTx/>
              <a:buChar char="-"/>
            </a:pPr>
            <a:r>
              <a:rPr lang="fi-FI" sz="1000" dirty="0" smtClean="0"/>
              <a:t>Oppilashuollon konsultaatio</a:t>
            </a:r>
          </a:p>
          <a:p>
            <a:pPr marL="171450" indent="-171450">
              <a:buFontTx/>
              <a:buChar char="-"/>
            </a:pPr>
            <a:r>
              <a:rPr lang="fi-FI" sz="1000" dirty="0" smtClean="0"/>
              <a:t>Seuranta</a:t>
            </a:r>
            <a:endParaRPr lang="fi-FI" sz="1000" dirty="0"/>
          </a:p>
        </p:txBody>
      </p:sp>
      <p:sp>
        <p:nvSpPr>
          <p:cNvPr id="6" name="Tekstiruutu 5"/>
          <p:cNvSpPr txBox="1"/>
          <p:nvPr/>
        </p:nvSpPr>
        <p:spPr>
          <a:xfrm>
            <a:off x="5737060" y="4303051"/>
            <a:ext cx="1724526" cy="1169551"/>
          </a:xfrm>
          <a:prstGeom prst="rect">
            <a:avLst/>
          </a:prstGeom>
          <a:noFill/>
        </p:spPr>
        <p:txBody>
          <a:bodyPr wrap="square" rtlCol="0">
            <a:spAutoFit/>
          </a:bodyPr>
          <a:lstStyle/>
          <a:p>
            <a:r>
              <a:rPr lang="fi-FI" sz="1000" b="1" dirty="0" smtClean="0"/>
              <a:t>KASVATUSKESKUSTELU</a:t>
            </a:r>
          </a:p>
          <a:p>
            <a:pPr marL="171450" indent="-171450">
              <a:buFontTx/>
              <a:buChar char="-"/>
            </a:pPr>
            <a:r>
              <a:rPr lang="fi-FI" sz="1000" dirty="0" smtClean="0"/>
              <a:t>Opettaja, oppilas, huoltajat, rehtori, oppilashuollon edustaja</a:t>
            </a:r>
          </a:p>
          <a:p>
            <a:pPr marL="171450" indent="-171450">
              <a:buFontTx/>
              <a:buChar char="-"/>
            </a:pPr>
            <a:r>
              <a:rPr lang="fi-FI" sz="1000" dirty="0" smtClean="0"/>
              <a:t>Oppilashuollon tukitoimet</a:t>
            </a:r>
          </a:p>
          <a:p>
            <a:pPr marL="171450" indent="-171450">
              <a:buFontTx/>
              <a:buChar char="-"/>
            </a:pPr>
            <a:r>
              <a:rPr lang="fi-FI" sz="1000" dirty="0" smtClean="0"/>
              <a:t>Lastensuojeluilmoitus</a:t>
            </a:r>
          </a:p>
          <a:p>
            <a:pPr marL="171450" indent="-171450">
              <a:buFontTx/>
              <a:buChar char="-"/>
            </a:pPr>
            <a:r>
              <a:rPr lang="fi-FI" sz="1000" dirty="0" smtClean="0"/>
              <a:t>Seuranta</a:t>
            </a:r>
            <a:endParaRPr lang="fi-FI" sz="1000" dirty="0"/>
          </a:p>
        </p:txBody>
      </p:sp>
      <p:sp>
        <p:nvSpPr>
          <p:cNvPr id="7" name="Tekstiruutu 6"/>
          <p:cNvSpPr txBox="1"/>
          <p:nvPr/>
        </p:nvSpPr>
        <p:spPr>
          <a:xfrm>
            <a:off x="7425557" y="4080637"/>
            <a:ext cx="2277979" cy="1600438"/>
          </a:xfrm>
          <a:prstGeom prst="rect">
            <a:avLst/>
          </a:prstGeom>
          <a:noFill/>
        </p:spPr>
        <p:txBody>
          <a:bodyPr wrap="square" rtlCol="0">
            <a:spAutoFit/>
          </a:bodyPr>
          <a:lstStyle/>
          <a:p>
            <a:r>
              <a:rPr lang="fi-FI" sz="1000" b="1" dirty="0" smtClean="0"/>
              <a:t>KIRJALLINEN VAROITUS</a:t>
            </a:r>
          </a:p>
          <a:p>
            <a:r>
              <a:rPr lang="fi-FI" sz="1000" dirty="0" smtClean="0"/>
              <a:t>-       Kurinpitorangaistus POL 36 §</a:t>
            </a:r>
          </a:p>
          <a:p>
            <a:pPr marL="285750" indent="-285750">
              <a:buFontTx/>
              <a:buChar char="-"/>
            </a:pPr>
            <a:r>
              <a:rPr lang="fi-FI" sz="1000" dirty="0" smtClean="0"/>
              <a:t>Hallinnollinen päätös (rehtori)</a:t>
            </a:r>
          </a:p>
          <a:p>
            <a:pPr marL="285750" indent="-285750">
              <a:buFontTx/>
              <a:buChar char="-"/>
            </a:pPr>
            <a:r>
              <a:rPr lang="fi-FI" sz="1000" dirty="0" smtClean="0"/>
              <a:t>Oppilaan ja huoltajan kuuleminen</a:t>
            </a:r>
          </a:p>
          <a:p>
            <a:pPr marL="285750" indent="-285750">
              <a:buFontTx/>
              <a:buChar char="-"/>
            </a:pPr>
            <a:r>
              <a:rPr lang="fi-FI" sz="1000" dirty="0" smtClean="0"/>
              <a:t>Lastensuojeluilmoitus</a:t>
            </a:r>
          </a:p>
          <a:p>
            <a:pPr marL="285750" indent="-285750">
              <a:buFontTx/>
              <a:buChar char="-"/>
            </a:pPr>
            <a:r>
              <a:rPr lang="fi-FI" sz="1000" dirty="0" smtClean="0"/>
              <a:t>Oppilashuollon / lastensuojelun tukitoimet</a:t>
            </a:r>
          </a:p>
          <a:p>
            <a:pPr marL="285750" indent="-285750">
              <a:buFontTx/>
              <a:buChar char="-"/>
            </a:pPr>
            <a:r>
              <a:rPr lang="fi-FI" sz="1000" dirty="0" smtClean="0"/>
              <a:t>Seuranta</a:t>
            </a:r>
          </a:p>
          <a:p>
            <a:pPr marL="285750" indent="-285750">
              <a:buFontTx/>
              <a:buChar char="-"/>
            </a:pPr>
            <a:endParaRPr lang="fi-FI" dirty="0"/>
          </a:p>
        </p:txBody>
      </p:sp>
      <p:sp>
        <p:nvSpPr>
          <p:cNvPr id="8" name="Tekstiruutu 7"/>
          <p:cNvSpPr txBox="1"/>
          <p:nvPr/>
        </p:nvSpPr>
        <p:spPr>
          <a:xfrm>
            <a:off x="9489440" y="3498268"/>
            <a:ext cx="1876926" cy="2554545"/>
          </a:xfrm>
          <a:prstGeom prst="rect">
            <a:avLst/>
          </a:prstGeom>
          <a:noFill/>
        </p:spPr>
        <p:txBody>
          <a:bodyPr wrap="square" rtlCol="0">
            <a:spAutoFit/>
          </a:bodyPr>
          <a:lstStyle/>
          <a:p>
            <a:r>
              <a:rPr lang="fi-FI" sz="1000" b="1" dirty="0" smtClean="0"/>
              <a:t>MÄÄRÄAIKAINEN KOULUSTA EROTTAMINEN</a:t>
            </a:r>
          </a:p>
          <a:p>
            <a:pPr marL="171450" indent="-171450">
              <a:buFontTx/>
              <a:buChar char="-"/>
            </a:pPr>
            <a:r>
              <a:rPr lang="fi-FI" sz="1000" dirty="0" smtClean="0"/>
              <a:t>Kurinpitorangaistus POL 36 §</a:t>
            </a:r>
          </a:p>
          <a:p>
            <a:pPr marL="171450" indent="-171450">
              <a:buFontTx/>
              <a:buChar char="-"/>
            </a:pPr>
            <a:r>
              <a:rPr lang="fi-FI" sz="1000" dirty="0" smtClean="0"/>
              <a:t>Enintään 3 kk</a:t>
            </a:r>
          </a:p>
          <a:p>
            <a:pPr marL="171450" indent="-171450">
              <a:buFontTx/>
              <a:buChar char="-"/>
            </a:pPr>
            <a:r>
              <a:rPr lang="fi-FI" sz="1000" dirty="0" smtClean="0"/>
              <a:t>Oppilaan ja huoltajan kuuleminen</a:t>
            </a:r>
          </a:p>
          <a:p>
            <a:pPr marL="171450" indent="-171450">
              <a:buFontTx/>
              <a:buChar char="-"/>
            </a:pPr>
            <a:r>
              <a:rPr lang="fi-FI" sz="1000" dirty="0"/>
              <a:t>Määräaikaisesta erottamisesta päättää opetuksen järjestäjän asianomainen monijäseninen </a:t>
            </a:r>
            <a:r>
              <a:rPr lang="fi-FI" sz="1000" dirty="0" smtClean="0"/>
              <a:t>toimielin</a:t>
            </a:r>
            <a:endParaRPr lang="fi-FI" sz="1000" dirty="0"/>
          </a:p>
          <a:p>
            <a:pPr marL="171450" indent="-171450">
              <a:buFontTx/>
              <a:buChar char="-"/>
            </a:pPr>
            <a:r>
              <a:rPr lang="fi-FI" sz="1000" dirty="0" smtClean="0"/>
              <a:t>Opetuksen järjestäminen</a:t>
            </a:r>
          </a:p>
          <a:p>
            <a:pPr marL="171450" indent="-171450">
              <a:buFontTx/>
              <a:buChar char="-"/>
            </a:pPr>
            <a:r>
              <a:rPr lang="fi-FI" sz="1000" dirty="0" smtClean="0"/>
              <a:t>Lastensuojeluilmoitus</a:t>
            </a:r>
          </a:p>
          <a:p>
            <a:pPr marL="171450" indent="-171450">
              <a:buFontTx/>
              <a:buChar char="-"/>
            </a:pPr>
            <a:r>
              <a:rPr lang="fi-FI" sz="1000" dirty="0" smtClean="0"/>
              <a:t>Oppilashuollon / lastensuojelun tukitoimet</a:t>
            </a:r>
          </a:p>
          <a:p>
            <a:pPr marL="171450" indent="-171450">
              <a:buFontTx/>
              <a:buChar char="-"/>
            </a:pPr>
            <a:r>
              <a:rPr lang="fi-FI" sz="1000" dirty="0" smtClean="0"/>
              <a:t>Seuranta</a:t>
            </a:r>
            <a:endParaRPr lang="fi-FI" sz="1000" dirty="0"/>
          </a:p>
        </p:txBody>
      </p:sp>
      <p:sp>
        <p:nvSpPr>
          <p:cNvPr id="9" name="Kaareutuva nuoli 8"/>
          <p:cNvSpPr/>
          <p:nvPr/>
        </p:nvSpPr>
        <p:spPr>
          <a:xfrm rot="5400000">
            <a:off x="6204933" y="-727265"/>
            <a:ext cx="628362" cy="76119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 name="Alanuoli 9"/>
          <p:cNvSpPr/>
          <p:nvPr/>
        </p:nvSpPr>
        <p:spPr>
          <a:xfrm>
            <a:off x="1377617" y="3908198"/>
            <a:ext cx="338888" cy="1161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Alanuoli 10"/>
          <p:cNvSpPr/>
          <p:nvPr/>
        </p:nvSpPr>
        <p:spPr>
          <a:xfrm rot="16922219">
            <a:off x="4933006" y="1080803"/>
            <a:ext cx="354154" cy="49547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1002898" y="2511128"/>
            <a:ext cx="1734287" cy="1277273"/>
          </a:xfrm>
          <a:prstGeom prst="rect">
            <a:avLst/>
          </a:prstGeom>
          <a:noFill/>
        </p:spPr>
        <p:txBody>
          <a:bodyPr wrap="square" rtlCol="0">
            <a:spAutoFit/>
          </a:bodyPr>
          <a:lstStyle/>
          <a:p>
            <a:r>
              <a:rPr lang="fi-FI" sz="1100" b="1" dirty="0" smtClean="0"/>
              <a:t>HÄIRIÖKÄYTÖS / RIKKOMUS</a:t>
            </a:r>
          </a:p>
          <a:p>
            <a:r>
              <a:rPr lang="fi-FI" sz="1100" dirty="0" smtClean="0"/>
              <a:t>Toimintamalli ja tarvittavat toimenpiteet mietitään aina tapauskohtaisesti rikkomuksen luonne ja vakavuus huomioiden</a:t>
            </a:r>
            <a:endParaRPr lang="fi-FI" sz="11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34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aninen">
  <a:themeElements>
    <a:clrScheme name="Orgaaninen">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aninen">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aninen">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a="http://schemas.openxmlformats.org/drawingml/2006/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464</TotalTime>
  <Words>752</Words>
  <Application>Microsoft Macintosh PowerPoint</Application>
  <PresentationFormat>Mukautettu</PresentationFormat>
  <Paragraphs>78</Paragraphs>
  <Slides>7</Slides>
  <Notes>0</Notes>
  <HiddenSlides>0</HiddenSlides>
  <MMClips>0</MMClips>
  <ScaleCrop>false</ScaleCrop>
  <HeadingPairs>
    <vt:vector size="4" baseType="variant">
      <vt:variant>
        <vt:lpstr>Suunnittelumalli</vt:lpstr>
      </vt:variant>
      <vt:variant>
        <vt:i4>1</vt:i4>
      </vt:variant>
      <vt:variant>
        <vt:lpstr>Dian otsikot</vt:lpstr>
      </vt:variant>
      <vt:variant>
        <vt:i4>7</vt:i4>
      </vt:variant>
    </vt:vector>
  </HeadingPairs>
  <TitlesOfParts>
    <vt:vector size="8" baseType="lpstr">
      <vt:lpstr>Orgaaninen</vt:lpstr>
      <vt:lpstr>KASVATUSKESKUSTELU</vt:lpstr>
      <vt:lpstr>Perusopetuslaki 35 a § - Kasvatuskeskustelu</vt:lpstr>
      <vt:lpstr>Perusopetuslaki 36 § - Kurinpito</vt:lpstr>
      <vt:lpstr>MIKSI KASVATUSKESKUSTELUJA?</vt:lpstr>
      <vt:lpstr>TYYPILLISIÄ KASVATUSKESKUSTELUASIOITA</vt:lpstr>
      <vt:lpstr>TOIMINTAMALLI</vt:lpstr>
      <vt:lpstr>HUOLEN ”PORTAAT”</vt:lpstr>
    </vt:vector>
  </TitlesOfParts>
  <Company>Jyvaskyla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Kasvatuskeskustelu</dc:title>
  <dc:creator>Martikainen Harri</dc:creator>
  <cp:lastModifiedBy>Joel Linna</cp:lastModifiedBy>
  <cp:revision>25</cp:revision>
  <dcterms:created xsi:type="dcterms:W3CDTF">2017-04-02T17:43:21Z</dcterms:created>
  <dcterms:modified xsi:type="dcterms:W3CDTF">2017-04-02T17:44:32Z</dcterms:modified>
</cp:coreProperties>
</file>