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slideLayouts/slideLayout21.xml" ContentType="application/vnd.openxmlformats-officedocument.presentationml.slideLayout+xml"/>
  <Override PartName="/ppt/theme/theme10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theme/theme13.xml" ContentType="application/vnd.openxmlformats-officedocument.theme+xml"/>
  <Override PartName="/ppt/slideLayouts/slideLayout26.xml" ContentType="application/vnd.openxmlformats-officedocument.presentationml.slideLayout+xml"/>
  <Override PartName="/ppt/theme/theme14.xml" ContentType="application/vnd.openxmlformats-officedocument.theme+xml"/>
  <Override PartName="/ppt/slideLayouts/slideLayout27.xml" ContentType="application/vnd.openxmlformats-officedocument.presentationml.slideLayout+xml"/>
  <Override PartName="/ppt/theme/theme15.xml" ContentType="application/vnd.openxmlformats-officedocument.theme+xml"/>
  <Override PartName="/ppt/slideLayouts/slideLayout28.xml" ContentType="application/vnd.openxmlformats-officedocument.presentationml.slideLayout+xml"/>
  <Override PartName="/ppt/theme/theme16.xml" ContentType="application/vnd.openxmlformats-officedocument.theme+xml"/>
  <Override PartName="/ppt/slideLayouts/slideLayout29.xml" ContentType="application/vnd.openxmlformats-officedocument.presentationml.slideLayout+xml"/>
  <Override PartName="/ppt/theme/theme17.xml" ContentType="application/vnd.openxmlformats-officedocument.theme+xml"/>
  <Override PartName="/ppt/slideLayouts/slideLayout30.xml" ContentType="application/vnd.openxmlformats-officedocument.presentationml.slideLayout+xml"/>
  <Override PartName="/ppt/theme/theme18.xml" ContentType="application/vnd.openxmlformats-officedocument.theme+xml"/>
  <Override PartName="/ppt/slideLayouts/slideLayout31.xml" ContentType="application/vnd.openxmlformats-officedocument.presentationml.slideLayout+xml"/>
  <Override PartName="/ppt/theme/theme19.xml" ContentType="application/vnd.openxmlformats-officedocument.theme+xml"/>
  <Override PartName="/ppt/slideLayouts/slideLayout32.xml" ContentType="application/vnd.openxmlformats-officedocument.presentationml.slideLayout+xml"/>
  <Override PartName="/ppt/theme/theme20.xml" ContentType="application/vnd.openxmlformats-officedocument.theme+xml"/>
  <Override PartName="/ppt/slideLayouts/slideLayout33.xml" ContentType="application/vnd.openxmlformats-officedocument.presentationml.slideLayout+xml"/>
  <Override PartName="/ppt/theme/theme21.xml" ContentType="application/vnd.openxmlformats-officedocument.theme+xml"/>
  <Override PartName="/ppt/slideLayouts/slideLayout34.xml" ContentType="application/vnd.openxmlformats-officedocument.presentationml.slideLayout+xml"/>
  <Override PartName="/ppt/theme/theme2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  <p:sldMasterId id="2147483763" r:id="rId2"/>
    <p:sldMasterId id="2147483767" r:id="rId3"/>
    <p:sldMasterId id="2147483772" r:id="rId4"/>
    <p:sldMasterId id="2147483769" r:id="rId5"/>
    <p:sldMasterId id="2147483690" r:id="rId6"/>
    <p:sldMasterId id="2147483771" r:id="rId7"/>
    <p:sldMasterId id="2147483678" r:id="rId8"/>
    <p:sldMasterId id="2147483778" r:id="rId9"/>
    <p:sldMasterId id="2147483660" r:id="rId10"/>
    <p:sldMasterId id="2147483683" r:id="rId11"/>
    <p:sldMasterId id="2147483695" r:id="rId12"/>
    <p:sldMasterId id="2147483672" r:id="rId13"/>
    <p:sldMasterId id="2147483759" r:id="rId14"/>
    <p:sldMasterId id="2147483732" r:id="rId15"/>
    <p:sldMasterId id="2147483782" r:id="rId16"/>
    <p:sldMasterId id="2147483684" r:id="rId17"/>
    <p:sldMasterId id="2147483784" r:id="rId18"/>
    <p:sldMasterId id="2147483786" r:id="rId19"/>
    <p:sldMasterId id="2147483648" r:id="rId20"/>
    <p:sldMasterId id="2147483788" r:id="rId21"/>
    <p:sldMasterId id="2147483720" r:id="rId22"/>
  </p:sldMasterIdLst>
  <p:sldIdLst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292" r:id="rId58"/>
    <p:sldId id="293" r:id="rId59"/>
    <p:sldId id="294" r:id="rId60"/>
    <p:sldId id="295" r:id="rId61"/>
    <p:sldId id="296" r:id="rId62"/>
    <p:sldId id="297" r:id="rId63"/>
    <p:sldId id="298" r:id="rId64"/>
    <p:sldId id="299" r:id="rId65"/>
    <p:sldId id="300" r:id="rId66"/>
    <p:sldId id="301" r:id="rId67"/>
    <p:sldId id="302" r:id="rId68"/>
    <p:sldId id="303" r:id="rId69"/>
    <p:sldId id="304" r:id="rId70"/>
    <p:sldId id="305" r:id="rId71"/>
    <p:sldId id="306" r:id="rId72"/>
    <p:sldId id="307" r:id="rId73"/>
    <p:sldId id="308" r:id="rId7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err="1"/>
              <a:t>Viestintä</a:t>
            </a:r>
            <a:r>
              <a:rPr lang="en-US" sz="2000" baseline="0"/>
              <a:t> ja </a:t>
            </a:r>
            <a:r>
              <a:rPr lang="en-US" sz="2000" baseline="0" err="1"/>
              <a:t>tiedottaminen</a:t>
            </a:r>
            <a:endParaRPr lang="en-US" sz="2000" baseline="0"/>
          </a:p>
          <a:p>
            <a:pPr>
              <a:defRPr sz="2000"/>
            </a:pPr>
            <a:r>
              <a:rPr lang="en-US" sz="2000" baseline="0" err="1"/>
              <a:t>Mitä</a:t>
            </a:r>
            <a:r>
              <a:rPr lang="en-US" sz="2000" baseline="0"/>
              <a:t> </a:t>
            </a:r>
            <a:r>
              <a:rPr lang="en-US" sz="2000" baseline="0" err="1"/>
              <a:t>kautta</a:t>
            </a:r>
            <a:r>
              <a:rPr lang="en-US" sz="2000" baseline="0"/>
              <a:t> </a:t>
            </a:r>
            <a:r>
              <a:rPr lang="en-US" sz="2000" baseline="0" err="1"/>
              <a:t>saatte</a:t>
            </a:r>
            <a:r>
              <a:rPr lang="en-US" sz="2000" baseline="0"/>
              <a:t> </a:t>
            </a:r>
            <a:r>
              <a:rPr lang="en-US" sz="2000" baseline="0" err="1"/>
              <a:t>luotettavaa</a:t>
            </a:r>
            <a:r>
              <a:rPr lang="en-US" sz="2000" baseline="0"/>
              <a:t> </a:t>
            </a:r>
            <a:r>
              <a:rPr lang="en-US" sz="2000" baseline="0" err="1"/>
              <a:t>tietoa</a:t>
            </a:r>
            <a:r>
              <a:rPr lang="en-US" sz="2000" baseline="0"/>
              <a:t> </a:t>
            </a:r>
            <a:r>
              <a:rPr lang="en-US" sz="2000" baseline="0" err="1"/>
              <a:t>Jyväskylän</a:t>
            </a:r>
            <a:r>
              <a:rPr lang="en-US" sz="2000" baseline="0"/>
              <a:t> </a:t>
            </a:r>
            <a:r>
              <a:rPr lang="en-US" sz="2000" baseline="0" err="1"/>
              <a:t>varhaiskasvatuksesta</a:t>
            </a:r>
            <a:r>
              <a:rPr lang="en-US" sz="2000" baseline="0"/>
              <a:t>? </a:t>
            </a:r>
            <a:endParaRPr lang="en-US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[asiakaskysely_2021_taulukot.xlsx]Taul1!$C$119</c:f>
              <c:strCache>
                <c:ptCount val="1"/>
                <c:pt idx="0">
                  <c:v>Prosentti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2C-40AE-A455-7E28BC3D591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2C-40AE-A455-7E28BC3D591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2C-40AE-A455-7E28BC3D591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92C-40AE-A455-7E28BC3D591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92C-40AE-A455-7E28BC3D591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92C-40AE-A455-7E28BC3D591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92C-40AE-A455-7E28BC3D591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92C-40AE-A455-7E28BC3D591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292C-40AE-A455-7E28BC3D591D}"/>
              </c:ext>
            </c:extLst>
          </c:dPt>
          <c:dLbls>
            <c:dLbl>
              <c:idx val="0"/>
              <c:layout>
                <c:manualLayout>
                  <c:x val="-4.5833333333333434E-2"/>
                  <c:y val="-4.6296303046996667E-2"/>
                </c:manualLayout>
              </c:layout>
              <c:tx>
                <c:rich>
                  <a:bodyPr/>
                  <a:lstStyle/>
                  <a:p>
                    <a:fld id="{68F996D5-FBEC-45FD-A657-0F55383D234A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
49,32%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92C-40AE-A455-7E28BC3D591D}"/>
                </c:ext>
              </c:extLst>
            </c:dLbl>
            <c:dLbl>
              <c:idx val="1"/>
              <c:layout>
                <c:manualLayout>
                  <c:x val="-3.638145231846019E-2"/>
                  <c:y val="-0.23322531834723217"/>
                </c:manualLayout>
              </c:layout>
              <c:tx>
                <c:rich>
                  <a:bodyPr/>
                  <a:lstStyle/>
                  <a:p>
                    <a:fld id="{02729E2D-A150-405C-913D-B04E27D43839}" type="CATEGORYNAME">
                      <a:rPr lang="fi-FI"/>
                      <a:pPr/>
                      <a:t>[LUOKAN NIMI]</a:t>
                    </a:fld>
                    <a:r>
                      <a:rPr lang="fi-FI" baseline="0"/>
                      <a:t>
1,22%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92C-40AE-A455-7E28BC3D591D}"/>
                </c:ext>
              </c:extLst>
            </c:dLbl>
            <c:dLbl>
              <c:idx val="2"/>
              <c:layout>
                <c:manualLayout>
                  <c:x val="-1.371576990376203E-2"/>
                  <c:y val="-0.14253472477904999"/>
                </c:manualLayout>
              </c:layout>
              <c:tx>
                <c:rich>
                  <a:bodyPr/>
                  <a:lstStyle/>
                  <a:p>
                    <a:fld id="{3368552D-E54D-4399-8F05-A37AD414D2DC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
4,43%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92C-40AE-A455-7E28BC3D591D}"/>
                </c:ext>
              </c:extLst>
            </c:dLbl>
            <c:dLbl>
              <c:idx val="3"/>
              <c:layout>
                <c:manualLayout>
                  <c:x val="2.4999999999999897E-2"/>
                  <c:y val="-5.0000007290756453E-2"/>
                </c:manualLayout>
              </c:layout>
              <c:tx>
                <c:rich>
                  <a:bodyPr/>
                  <a:lstStyle/>
                  <a:p>
                    <a:fld id="{423FAB40-E976-45DC-B2D7-EA09FC0BCC34}" type="CATEGORYNAME">
                      <a:rPr lang="fi-FI"/>
                      <a:pPr/>
                      <a:t>[LUOKAN NIMI]</a:t>
                    </a:fld>
                    <a:r>
                      <a:rPr lang="fi-FI" baseline="0"/>
                      <a:t>
0,57%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92C-40AE-A455-7E28BC3D591D}"/>
                </c:ext>
              </c:extLst>
            </c:dLbl>
            <c:dLbl>
              <c:idx val="4"/>
              <c:layout>
                <c:manualLayout>
                  <c:x val="-6.2387357830271219E-3"/>
                  <c:y val="6.564903261140749E-2"/>
                </c:manualLayout>
              </c:layout>
              <c:tx>
                <c:rich>
                  <a:bodyPr/>
                  <a:lstStyle/>
                  <a:p>
                    <a:fld id="{C5DB0EAD-2E47-40D7-A886-EA7CE99D1EB6}" type="CATEGORYNAME">
                      <a:rPr lang="fi-FI"/>
                      <a:pPr/>
                      <a:t>[LUOKAN NIMI]</a:t>
                    </a:fld>
                    <a:r>
                      <a:rPr lang="fi-FI" baseline="0"/>
                      <a:t>
1,5%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92C-40AE-A455-7E28BC3D591D}"/>
                </c:ext>
              </c:extLst>
            </c:dLbl>
            <c:dLbl>
              <c:idx val="5"/>
              <c:layout>
                <c:manualLayout>
                  <c:x val="-8.0267169728784005E-2"/>
                  <c:y val="0.20638585686582922"/>
                </c:manualLayout>
              </c:layout>
              <c:tx>
                <c:rich>
                  <a:bodyPr/>
                  <a:lstStyle/>
                  <a:p>
                    <a:fld id="{D09F6D11-BD57-40A9-B101-86E82F28E17D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
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92C-40AE-A455-7E28BC3D591D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F416CC7E-9176-4DC7-9A3A-20B0DD171AD2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
81,06%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92C-40AE-A455-7E28BC3D591D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B8BE515-4737-4709-AFA2-E0E6BD91D406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
2,64%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292C-40AE-A455-7E28BC3D591D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26495E45-A7CC-4223-B7B0-A4D9689CB179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 55,61%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292C-40AE-A455-7E28BC3D591D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[asiakaskysely_2021_taulukot.xlsx]Taul1!$B$120:$B$128</c:f>
              <c:strCache>
                <c:ptCount val="9"/>
                <c:pt idx="0">
                  <c:v>Jyväskylän kaupungin nettisivut</c:v>
                </c:pt>
                <c:pt idx="1">
                  <c:v>Jyväskylä- lehti ( Ajassa verkkoversio)</c:v>
                </c:pt>
                <c:pt idx="2">
                  <c:v>Jyväskylän varhaiskasvatuspalveluiden Facebook-sivusto</c:v>
                </c:pt>
                <c:pt idx="3">
                  <c:v>Kasvun ja oppimisen Instagram</c:v>
                </c:pt>
                <c:pt idx="4">
                  <c:v>Jyväskylän varhaiskasvatusyksiköiden omat Facebook/ Instagram -sivustot</c:v>
                </c:pt>
                <c:pt idx="5">
                  <c:v>Kasvun ja oppimisen palveluohjaus</c:v>
                </c:pt>
                <c:pt idx="6">
                  <c:v>TietoEdu</c:v>
                </c:pt>
                <c:pt idx="7">
                  <c:v>Muualta, mistä?</c:v>
                </c:pt>
                <c:pt idx="8">
                  <c:v>Lapsen varhaiskasvatusyksiköstä</c:v>
                </c:pt>
              </c:strCache>
            </c:strRef>
          </c:cat>
          <c:val>
            <c:numRef>
              <c:f>[asiakaskysely_2021_taulukot.xlsx]Taul1!$C$120:$C$128</c:f>
              <c:numCache>
                <c:formatCode>0.00%</c:formatCode>
                <c:ptCount val="9"/>
                <c:pt idx="0">
                  <c:v>0.49320000000000003</c:v>
                </c:pt>
                <c:pt idx="1">
                  <c:v>1.2200000000000001E-2</c:v>
                </c:pt>
                <c:pt idx="2">
                  <c:v>4.4299999999999999E-2</c:v>
                </c:pt>
                <c:pt idx="3">
                  <c:v>5.7000000000000002E-3</c:v>
                </c:pt>
                <c:pt idx="4">
                  <c:v>1.4999999999999999E-2</c:v>
                </c:pt>
                <c:pt idx="5">
                  <c:v>5.2200000000000003E-2</c:v>
                </c:pt>
                <c:pt idx="6">
                  <c:v>0.81059999999999999</c:v>
                </c:pt>
                <c:pt idx="7">
                  <c:v>2.64E-2</c:v>
                </c:pt>
                <c:pt idx="8">
                  <c:v>0.55610000000000004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92C-40AE-A455-7E28BC3D59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2000"/>
              <a:t>Mistä</a:t>
            </a:r>
            <a:r>
              <a:rPr lang="fi-FI" sz="2000" baseline="0"/>
              <a:t> varhaiskasvatukseen liittyvästä asiasta toivoisitte saavanne lisää tietoa?</a:t>
            </a:r>
            <a:endParaRPr lang="fi-FI" sz="200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[asiakaskysely_2021_taulukot.xlsx]Taul1!$C$155</c:f>
              <c:strCache>
                <c:ptCount val="1"/>
                <c:pt idx="0">
                  <c:v>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01-4D4D-B580-0EE9C940C9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01-4D4D-B580-0EE9C940C9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01-4D4D-B580-0EE9C940C9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401-4D4D-B580-0EE9C940C9C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401-4D4D-B580-0EE9C940C9C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401-4D4D-B580-0EE9C940C9CC}"/>
              </c:ext>
            </c:extLst>
          </c:dPt>
          <c:dLbls>
            <c:dLbl>
              <c:idx val="0"/>
              <c:layout>
                <c:manualLayout>
                  <c:x val="-4.519774011299435E-2"/>
                  <c:y val="-9.5837067929049734E-3"/>
                </c:manualLayout>
              </c:layout>
              <c:tx>
                <c:rich>
                  <a:bodyPr/>
                  <a:lstStyle/>
                  <a:p>
                    <a:fld id="{71B051F3-93E9-4301-B054-B816C62D333A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; 9,94%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401-4D4D-B580-0EE9C940C9CC}"/>
                </c:ext>
              </c:extLst>
            </c:dLbl>
            <c:dLbl>
              <c:idx val="1"/>
              <c:layout>
                <c:manualLayout>
                  <c:x val="6.3888888888888884E-2"/>
                  <c:y val="0"/>
                </c:manualLayout>
              </c:layout>
              <c:tx>
                <c:rich>
                  <a:bodyPr/>
                  <a:lstStyle/>
                  <a:p>
                    <a:fld id="{B10FC01D-FB51-4F3F-B682-8FCABBC46D3A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; 4,22%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401-4D4D-B580-0EE9C940C9C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67F11E5-8BC1-4D85-8812-B2561A5B866C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; 15,08%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401-4D4D-B580-0EE9C940C9C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8460B89-E74D-4669-9667-55469FDB3C57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; 26,09%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401-4D4D-B580-0EE9C940C9C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711CE10-F3A6-4243-91A2-B61E05E3A2FF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; 57,97%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401-4D4D-B580-0EE9C940C9C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3FCC8A3F-5BDB-4B2D-8B9F-FBD37952A179}" type="CATEGORYNAME">
                      <a:rPr lang="en-US"/>
                      <a:pPr/>
                      <a:t>[LUOKAN NIMI]</a:t>
                    </a:fld>
                    <a:r>
                      <a:rPr lang="en-US" baseline="0"/>
                      <a:t>; 21,02%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401-4D4D-B580-0EE9C940C9C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[asiakaskysely_2021_taulukot.xlsx]Taul1!$B$156:$B$161</c:f>
              <c:strCache>
                <c:ptCount val="6"/>
                <c:pt idx="0">
                  <c:v>Varhaiskasvatuksen järjestämisestä</c:v>
                </c:pt>
                <c:pt idx="1">
                  <c:v>Varhaiskasvatuspaikan hakemisesta</c:v>
                </c:pt>
                <c:pt idx="2">
                  <c:v>Asiakasmaksuista</c:v>
                </c:pt>
                <c:pt idx="3">
                  <c:v>Varhaiskasvatuksen toimintaperiaatteista</c:v>
                </c:pt>
                <c:pt idx="4">
                  <c:v>Varhaiskasvatuksen sisällöistä</c:v>
                </c:pt>
                <c:pt idx="5">
                  <c:v>Jostain muusta, mistä?</c:v>
                </c:pt>
              </c:strCache>
            </c:strRef>
          </c:cat>
          <c:val>
            <c:numRef>
              <c:f>[asiakaskysely_2021_taulukot.xlsx]Taul1!$C$156:$C$161</c:f>
              <c:numCache>
                <c:formatCode>General</c:formatCode>
                <c:ptCount val="6"/>
                <c:pt idx="0">
                  <c:v>139</c:v>
                </c:pt>
                <c:pt idx="1">
                  <c:v>59</c:v>
                </c:pt>
                <c:pt idx="2">
                  <c:v>211</c:v>
                </c:pt>
                <c:pt idx="3">
                  <c:v>365</c:v>
                </c:pt>
                <c:pt idx="4">
                  <c:v>811</c:v>
                </c:pt>
                <c:pt idx="5">
                  <c:v>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401-4D4D-B580-0EE9C940C9CC}"/>
            </c:ext>
          </c:extLst>
        </c:ser>
        <c:ser>
          <c:idx val="1"/>
          <c:order val="1"/>
          <c:tx>
            <c:strRef>
              <c:f>[asiakaskysely_2021_taulukot.xlsx]Taul1!$D$155</c:f>
              <c:strCache>
                <c:ptCount val="1"/>
                <c:pt idx="0">
                  <c:v>Prosentti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9401-4D4D-B580-0EE9C940C9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9401-4D4D-B580-0EE9C940C9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9401-4D4D-B580-0EE9C940C9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9401-4D4D-B580-0EE9C940C9C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9401-4D4D-B580-0EE9C940C9C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9401-4D4D-B580-0EE9C940C9CC}"/>
              </c:ext>
            </c:extLst>
          </c:dPt>
          <c:cat>
            <c:strRef>
              <c:f>[asiakaskysely_2021_taulukot.xlsx]Taul1!$B$156:$B$161</c:f>
              <c:strCache>
                <c:ptCount val="6"/>
                <c:pt idx="0">
                  <c:v>Varhaiskasvatuksen järjestämisestä</c:v>
                </c:pt>
                <c:pt idx="1">
                  <c:v>Varhaiskasvatuspaikan hakemisesta</c:v>
                </c:pt>
                <c:pt idx="2">
                  <c:v>Asiakasmaksuista</c:v>
                </c:pt>
                <c:pt idx="3">
                  <c:v>Varhaiskasvatuksen toimintaperiaatteista</c:v>
                </c:pt>
                <c:pt idx="4">
                  <c:v>Varhaiskasvatuksen sisällöistä</c:v>
                </c:pt>
                <c:pt idx="5">
                  <c:v>Jostain muusta, mistä?</c:v>
                </c:pt>
              </c:strCache>
            </c:strRef>
          </c:cat>
          <c:val>
            <c:numRef>
              <c:f>[asiakaskysely_2021_taulukot.xlsx]Taul1!$D$156:$D$161</c:f>
              <c:numCache>
                <c:formatCode>0.00%</c:formatCode>
                <c:ptCount val="6"/>
                <c:pt idx="0">
                  <c:v>9.9400000000000002E-2</c:v>
                </c:pt>
                <c:pt idx="1">
                  <c:v>4.2200000000000001E-2</c:v>
                </c:pt>
                <c:pt idx="2">
                  <c:v>0.15079999999999999</c:v>
                </c:pt>
                <c:pt idx="3">
                  <c:v>0.26090000000000002</c:v>
                </c:pt>
                <c:pt idx="4">
                  <c:v>0.57969999999999999</c:v>
                </c:pt>
                <c:pt idx="5">
                  <c:v>0.2102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9401-4D4D-B580-0EE9C940C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5FF06F-B5A5-46AA-A3DC-4CBD758F325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8184704-B757-427D-B170-6F537CFC5E1C}">
      <dgm:prSet/>
      <dgm:spPr/>
      <dgm:t>
        <a:bodyPr/>
        <a:lstStyle/>
        <a:p>
          <a:r>
            <a:rPr lang="fi-FI"/>
            <a:t>Viikko-ohjelmat sähköisesti perheille esikoulusta</a:t>
          </a:r>
          <a:endParaRPr lang="en-US"/>
        </a:p>
      </dgm:t>
    </dgm:pt>
    <dgm:pt modelId="{59F3DCB3-C24E-43F4-BB01-2A830E52CDD4}" type="parTrans" cxnId="{6BD1689F-E736-46AD-949F-DA4C03F30C6A}">
      <dgm:prSet/>
      <dgm:spPr/>
      <dgm:t>
        <a:bodyPr/>
        <a:lstStyle/>
        <a:p>
          <a:endParaRPr lang="en-US"/>
        </a:p>
      </dgm:t>
    </dgm:pt>
    <dgm:pt modelId="{E419BA11-5CDE-4AAC-9B97-1A1F345FF251}" type="sibTrans" cxnId="{6BD1689F-E736-46AD-949F-DA4C03F30C6A}">
      <dgm:prSet/>
      <dgm:spPr/>
      <dgm:t>
        <a:bodyPr/>
        <a:lstStyle/>
        <a:p>
          <a:endParaRPr lang="en-US"/>
        </a:p>
      </dgm:t>
    </dgm:pt>
    <dgm:pt modelId="{F4A0E1D2-72AF-40D1-A086-3B1D779DC9F2}">
      <dgm:prSet/>
      <dgm:spPr/>
      <dgm:t>
        <a:bodyPr/>
        <a:lstStyle/>
        <a:p>
          <a:r>
            <a:rPr lang="fi-FI"/>
            <a:t>Osalla ryhmistä käytössä kuukausikirjeet</a:t>
          </a:r>
          <a:endParaRPr lang="en-US"/>
        </a:p>
      </dgm:t>
    </dgm:pt>
    <dgm:pt modelId="{5CD8D32F-B122-445B-9A2E-BA6EA2B3A001}" type="parTrans" cxnId="{D84124D6-E6E7-4990-BDC1-511552C8E5F8}">
      <dgm:prSet/>
      <dgm:spPr/>
      <dgm:t>
        <a:bodyPr/>
        <a:lstStyle/>
        <a:p>
          <a:endParaRPr lang="en-US"/>
        </a:p>
      </dgm:t>
    </dgm:pt>
    <dgm:pt modelId="{5D70C166-6B2D-4B94-B3DD-A6FD14339218}" type="sibTrans" cxnId="{D84124D6-E6E7-4990-BDC1-511552C8E5F8}">
      <dgm:prSet/>
      <dgm:spPr/>
      <dgm:t>
        <a:bodyPr/>
        <a:lstStyle/>
        <a:p>
          <a:endParaRPr lang="en-US"/>
        </a:p>
      </dgm:t>
    </dgm:pt>
    <dgm:pt modelId="{553B7B41-1582-4D1D-9228-EF3F439121FE}">
      <dgm:prSet/>
      <dgm:spPr/>
      <dgm:t>
        <a:bodyPr/>
        <a:lstStyle/>
        <a:p>
          <a:r>
            <a:rPr lang="fi-FI"/>
            <a:t>Pienillä teams-kurkistukset arkeen</a:t>
          </a:r>
          <a:endParaRPr lang="en-US"/>
        </a:p>
      </dgm:t>
    </dgm:pt>
    <dgm:pt modelId="{05042FCA-10D6-4691-9F70-BC73C79FA23F}" type="parTrans" cxnId="{971CFD6E-25DA-41D9-82E7-7D0ED1102A41}">
      <dgm:prSet/>
      <dgm:spPr/>
      <dgm:t>
        <a:bodyPr/>
        <a:lstStyle/>
        <a:p>
          <a:endParaRPr lang="en-US"/>
        </a:p>
      </dgm:t>
    </dgm:pt>
    <dgm:pt modelId="{CA59F3DF-E750-4F8A-945F-EEF4411A5A93}" type="sibTrans" cxnId="{971CFD6E-25DA-41D9-82E7-7D0ED1102A41}">
      <dgm:prSet/>
      <dgm:spPr/>
      <dgm:t>
        <a:bodyPr/>
        <a:lstStyle/>
        <a:p>
          <a:endParaRPr lang="en-US"/>
        </a:p>
      </dgm:t>
    </dgm:pt>
    <dgm:pt modelId="{F500FD7A-B9B6-4C95-9961-A945E65635E4}">
      <dgm:prSet/>
      <dgm:spPr/>
      <dgm:t>
        <a:bodyPr/>
        <a:lstStyle/>
        <a:p>
          <a:r>
            <a:rPr lang="fi-FI"/>
            <a:t>Päivälistoissa kuulumiset kirjattuina ryhmittäin, helpottaa äärivuorojen tehtävää</a:t>
          </a:r>
          <a:endParaRPr lang="en-US"/>
        </a:p>
      </dgm:t>
    </dgm:pt>
    <dgm:pt modelId="{4F89723B-030D-496D-9C36-7140B1DC455C}" type="parTrans" cxnId="{AC7A1E10-CB53-4AD9-A179-269FDAAE5CEF}">
      <dgm:prSet/>
      <dgm:spPr/>
      <dgm:t>
        <a:bodyPr/>
        <a:lstStyle/>
        <a:p>
          <a:endParaRPr lang="en-US"/>
        </a:p>
      </dgm:t>
    </dgm:pt>
    <dgm:pt modelId="{3D4ADBCB-D5A4-4223-B269-C72A198000D5}" type="sibTrans" cxnId="{AC7A1E10-CB53-4AD9-A179-269FDAAE5CEF}">
      <dgm:prSet/>
      <dgm:spPr/>
      <dgm:t>
        <a:bodyPr/>
        <a:lstStyle/>
        <a:p>
          <a:endParaRPr lang="en-US"/>
        </a:p>
      </dgm:t>
    </dgm:pt>
    <dgm:pt modelId="{8645CC7D-26DC-4A67-8ECE-D79CAB740D82}" type="pres">
      <dgm:prSet presAssocID="{9D5FF06F-B5A5-46AA-A3DC-4CBD758F325E}" presName="linear" presStyleCnt="0">
        <dgm:presLayoutVars>
          <dgm:animLvl val="lvl"/>
          <dgm:resizeHandles val="exact"/>
        </dgm:presLayoutVars>
      </dgm:prSet>
      <dgm:spPr/>
    </dgm:pt>
    <dgm:pt modelId="{82ACCB26-E420-4558-8FA9-674362903593}" type="pres">
      <dgm:prSet presAssocID="{28184704-B757-427D-B170-6F537CFC5E1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A5D2C92-82FC-4C70-8741-76D9782C3500}" type="pres">
      <dgm:prSet presAssocID="{E419BA11-5CDE-4AAC-9B97-1A1F345FF251}" presName="spacer" presStyleCnt="0"/>
      <dgm:spPr/>
    </dgm:pt>
    <dgm:pt modelId="{FB7B1A4B-68F6-4A25-97D4-017FB16C8812}" type="pres">
      <dgm:prSet presAssocID="{F4A0E1D2-72AF-40D1-A086-3B1D779DC9F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1ADCC0-122A-4F9C-9580-82C2851A6047}" type="pres">
      <dgm:prSet presAssocID="{5D70C166-6B2D-4B94-B3DD-A6FD14339218}" presName="spacer" presStyleCnt="0"/>
      <dgm:spPr/>
    </dgm:pt>
    <dgm:pt modelId="{619F1B09-9276-42F9-9130-149D64321684}" type="pres">
      <dgm:prSet presAssocID="{553B7B41-1582-4D1D-9228-EF3F439121F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C17197E-21C1-4256-89E2-E73F7174E1D1}" type="pres">
      <dgm:prSet presAssocID="{CA59F3DF-E750-4F8A-945F-EEF4411A5A93}" presName="spacer" presStyleCnt="0"/>
      <dgm:spPr/>
    </dgm:pt>
    <dgm:pt modelId="{1909A33F-AB39-45F4-A6D1-6B5AC26A96DC}" type="pres">
      <dgm:prSet presAssocID="{F500FD7A-B9B6-4C95-9961-A945E65635E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C7A1E10-CB53-4AD9-A179-269FDAAE5CEF}" srcId="{9D5FF06F-B5A5-46AA-A3DC-4CBD758F325E}" destId="{F500FD7A-B9B6-4C95-9961-A945E65635E4}" srcOrd="3" destOrd="0" parTransId="{4F89723B-030D-496D-9C36-7140B1DC455C}" sibTransId="{3D4ADBCB-D5A4-4223-B269-C72A198000D5}"/>
    <dgm:cxn modelId="{C5B1672F-DAB3-4F98-A9C7-ADCD99B06A12}" type="presOf" srcId="{28184704-B757-427D-B170-6F537CFC5E1C}" destId="{82ACCB26-E420-4558-8FA9-674362903593}" srcOrd="0" destOrd="0" presId="urn:microsoft.com/office/officeart/2005/8/layout/vList2"/>
    <dgm:cxn modelId="{971CFD6E-25DA-41D9-82E7-7D0ED1102A41}" srcId="{9D5FF06F-B5A5-46AA-A3DC-4CBD758F325E}" destId="{553B7B41-1582-4D1D-9228-EF3F439121FE}" srcOrd="2" destOrd="0" parTransId="{05042FCA-10D6-4691-9F70-BC73C79FA23F}" sibTransId="{CA59F3DF-E750-4F8A-945F-EEF4411A5A93}"/>
    <dgm:cxn modelId="{D1CBDD77-F346-45B6-A755-67A441E03E3E}" type="presOf" srcId="{F500FD7A-B9B6-4C95-9961-A945E65635E4}" destId="{1909A33F-AB39-45F4-A6D1-6B5AC26A96DC}" srcOrd="0" destOrd="0" presId="urn:microsoft.com/office/officeart/2005/8/layout/vList2"/>
    <dgm:cxn modelId="{6BD1689F-E736-46AD-949F-DA4C03F30C6A}" srcId="{9D5FF06F-B5A5-46AA-A3DC-4CBD758F325E}" destId="{28184704-B757-427D-B170-6F537CFC5E1C}" srcOrd="0" destOrd="0" parTransId="{59F3DCB3-C24E-43F4-BB01-2A830E52CDD4}" sibTransId="{E419BA11-5CDE-4AAC-9B97-1A1F345FF251}"/>
    <dgm:cxn modelId="{D84124D6-E6E7-4990-BDC1-511552C8E5F8}" srcId="{9D5FF06F-B5A5-46AA-A3DC-4CBD758F325E}" destId="{F4A0E1D2-72AF-40D1-A086-3B1D779DC9F2}" srcOrd="1" destOrd="0" parTransId="{5CD8D32F-B122-445B-9A2E-BA6EA2B3A001}" sibTransId="{5D70C166-6B2D-4B94-B3DD-A6FD14339218}"/>
    <dgm:cxn modelId="{2C1B1FEA-3486-4F11-9A69-8CEF863A1775}" type="presOf" srcId="{9D5FF06F-B5A5-46AA-A3DC-4CBD758F325E}" destId="{8645CC7D-26DC-4A67-8ECE-D79CAB740D82}" srcOrd="0" destOrd="0" presId="urn:microsoft.com/office/officeart/2005/8/layout/vList2"/>
    <dgm:cxn modelId="{B83899EB-6E84-4D4E-923A-F15002A51A87}" type="presOf" srcId="{553B7B41-1582-4D1D-9228-EF3F439121FE}" destId="{619F1B09-9276-42F9-9130-149D64321684}" srcOrd="0" destOrd="0" presId="urn:microsoft.com/office/officeart/2005/8/layout/vList2"/>
    <dgm:cxn modelId="{B317FFEE-51E7-4634-8A71-E420B8D6624C}" type="presOf" srcId="{F4A0E1D2-72AF-40D1-A086-3B1D779DC9F2}" destId="{FB7B1A4B-68F6-4A25-97D4-017FB16C8812}" srcOrd="0" destOrd="0" presId="urn:microsoft.com/office/officeart/2005/8/layout/vList2"/>
    <dgm:cxn modelId="{9E91B09F-1BA1-41CF-AB7C-9D91D50222D5}" type="presParOf" srcId="{8645CC7D-26DC-4A67-8ECE-D79CAB740D82}" destId="{82ACCB26-E420-4558-8FA9-674362903593}" srcOrd="0" destOrd="0" presId="urn:microsoft.com/office/officeart/2005/8/layout/vList2"/>
    <dgm:cxn modelId="{32ACC51E-940F-468D-9F7F-90FFA27D76B7}" type="presParOf" srcId="{8645CC7D-26DC-4A67-8ECE-D79CAB740D82}" destId="{7A5D2C92-82FC-4C70-8741-76D9782C3500}" srcOrd="1" destOrd="0" presId="urn:microsoft.com/office/officeart/2005/8/layout/vList2"/>
    <dgm:cxn modelId="{024036A6-8A74-4F75-92B1-0E6BD67DEEE4}" type="presParOf" srcId="{8645CC7D-26DC-4A67-8ECE-D79CAB740D82}" destId="{FB7B1A4B-68F6-4A25-97D4-017FB16C8812}" srcOrd="2" destOrd="0" presId="urn:microsoft.com/office/officeart/2005/8/layout/vList2"/>
    <dgm:cxn modelId="{99B030D8-1299-46C8-8438-3166D9B30FCA}" type="presParOf" srcId="{8645CC7D-26DC-4A67-8ECE-D79CAB740D82}" destId="{8F1ADCC0-122A-4F9C-9580-82C2851A6047}" srcOrd="3" destOrd="0" presId="urn:microsoft.com/office/officeart/2005/8/layout/vList2"/>
    <dgm:cxn modelId="{407B7C75-2D1D-4B77-96FF-350F7B0DF1CA}" type="presParOf" srcId="{8645CC7D-26DC-4A67-8ECE-D79CAB740D82}" destId="{619F1B09-9276-42F9-9130-149D64321684}" srcOrd="4" destOrd="0" presId="urn:microsoft.com/office/officeart/2005/8/layout/vList2"/>
    <dgm:cxn modelId="{0AF67428-816D-4D0C-8ADD-4666009F7F9F}" type="presParOf" srcId="{8645CC7D-26DC-4A67-8ECE-D79CAB740D82}" destId="{1C17197E-21C1-4256-89E2-E73F7174E1D1}" srcOrd="5" destOrd="0" presId="urn:microsoft.com/office/officeart/2005/8/layout/vList2"/>
    <dgm:cxn modelId="{BFDE3520-A344-46D7-95A1-F5F15487C2DA}" type="presParOf" srcId="{8645CC7D-26DC-4A67-8ECE-D79CAB740D82}" destId="{1909A33F-AB39-45F4-A6D1-6B5AC26A96D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CCB26-E420-4558-8FA9-674362903593}">
      <dsp:nvSpPr>
        <dsp:cNvPr id="0" name=""/>
        <dsp:cNvSpPr/>
      </dsp:nvSpPr>
      <dsp:spPr>
        <a:xfrm>
          <a:off x="0" y="392661"/>
          <a:ext cx="5962720" cy="994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Viikko-ohjelmat sähköisesti perheille esikoulusta</a:t>
          </a:r>
          <a:endParaRPr lang="en-US" sz="2500" kern="1200"/>
        </a:p>
      </dsp:txBody>
      <dsp:txXfrm>
        <a:off x="48547" y="441208"/>
        <a:ext cx="5865626" cy="897406"/>
      </dsp:txXfrm>
    </dsp:sp>
    <dsp:sp modelId="{FB7B1A4B-68F6-4A25-97D4-017FB16C8812}">
      <dsp:nvSpPr>
        <dsp:cNvPr id="0" name=""/>
        <dsp:cNvSpPr/>
      </dsp:nvSpPr>
      <dsp:spPr>
        <a:xfrm>
          <a:off x="0" y="1459161"/>
          <a:ext cx="5962720" cy="99450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Osalla ryhmistä käytössä kuukausikirjeet</a:t>
          </a:r>
          <a:endParaRPr lang="en-US" sz="2500" kern="1200"/>
        </a:p>
      </dsp:txBody>
      <dsp:txXfrm>
        <a:off x="48547" y="1507708"/>
        <a:ext cx="5865626" cy="897406"/>
      </dsp:txXfrm>
    </dsp:sp>
    <dsp:sp modelId="{619F1B09-9276-42F9-9130-149D64321684}">
      <dsp:nvSpPr>
        <dsp:cNvPr id="0" name=""/>
        <dsp:cNvSpPr/>
      </dsp:nvSpPr>
      <dsp:spPr>
        <a:xfrm>
          <a:off x="0" y="2525661"/>
          <a:ext cx="5962720" cy="99450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Pienillä teams-kurkistukset arkeen</a:t>
          </a:r>
          <a:endParaRPr lang="en-US" sz="2500" kern="1200"/>
        </a:p>
      </dsp:txBody>
      <dsp:txXfrm>
        <a:off x="48547" y="2574208"/>
        <a:ext cx="5865626" cy="897406"/>
      </dsp:txXfrm>
    </dsp:sp>
    <dsp:sp modelId="{1909A33F-AB39-45F4-A6D1-6B5AC26A96DC}">
      <dsp:nvSpPr>
        <dsp:cNvPr id="0" name=""/>
        <dsp:cNvSpPr/>
      </dsp:nvSpPr>
      <dsp:spPr>
        <a:xfrm>
          <a:off x="0" y="3592161"/>
          <a:ext cx="5962720" cy="9945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Päivälistoissa kuulumiset kirjattuina ryhmittäin, helpottaa äärivuorojen tehtävää</a:t>
          </a:r>
          <a:endParaRPr lang="en-US" sz="2500" kern="1200"/>
        </a:p>
      </dsp:txBody>
      <dsp:txXfrm>
        <a:off x="48547" y="3640708"/>
        <a:ext cx="5865626" cy="897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, iso kuva tai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2B3DE-67EC-433A-A5B4-C890B496C768}" type="datetime1">
              <a:rPr lang="fi-FI" smtClean="0"/>
              <a:t>16.3.2022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6F2CB-7913-A149-9E78-AC0E5883D57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1494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8EF4294C-F16E-4EA1-8494-AE796D66D888}"/>
              </a:ext>
            </a:extLst>
          </p:cNvPr>
          <p:cNvGrpSpPr/>
          <p:nvPr/>
        </p:nvGrpSpPr>
        <p:grpSpPr>
          <a:xfrm>
            <a:off x="8" y="-8467"/>
            <a:ext cx="12191997" cy="6866467"/>
            <a:chOff x="8" y="-8467"/>
            <a:chExt cx="12191997" cy="6866467"/>
          </a:xfrm>
        </p:grpSpPr>
        <p:cxnSp>
          <p:nvCxnSpPr>
            <p:cNvPr id="3" name="Straight Connector 31">
              <a:extLst>
                <a:ext uri="{FF2B5EF4-FFF2-40B4-BE49-F238E27FC236}">
                  <a16:creationId xmlns:a16="http://schemas.microsoft.com/office/drawing/2014/main" id="{76E1F189-EB98-4D2C-B5C7-60607D902F4D}"/>
                </a:ext>
              </a:extLst>
            </p:cNvPr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</a:ln>
          </p:spPr>
        </p:cxnSp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9B475AFC-E9C8-4FBE-870C-08E6AE70A8E8}"/>
                </a:ext>
              </a:extLst>
            </p:cNvPr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</a:ln>
          </p:spPr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B65A43B5-2B97-497D-A0B5-91375D4D65C4}"/>
                </a:ext>
              </a:extLst>
            </p:cNvPr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46CEF602-7790-41F1-9A03-D220CD9F4095}"/>
                </a:ext>
              </a:extLst>
            </p:cNvPr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Isosceles Triangle 26">
              <a:extLst>
                <a:ext uri="{FF2B5EF4-FFF2-40B4-BE49-F238E27FC236}">
                  <a16:creationId xmlns:a16="http://schemas.microsoft.com/office/drawing/2014/main" id="{D906F1E4-D0D8-46DD-BC09-802AE2C665DE}"/>
                </a:ext>
              </a:extLst>
            </p:cNvPr>
            <p:cNvSpPr/>
            <p:nvPr/>
          </p:nvSpPr>
          <p:spPr>
            <a:xfrm>
              <a:off x="8932334" y="3047996"/>
              <a:ext cx="3259671" cy="3810003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315B21B2-4175-4BDE-A4B8-FC995FF1331E}"/>
                </a:ext>
              </a:extLst>
            </p:cNvPr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A1C6AA4C-4B5D-4575-BFBF-24CE1EEF429F}"/>
                </a:ext>
              </a:extLst>
            </p:cNvPr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2858B3AA-2D65-4342-BF48-B85C22B34925}"/>
                </a:ext>
              </a:extLst>
            </p:cNvPr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Isosceles Triangle 30">
              <a:extLst>
                <a:ext uri="{FF2B5EF4-FFF2-40B4-BE49-F238E27FC236}">
                  <a16:creationId xmlns:a16="http://schemas.microsoft.com/office/drawing/2014/main" id="{2F4BF64B-EB6B-4003-8DE5-7321FBBD27EA}"/>
                </a:ext>
              </a:extLst>
            </p:cNvPr>
            <p:cNvSpPr/>
            <p:nvPr/>
          </p:nvSpPr>
          <p:spPr>
            <a:xfrm>
              <a:off x="10371664" y="3589870"/>
              <a:ext cx="1817159" cy="3268129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2" name="Isosceles Triangle 18">
              <a:extLst>
                <a:ext uri="{FF2B5EF4-FFF2-40B4-BE49-F238E27FC236}">
                  <a16:creationId xmlns:a16="http://schemas.microsoft.com/office/drawing/2014/main" id="{F9C97BCB-4F4E-493E-B81C-74784D294AEF}"/>
                </a:ext>
              </a:extLst>
            </p:cNvPr>
            <p:cNvSpPr/>
            <p:nvPr/>
          </p:nvSpPr>
          <p:spPr>
            <a:xfrm rot="10799991">
              <a:off x="8" y="0"/>
              <a:ext cx="842592" cy="5666152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9903E06D-E85D-43C9-BEC7-7473120B4F7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07068" y="2404533"/>
            <a:ext cx="7766931" cy="1646304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pPr lvl="0"/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6559F67-E634-4A78-A376-05E05D0D8A5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07068" y="4050828"/>
            <a:ext cx="7766931" cy="1096895"/>
          </a:xfrm>
        </p:spPr>
        <p:txBody>
          <a:bodyPr/>
          <a:lstStyle>
            <a:lvl1pPr marL="0" indent="0" algn="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BC63604-0A58-43A8-B1FC-04FCC06A226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505916-CEC1-4AD5-818B-3B866E79B12E}" type="datetime1">
              <a:rPr lang="fi-FI"/>
              <a:pPr lvl="0"/>
              <a:t>16.3.2022</a:t>
            </a:fld>
            <a:endParaRPr lang="fi-FI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72A10EB-BC78-43F1-9D28-BDA76049EA2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774752F-2601-4A8F-9B8C-C0399908C0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2199C6-4124-41C3-A587-55FD9687B868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759036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4BFDD1-5C81-416B-8E47-A85CDE66C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3682862-15AA-4FD7-A815-EF5157843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FC12C46-8B2A-427E-8C73-00CB69586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11C44-5C8F-4AE8-BAA1-C41B055DB7B6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6156E1-DB2C-4463-ABF2-8847F488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390D776-F887-4688-9F20-94A11CA35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7D06-4482-4273-BD7E-B29E461A4F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1788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2A55143-40F8-4CCC-82D0-5185AA28E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B6E5-2931-41CF-B1B2-0B3743F58777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87641C3-F6D6-4B8D-A5FA-2D030FCDF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93E5936-9C0E-40C9-9410-4807C0D82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2F82-BEBD-4012-AA36-FE32DB6737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6561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5BF3A2-19AD-482E-AEC7-93A5B30F9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A070FB9-0A2A-4D29-9B31-4C65841B6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56B0749-40D5-48B5-8767-85DCA65DA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B6E5-2931-41CF-B1B2-0B3743F58777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E2C6B0A-6075-40AE-B4BD-F21F2FB15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364532C-337C-4757-AD25-29187460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2F82-BEBD-4012-AA36-FE32DB6737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3602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05EA48-2203-4387-9F27-4F3688658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EDF834C-2427-429D-8205-718ACCE1F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18807EC-E7F9-4597-82DE-D7914D87D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3F04656-D712-445C-8DE7-B11429A9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4B6E5-2931-41CF-B1B2-0B3743F58777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01D7701-AB53-45AD-AAAA-6C26EA68E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745C3F6-B1C4-4F4E-8577-705E3B88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C2F82-BEBD-4012-AA36-FE32DB6737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6195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2621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26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846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95E215-BB60-4944-8CF7-AA14FB33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4866D7-3BE6-4114-B136-FE1E21FAD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EFB452F-3BD2-419E-ACF3-7A0682092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07C9-831B-45BA-BBD2-C1C7371AA35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EB3761-D055-4AD0-81C0-FF0C0CF84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98E9B17-E97F-4D1D-89AE-F8C2BCFD6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A4FD-BE02-4D28-85F8-A4A21DDCBE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5680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4344A0-5FE9-4388-A99F-3AEB27048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9447480-837C-44D1-9FAE-F1337EC44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E1D50DA-F8AB-4CF7-B2A5-38AD7C97C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07C9-831B-45BA-BBD2-C1C7371AA35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EDD66F8-A07E-4B95-A8D3-CF0D17CB6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82E27F3-85C6-46C9-99E3-DFC086EDC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A4FD-BE02-4D28-85F8-A4A21DDCBE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977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7CD2D-6A4F-4B42-AA20-250F81F9B217}" type="datetime1">
              <a:rPr lang="fi-FI" smtClean="0"/>
              <a:t>16.3.2022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B674B-9DDC-6440-93C2-52A8BF43E67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6119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0BA074-6AFF-43CD-9490-0B65DB534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9ACB84-3257-4DB1-8EA5-796A197D1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B35DAF5-870A-49B9-A0E9-232200E61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2C3FB01-B0EE-4DAC-83B9-F30F0BFAC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07C9-831B-45BA-BBD2-C1C7371AA35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BC2A527-3F7C-463D-B880-C94EB1640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7F6BBB2-279E-4AFF-9703-350F14DFB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6A4FD-BE02-4D28-85F8-A4A21DDCBE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9516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 dia logo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8">
            <a:extLst>
              <a:ext uri="{FF2B5EF4-FFF2-40B4-BE49-F238E27FC236}">
                <a16:creationId xmlns:a16="http://schemas.microsoft.com/office/drawing/2014/main" id="{EFFD69E1-2040-4684-81B2-BA4D53DC7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20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22C4-B9F2-46BD-8E14-81B9D73D21E4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9AB9-E72B-45F6-83ED-6644FCA491A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9358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22C4-B9F2-46BD-8E14-81B9D73D21E4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E9AB9-E72B-45F6-83ED-6644FCA491A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65325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97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2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1" cy="4658826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2" y="3205493"/>
            <a:ext cx="3275013" cy="2248181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F1E4-43D7-46C6-81BF-CFD5CA357CE8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0F995-8C4A-499F-B937-794A3A9D7EA2}" type="slidenum">
              <a:rPr lang="fi-FI" smtClean="0"/>
              <a:t>‹#›</a:t>
            </a:fld>
            <a:endParaRPr lang="fi-FI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2928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153E2C-4252-40A3-9863-7ED89BC40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028E1A6-78D9-4572-BB34-6653CC0B3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8C4737A-9B0C-477C-B60F-9581429CF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4549A-71C6-4A24-9FE6-7BB4F984E3B0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4CE9D9B-B461-494D-861B-CC31A0CA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6A64ACD-DFE3-4E74-B0A8-1E0413C7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8509-EE5D-4770-A87E-199AAD6193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6507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BCB5-8161-4DD7-B4CB-827A0F776A5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0D85-63B1-4E97-BF82-02E2D542832E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CB8D83-FE7F-400D-A9E3-0A6AA9F75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FEA7411-94CF-492F-99C8-42C21CC5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549F1-BC28-4324-ACD1-84D864144806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5B3EA1A-1D93-432A-BD58-552AF05F9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2B1CD8F-415F-4B6D-A087-BACE92182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86603-1CD8-469A-BB42-DCB78E61D7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8513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4BFDD1-5C81-416B-8E47-A85CDE66C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3682862-15AA-4FD7-A815-EF5157843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FC12C46-8B2A-427E-8C73-00CB69586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11C44-5C8F-4AE8-BAA1-C41B055DB7B6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6156E1-DB2C-4463-ABF2-8847F488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390D776-F887-4688-9F20-94A11CA35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C7D06-4482-4273-BD7E-B29E461A4F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1788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allokko merkki leikattu_rgb_55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1" y="6016626"/>
            <a:ext cx="12065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uva 9" descr="Jyväskylä_logo_m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7" r="28769" b="17770"/>
          <a:stretch>
            <a:fillRect/>
          </a:stretch>
        </p:blipFill>
        <p:spPr bwMode="auto">
          <a:xfrm>
            <a:off x="8487834" y="6397625"/>
            <a:ext cx="241511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B6783A8-3BE7-48F0-82C1-A2191D77576A}" type="datetime1">
              <a:rPr lang="fi-FI" smtClean="0"/>
              <a:t>16.3.2022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00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F52DF7F1-61BF-4D4A-A3A4-FC1457762D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8873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E59D83-F38A-48FA-B423-D67D7E5CD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E18B623-F98B-4BA5-B689-EB4223C50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0F8733C-F5D4-41B7-A691-A02624AC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678AF-7E49-48EF-BDEA-D9D797C330B4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579611C-23FD-4E10-81D6-72ED14488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D9CB167-6268-45BF-B50C-29AEABB9B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9E084-BC9F-4604-964F-5F5B773192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3445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153E2C-4252-40A3-9863-7ED89BC40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028E1A6-78D9-4572-BB34-6653CC0B3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8C4737A-9B0C-477C-B60F-9581429CF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4549A-71C6-4A24-9FE6-7BB4F984E3B0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4CE9D9B-B461-494D-861B-CC31A0CAB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6A64ACD-DFE3-4E74-B0A8-1E0413C7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8509-EE5D-4770-A87E-199AAD6193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6507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Droplets-HD-Content-R1d.png">
            <a:extLst>
              <a:ext uri="{FF2B5EF4-FFF2-40B4-BE49-F238E27FC236}">
                <a16:creationId xmlns:a16="http://schemas.microsoft.com/office/drawing/2014/main" id="{667438A3-06F4-45F5-BB27-7C7F7C3D7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EC39EE8-EB33-4792-991F-8EA5BCB162F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1EC47F-FBB5-4B38-A2E7-7D67CC73ECB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13778" y="2367088"/>
            <a:ext cx="5106027" cy="342410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4D93ADD-2934-4FCC-9215-7E4F428FD80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2367088"/>
            <a:ext cx="5105396" cy="342410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B8CC4B4-36E4-4B47-883A-A74E6C90756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997D6E-C613-44BA-824C-B95AA7EFE7FF}" type="datetime1">
              <a:rPr lang="en-US"/>
              <a:pPr lvl="0"/>
              <a:t>3/16/2022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8E36884-C145-4E5B-B369-55AE652EA18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475AEB2-AEE8-437B-86A3-C1C4DC922F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657353-37D8-47EB-AB3A-4C1D94EA18E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01298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BCB5-8161-4DD7-B4CB-827A0F776A5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60D85-63B1-4E97-BF82-02E2D542832E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DEEC9-654A-4330-9DE0-91946E154C4F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396D1-45AA-4BB4-B8F9-68F269805C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1486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, iso kuva tai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55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sivu 2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allokko merkki leikattu_rgb_55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1" y="6016626"/>
            <a:ext cx="12065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uva 9" descr="Jyväskylä_logo_m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7" r="28769" b="17770"/>
          <a:stretch>
            <a:fillRect/>
          </a:stretch>
        </p:blipFill>
        <p:spPr bwMode="auto">
          <a:xfrm>
            <a:off x="8487834" y="6397625"/>
            <a:ext cx="241511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Sisällön paikkamerkki 2"/>
          <p:cNvSpPr>
            <a:spLocks noGrp="1"/>
          </p:cNvSpPr>
          <p:nvPr>
            <p:ph idx="13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A23BCFB-1624-41D8-9B0A-0C893224A4D3}" type="datetime1">
              <a:rPr lang="fi-FI" smtClean="0"/>
              <a:t>16.3.2022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 sz="1000">
                <a:solidFill>
                  <a:srgbClr val="89898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2AC9CF3C-9A01-0649-AA76-A595CF1BDF4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7768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allokko merkki leikattu_rgb_55m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867" y="4933950"/>
            <a:ext cx="276013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uva 12" descr="Jyväskylä_logo_web_is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7" b="6947"/>
          <a:stretch>
            <a:fillRect/>
          </a:stretch>
        </p:blipFill>
        <p:spPr bwMode="auto">
          <a:xfrm>
            <a:off x="5192184" y="5732464"/>
            <a:ext cx="405553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uva 8" descr="Jkl_yläpalkki_A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" r="1741" b="94539"/>
          <a:stretch>
            <a:fillRect/>
          </a:stretch>
        </p:blipFill>
        <p:spPr bwMode="auto">
          <a:xfrm>
            <a:off x="0" y="0"/>
            <a:ext cx="12192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14400" y="1034890"/>
            <a:ext cx="103632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828800" y="2519205"/>
            <a:ext cx="8534400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Arial"/>
                <a:cs typeface="Arial"/>
              </a:defRPr>
            </a:lvl1pPr>
          </a:lstStyle>
          <a:p>
            <a:pPr>
              <a:defRPr/>
            </a:pPr>
            <a:fld id="{80A14054-E0D7-405F-ADE6-C28F33D54C74}" type="datetime1">
              <a:rPr lang="fi-FI" smtClean="0"/>
              <a:t>16.3.2022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3828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749208-98AA-4238-A475-5959F5F2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996048-2CEA-49F0-A0C0-48B4D1C03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C2E939-E045-4894-BAA0-FFE7A8BE4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897AA79-B4D2-4A40-B757-8EDB8220B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9A57-B1C7-4CFA-A616-D99E19EF599C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9E8EEDE-3E3A-483B-BAF6-400776DF5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21CE3FA-5ED1-4CCD-8521-B00CBC02F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9F29-3149-46FB-A495-26CF132CE3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565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24151F-33AD-42B3-9C3C-B9801B826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56B93D-50DE-49CD-8C6A-BCE057266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BAABBB2-C781-40DA-B773-26F16B4E4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9A57-B1C7-4CFA-A616-D99E19EF599C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548DCF5-C613-4A59-8573-87E6A85E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B5E79D-D9EB-43DA-8086-F8EA44FBB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9F29-3149-46FB-A495-26CF132CE3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3301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11D6A3-15C5-4171-8D51-2D6888C83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3C02F11-BF52-4D8E-8053-84990D194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C2B1CEF-8B76-47F4-946A-ACFBC3222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9A57-B1C7-4CFA-A616-D99E19EF599C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A3A8039-63DF-4A98-9C95-5684DAF41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7726573-DB9A-4C49-9811-536052229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9F29-3149-46FB-A495-26CF132CE3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781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5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6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7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8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9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0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2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3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perustyylejä osoitt.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194734" y="6429376"/>
            <a:ext cx="17145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7BC970E-0E76-4F96-933B-1857BF99105D}" type="datetime1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2084917" y="6429376"/>
            <a:ext cx="38608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087534" y="6429376"/>
            <a:ext cx="19981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1CCC5DA-184C-0541-B408-6671D40D68D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  <p:sldLayoutId id="2147483757" r:id="rId4"/>
    <p:sldLayoutId id="2147483755" r:id="rId5"/>
    <p:sldLayoutId id="2147483753" r:id="rId6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10243"/>
            <a:ext cx="10515600" cy="743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425389"/>
            <a:ext cx="10515600" cy="4751574"/>
          </a:xfrm>
          <a:prstGeom prst="rect">
            <a:avLst/>
          </a:prstGeom>
        </p:spPr>
        <p:txBody>
          <a:bodyPr vert="horz" lIns="108000" tIns="45720" rIns="91440" bIns="45720" spcCol="288000" rtlCol="0" anchor="t" anchorCtr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FI"/>
              <a:t>23/03/2021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i-FI">
                <a:solidFill>
                  <a:schemeClr val="tx1"/>
                </a:solidFill>
              </a:rPr>
              <a:t>Jyväskylän kaupunki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294498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normalizeH="0" baseline="0">
          <a:solidFill>
            <a:schemeClr val="tx1"/>
          </a:solidFill>
          <a:latin typeface="Josefin Sans" pitchFamily="2" charset="0"/>
          <a:ea typeface="+mj-ea"/>
          <a:cs typeface="+mj-cs"/>
        </a:defRPr>
      </a:lvl1pPr>
    </p:titleStyle>
    <p:bodyStyle>
      <a:lvl1pPr marL="325438" indent="-3254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■"/>
        <a:tabLst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27063" indent="-288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85838" indent="-32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44613" indent="-334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703388" indent="-334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F22C4-B9F2-46BD-8E14-81B9D73D21E4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E9AB9-E72B-45F6-83ED-6644FCA491A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49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67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8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80" y="804521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80" y="2015734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CF1E4-43D7-46C6-81BF-CFD5CA357CE8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9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1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5350F995-8C4A-499F-B937-794A3A9D7EA2}" type="slidenum">
              <a:rPr lang="fi-FI" smtClean="0"/>
              <a:t>‹#›</a:t>
            </a:fld>
            <a:endParaRPr lang="fi-FI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882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045B927-3226-40FA-9AE8-ED0FC0303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B25420B-7F39-4234-BE61-23AF623E1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8D31D1-233D-4F97-9500-3C0CF13EB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4549A-71C6-4A24-9FE6-7BB4F984E3B0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350D17-4AEB-4470-B016-FA7ED5CA8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BFE9FBB-E6E9-43E7-B286-36CCB44A9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C8509-EE5D-4770-A87E-199AAD6193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03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9" name="Rounded Rectangle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650BCB5-8161-4DD7-B4CB-827A0F776A5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A460D85-63B1-4E97-BF82-02E2D542832E}" type="slidenum">
              <a:rPr lang="fi-FI" smtClean="0"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C78165C-1429-4444-A374-FFF3B48B4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100ACA3-BA49-4461-9D19-5B931289C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5257C04-A00F-4CF6-BAA5-98AC656382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549F1-BC28-4324-ACD1-84D864144806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F274A8D-A44E-40AF-BD9E-F6E77DC2E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6A5ACC-95FB-4B48-8213-9C585B26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86603-1CD8-469A-BB42-DCB78E61D77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2063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FC72F07-B8D5-4FDF-B97B-ECC45CC1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6F4EE5-0578-4CA6-9166-3CED55EC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B46F0AC-D8FF-40BF-9475-9CD11330A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11C44-5C8F-4AE8-BAA1-C41B055DB7B6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243AECA-CD25-48E7-97B7-1B8FB6290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683B6F-4740-4E5F-BEA2-6267EDD82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C7D06-4482-4273-BD7E-B29E461A4F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161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79B130A-04AB-4542-A54A-D98591D4E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BE5B1E3-90DF-4BA0-B128-A50CC7C48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62F9573-090E-455D-A757-6E7F44AC0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678AF-7E49-48EF-BDEA-D9D797C330B4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0E90BF1-D704-4BA5-864F-23C9FEA3F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8B45955-AC47-4471-84FC-8FF41BAC02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9E084-BC9F-4604-964F-5F5B773192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203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045B927-3226-40FA-9AE8-ED0FC0303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B25420B-7F39-4234-BE61-23AF623E1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8D31D1-233D-4F97-9500-3C0CF13EB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4549A-71C6-4A24-9FE6-7BB4F984E3B0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350D17-4AEB-4470-B016-FA7ED5CA8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BFE9FBB-E6E9-43E7-B286-36CCB44A9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C8509-EE5D-4770-A87E-199AAD61935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03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C917D5B-7CA2-4C5D-AA9D-36F48749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259EE3-A50C-4160-BAE9-E8461DEEA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8B2C8E-DEBE-4D64-834A-06BC739C8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39A57-B1C7-4CFA-A616-D99E19EF599C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546AD37-D9A2-4A34-BC33-235A4EE5C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B02D257-2142-4571-8905-B08349B45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69F29-3149-46FB-A495-26CF132CE3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586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75" r:id="rId2"/>
    <p:sldLayoutId id="21474837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8B8B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987DAB10-3BA2-48C9-A8FF-9FBFAED805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0" y="0"/>
            <a:ext cx="1219200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F52B434-6072-487C-B6A8-6B3F87B0E2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78" y="618518"/>
            <a:ext cx="10364449" cy="15961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919786-C3B9-4537-BC56-7FD393315E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3778" y="2367088"/>
            <a:ext cx="10364449" cy="34241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82B063-B8ED-4383-9288-0DC0E582A45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678738" y="5883277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defRPr>
            </a:lvl1pPr>
          </a:lstStyle>
          <a:p>
            <a:pPr lvl="0"/>
            <a:fld id="{B3C1E7B8-D619-45FC-AB44-3E17A877C3E3}" type="datetime1">
              <a:rPr lang="en-US"/>
              <a:pPr lvl="0"/>
              <a:t>3/16/2022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77775A-353A-4EA3-AA52-7C3D07EBEAB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913778" y="5883277"/>
            <a:ext cx="667288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32E33D-5181-4CBC-BDA9-788D0622B7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514008" y="5883277"/>
            <a:ext cx="76421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000000"/>
                </a:solidFill>
                <a:uFillTx/>
                <a:latin typeface="Tw Cen MT"/>
              </a:defRPr>
            </a:lvl1pPr>
          </a:lstStyle>
          <a:p>
            <a:pPr lvl="0"/>
            <a:fld id="{6A9C1019-1CAA-416F-A2AB-8C491847A464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marL="0" marR="0" lvl="0" indent="0" algn="ctr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i-FI" sz="3600" b="0" i="0" u="none" strike="noStrike" kern="1200" cap="all" spc="0" baseline="0">
          <a:solidFill>
            <a:srgbClr val="000000"/>
          </a:solidFill>
          <a:uFillTx/>
          <a:latin typeface="Tw Cen MT"/>
        </a:defRPr>
      </a:lvl1pPr>
    </p:titleStyle>
    <p:bodyStyle>
      <a:lvl1pPr marL="228600" marR="0" lvl="0" indent="-228600" algn="l" defTabSz="914400" rtl="0" fontAlgn="auto" hangingPunct="1">
        <a:lnSpc>
          <a:spcPct val="120000"/>
        </a:lnSpc>
        <a:spcBef>
          <a:spcPts val="10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fi-FI" sz="2000" b="0" i="0" u="none" strike="noStrike" kern="1200" cap="all" spc="0" baseline="0">
          <a:solidFill>
            <a:srgbClr val="000000"/>
          </a:solidFill>
          <a:uFillTx/>
          <a:latin typeface="Tw Cen MT"/>
        </a:defRPr>
      </a:lvl1pPr>
      <a:lvl2pPr marL="685800" marR="0" lvl="1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fi-FI" sz="1800" b="0" i="0" u="none" strike="noStrike" kern="1200" cap="all" spc="0" baseline="0">
          <a:solidFill>
            <a:srgbClr val="000000"/>
          </a:solidFill>
          <a:uFillTx/>
          <a:latin typeface="Tw Cen MT"/>
        </a:defRPr>
      </a:lvl2pPr>
      <a:lvl3pPr marL="1143000" marR="0" lvl="2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fi-FI" sz="1600" b="0" i="0" u="none" strike="noStrike" kern="1200" cap="all" spc="0" baseline="0">
          <a:solidFill>
            <a:srgbClr val="000000"/>
          </a:solidFill>
          <a:uFillTx/>
          <a:latin typeface="Tw Cen MT"/>
        </a:defRPr>
      </a:lvl3pPr>
      <a:lvl4pPr marL="1600200" marR="0" lvl="3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fi-FI" sz="1400" b="0" i="0" u="none" strike="noStrike" kern="1200" cap="all" spc="0" baseline="0">
          <a:solidFill>
            <a:srgbClr val="000000"/>
          </a:solidFill>
          <a:uFillTx/>
          <a:latin typeface="Tw Cen MT"/>
        </a:defRPr>
      </a:lvl4pPr>
      <a:lvl5pPr marL="2057400" marR="0" lvl="4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Clr>
          <a:srgbClr val="000000"/>
        </a:buClr>
        <a:buSzPct val="100000"/>
        <a:buFont typeface="Arial" pitchFamily="34"/>
        <a:buChar char="•"/>
        <a:tabLst/>
        <a:defRPr lang="fi-FI" sz="1400" b="0" i="0" u="none" strike="noStrike" kern="1200" cap="all" spc="0" baseline="0">
          <a:solidFill>
            <a:srgbClr val="000000"/>
          </a:solidFill>
          <a:uFillTx/>
          <a:latin typeface="Tw Cen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ounded Rectangle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650BCB5-8161-4DD7-B4CB-827A0F776A5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A460D85-63B1-4E97-BF82-02E2D542832E}" type="slidenum">
              <a:rPr lang="fi-FI" smtClean="0"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3DEEC9-654A-4330-9DE0-91946E154C4F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396D1-45AA-4BB4-B8F9-68F269805C6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36869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4854576C-D7F0-45A9-AABA-C74744622603}"/>
              </a:ext>
            </a:extLst>
          </p:cNvPr>
          <p:cNvGrpSpPr/>
          <p:nvPr/>
        </p:nvGrpSpPr>
        <p:grpSpPr>
          <a:xfrm>
            <a:off x="0" y="-8467"/>
            <a:ext cx="12192005" cy="6866467"/>
            <a:chOff x="0" y="-8467"/>
            <a:chExt cx="12192005" cy="6866467"/>
          </a:xfrm>
        </p:grpSpPr>
        <p:cxnSp>
          <p:nvCxnSpPr>
            <p:cNvPr id="3" name="Straight Connector 19">
              <a:extLst>
                <a:ext uri="{FF2B5EF4-FFF2-40B4-BE49-F238E27FC236}">
                  <a16:creationId xmlns:a16="http://schemas.microsoft.com/office/drawing/2014/main" id="{0F7278BF-81D5-4BA5-BD5A-BA9D4D9683DB}"/>
                </a:ext>
              </a:extLst>
            </p:cNvPr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</a:ln>
          </p:spPr>
        </p:cxnSp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98EA956C-D0ED-42AA-AB4E-262549172B1A}"/>
                </a:ext>
              </a:extLst>
            </p:cNvPr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</a:ln>
          </p:spPr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CEAA95B2-07A8-43DB-B690-DDB65130569A}"/>
                </a:ext>
              </a:extLst>
            </p:cNvPr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370815AA-D948-43E5-9452-EC6F93D66B78}"/>
                </a:ext>
              </a:extLst>
            </p:cNvPr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E842936C-821C-4F57-849B-7EC627EC6310}"/>
                </a:ext>
              </a:extLst>
            </p:cNvPr>
            <p:cNvSpPr/>
            <p:nvPr/>
          </p:nvSpPr>
          <p:spPr>
            <a:xfrm>
              <a:off x="8932334" y="3047996"/>
              <a:ext cx="3259671" cy="3810003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1C11E237-FDD4-4E92-A3B5-F817A337CAB3}"/>
                </a:ext>
              </a:extLst>
            </p:cNvPr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56222BF1-8620-4433-8144-2F9612817183}"/>
                </a:ext>
              </a:extLst>
            </p:cNvPr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AFF49F98-B625-46AD-A4D4-3622F84D1EB0}"/>
                </a:ext>
              </a:extLst>
            </p:cNvPr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Isosceles Triangle 27">
              <a:extLst>
                <a:ext uri="{FF2B5EF4-FFF2-40B4-BE49-F238E27FC236}">
                  <a16:creationId xmlns:a16="http://schemas.microsoft.com/office/drawing/2014/main" id="{4F501111-334E-4754-A7C3-372D0D8D1436}"/>
                </a:ext>
              </a:extLst>
            </p:cNvPr>
            <p:cNvSpPr/>
            <p:nvPr/>
          </p:nvSpPr>
          <p:spPr>
            <a:xfrm>
              <a:off x="10371664" y="3589870"/>
              <a:ext cx="1817159" cy="3268129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2" name="Isosceles Triangle 28">
              <a:extLst>
                <a:ext uri="{FF2B5EF4-FFF2-40B4-BE49-F238E27FC236}">
                  <a16:creationId xmlns:a16="http://schemas.microsoft.com/office/drawing/2014/main" id="{B011B44C-9226-4E36-BF05-5747245ABD0D}"/>
                </a:ext>
              </a:extLst>
            </p:cNvPr>
            <p:cNvSpPr/>
            <p:nvPr/>
          </p:nvSpPr>
          <p:spPr>
            <a:xfrm>
              <a:off x="0" y="4013201"/>
              <a:ext cx="448732" cy="2844798"/>
            </a:xfrm>
            <a:custGeom>
              <a:avLst>
                <a:gd name="f8" fmla="val 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261E4632-ACFA-46CC-93D4-D45EF6FAF7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692FADE-1E09-4889-A228-62EF2AA41B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2" y="2160590"/>
            <a:ext cx="8596667" cy="38807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B21D05A7-4B2A-4455-A63B-A923BF9A9BC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205133" y="6041358"/>
            <a:ext cx="9119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fld id="{BDDD9B98-E096-416F-A7DF-941E48B16A92}" type="datetime1">
              <a:rPr lang="fi-FI"/>
              <a:pPr lvl="0"/>
              <a:t>16.3.2022</a:t>
            </a:fld>
            <a:endParaRPr lang="fi-FI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FD7C3D7-914E-4C7B-A01F-59F19AB3423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77332" y="6041358"/>
            <a:ext cx="629760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endParaRPr lang="fi-FI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DE0F643-BBCA-47EF-8256-9AC00004AC4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590659" y="6041358"/>
            <a:ext cx="6833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900" b="0" i="0" u="none" strike="noStrike" kern="1200" cap="none" spc="0" baseline="0">
                <a:solidFill>
                  <a:srgbClr val="90C226"/>
                </a:solidFill>
                <a:uFillTx/>
                <a:latin typeface="Trebuchet MS"/>
              </a:defRPr>
            </a:lvl1pPr>
          </a:lstStyle>
          <a:p>
            <a:pPr lvl="0"/>
            <a:fld id="{211885C0-C83D-4DC0-B7AE-6728EAA708F5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647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fi-FI" sz="3600" b="0" i="0" u="none" strike="noStrike" kern="1200" cap="none" spc="0" baseline="0">
          <a:solidFill>
            <a:srgbClr val="90C226"/>
          </a:solidFill>
          <a:uFillTx/>
          <a:latin typeface="Trebuchet MS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fi-FI" sz="1800" b="0" i="0" u="none" strike="noStrike" kern="1200" cap="none" spc="0" baseline="0">
          <a:solidFill>
            <a:srgbClr val="404040"/>
          </a:solidFill>
          <a:uFillTx/>
          <a:latin typeface="Trebuchet MS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fi-FI" sz="1600" b="0" i="0" u="none" strike="noStrike" kern="1200" cap="none" spc="0" baseline="0">
          <a:solidFill>
            <a:srgbClr val="404040"/>
          </a:solidFill>
          <a:uFillTx/>
          <a:latin typeface="Trebuchet MS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fi-FI" sz="1400" b="0" i="0" u="none" strike="noStrike" kern="1200" cap="none" spc="0" baseline="0">
          <a:solidFill>
            <a:srgbClr val="404040"/>
          </a:solidFill>
          <a:uFillTx/>
          <a:latin typeface="Trebuchet MS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fi-FI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fi-FI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FC72F07-B8D5-4FDF-B97B-ECC45CC1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6F4EE5-0578-4CA6-9166-3CED55EC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B46F0AC-D8FF-40BF-9475-9CD11330A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11C44-5C8F-4AE8-BAA1-C41B055DB7B6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243AECA-CD25-48E7-97B7-1B8FB6290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E683B6F-4740-4E5F-BEA2-6267EDD82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C7D06-4482-4273-BD7E-B29E461A4F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161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CC9E889-E3B4-49CC-BB86-EA9CDB6F4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4C60A62-CD5A-423E-9717-892334F12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7D8612C-71C2-4474-A30D-09AADE646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4B6E5-2931-41CF-B1B2-0B3743F58777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E3A8C38-B06B-4ACB-AA6B-0F47748EA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8ECDB5F-404C-4BE8-AD5E-51B43A113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C2F82-BEBD-4012-AA36-FE32DB6737D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463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74" r:id="rId2"/>
    <p:sldLayoutId id="21474837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614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1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94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246F18F-3F54-4C5B-B9FB-CA8C461D2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F37F97-86BC-4737-8063-98713F5C4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5024FFF-6546-41B0-A1D0-254FD2071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07C9-831B-45BA-BBD2-C1C7371AA352}" type="datetimeFigureOut">
              <a:rPr lang="fi-FI" smtClean="0"/>
              <a:t>16.3.2022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68E0455-C26E-4FEF-B243-6EB63C4B6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2E213E5-91EF-4262-8E00-CBD1C2EFE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6A4FD-BE02-4D28-85F8-A4A21DDCBE7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361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77" r:id="rId2"/>
    <p:sldLayoutId id="21474836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jpe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4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5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6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6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ctrorincon.com/pagar-por-ver-canales-en-youtube-muy-pronto/2013-01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2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3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Päivämäärän paikkamerkki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59D8D5-E517-472A-A8EA-7DC1AA470609}" type="datetime1">
              <a:rPr lang="fi-FI" sz="1000" smtClean="0">
                <a:solidFill>
                  <a:srgbClr val="898989"/>
                </a:solidFill>
                <a:cs typeface="Arial" charset="0"/>
              </a:rPr>
              <a:t>16.3.2022</a:t>
            </a:fld>
            <a:endParaRPr lang="fi-FI" sz="100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7" name="Otsikko 1"/>
          <p:cNvSpPr txBox="1">
            <a:spLocks/>
          </p:cNvSpPr>
          <p:nvPr/>
        </p:nvSpPr>
        <p:spPr bwMode="auto">
          <a:xfrm>
            <a:off x="3463638" y="1579418"/>
            <a:ext cx="5624945" cy="352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4400" dirty="0">
                <a:ea typeface="ＭＳ Ｐゴシック"/>
              </a:rPr>
              <a:t>Vasuagenttien iltapäivät</a:t>
            </a:r>
            <a:endParaRPr lang="fi-FI" sz="4400" dirty="0"/>
          </a:p>
          <a:p>
            <a:endParaRPr lang="fi-FI" sz="4400" dirty="0"/>
          </a:p>
          <a:p>
            <a:r>
              <a:rPr lang="fi-FI" sz="4400" dirty="0">
                <a:ea typeface="ＭＳ Ｐゴシック"/>
              </a:rPr>
              <a:t>26.4. ja 28.4.2021</a:t>
            </a:r>
          </a:p>
          <a:p>
            <a:endParaRPr lang="fi-FI" sz="4400" dirty="0"/>
          </a:p>
        </p:txBody>
      </p:sp>
    </p:spTree>
    <p:extLst>
      <p:ext uri="{BB962C8B-B14F-4D97-AF65-F5344CB8AC3E}">
        <p14:creationId xmlns:p14="http://schemas.microsoft.com/office/powerpoint/2010/main" val="2120511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0F52BB-2FE0-44C2-9B2B-C74FD9052F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8A9110C-5ECD-4131-8A79-4037E28408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D3DA80-71F1-43FA-B184-5E711DBBA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089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2F34C64-10DE-48B3-BCA7-5A7EA8959F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861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FE242C9-FCC4-4406-A1EA-961B87C60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072" y="1289765"/>
            <a:ext cx="3651101" cy="42709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PEDAGOGIIKAN AVAAMINEN HUOLTAJILLE TIEDOTTEISSA</a:t>
            </a:r>
            <a:br>
              <a:rPr lang="en-US" sz="4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B290387-54D6-44A5-A277-A7DFF084F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7233" y="518400"/>
            <a:ext cx="4771607" cy="58379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 algn="l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TietoEdun kautta lähetetään huoltajille sekä viikko- että kuukausitiedote.</a:t>
            </a:r>
          </a:p>
          <a:p>
            <a:pPr marL="342900" lvl="0" indent="-228600" algn="l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Viikkotiedotteessa avataan toiminnan lisäksi toiminnan tavoitteet, esim. Jumpassa teemme tällä viikolla temppuradan yhdessä lasten kanssa, tavoitteena tasapainon ja kehon hallinnan vahvistaminen.</a:t>
            </a:r>
          </a:p>
          <a:p>
            <a:pPr marL="342900" lvl="0" indent="-228600" algn="l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Kuukausikirjeessä avataan tarkemmin arjen pedagogiikkaa, mitä on harjoiteltu, miten ja miksi, esim. miten tunnetaitoja harjoitellaan arjen päivittäisissä tilanteissa, mitä ollaan opittu ja mitä harjoitellaan.</a:t>
            </a:r>
          </a:p>
          <a:p>
            <a:pPr marL="342900" lvl="0" indent="-228600" algn="l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Huomioidaan erityisesti vasukeskusteluissa toiminnalle asetetut tavoitteet ja pedagogiset toimintatavat. </a:t>
            </a:r>
          </a:p>
          <a:p>
            <a:pPr algn="l"/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81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61D443-0ADD-4647-9DA6-F70949535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KEHUKESKIVIIKKO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AEB8AB57-24D3-4171-8E72-58D99EEC4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1840" y="54672"/>
            <a:ext cx="6216774" cy="6794635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228C79B-9093-4A66-994C-2F27179F9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-päivälistaan kirjataan jokaiselle lapselle </a:t>
            </a:r>
            <a:r>
              <a:rPr lang="fi-FI"/>
              <a:t>positiivinen asia/onnistuminen, </a:t>
            </a:r>
            <a:r>
              <a:rPr lang="fi-FI" dirty="0"/>
              <a:t>joka kerrotaan hakijalle niin, että lapsi on kuulemassa palautteen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9A71B743-4AD7-4C96-ACF0-06F0A303E5A1}"/>
              </a:ext>
            </a:extLst>
          </p:cNvPr>
          <p:cNvSpPr/>
          <p:nvPr/>
        </p:nvSpPr>
        <p:spPr>
          <a:xfrm>
            <a:off x="9103310" y="1123950"/>
            <a:ext cx="704850" cy="133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29328B0-9AD8-457A-B63F-4BEE192F7651}"/>
              </a:ext>
            </a:extLst>
          </p:cNvPr>
          <p:cNvSpPr/>
          <p:nvPr/>
        </p:nvSpPr>
        <p:spPr>
          <a:xfrm>
            <a:off x="8549196" y="4598634"/>
            <a:ext cx="704850" cy="133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956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FDE1D14-73FD-4037-8935-5169FAA71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3DBA3DCB-A62A-414D-A836-93B49749A2DA}"/>
              </a:ext>
            </a:extLst>
          </p:cNvPr>
          <p:cNvSpPr txBox="1"/>
          <p:nvPr/>
        </p:nvSpPr>
        <p:spPr>
          <a:xfrm>
            <a:off x="3270580" y="87087"/>
            <a:ext cx="877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Esiopetuksen vanhempainillan materiaali </a:t>
            </a:r>
            <a:r>
              <a:rPr lang="fi-FI" dirty="0" err="1"/>
              <a:t>Padlet</a:t>
            </a:r>
            <a:r>
              <a:rPr lang="fi-FI" dirty="0"/>
              <a:t>-alustalla. Pedagogiikan näkyväksi tekeminen kuvien ja tekstin muodossa. Vanhemmilla myös mahdollisuus kommentoida. </a:t>
            </a:r>
          </a:p>
        </p:txBody>
      </p:sp>
    </p:spTree>
    <p:extLst>
      <p:ext uri="{BB962C8B-B14F-4D97-AF65-F5344CB8AC3E}">
        <p14:creationId xmlns:p14="http://schemas.microsoft.com/office/powerpoint/2010/main" val="1137659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73BA6B-5643-4D1C-94D6-A21D5A6EEE3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40373" y="957431"/>
            <a:ext cx="7442795" cy="720757"/>
          </a:xfrm>
          <a:solidFill>
            <a:srgbClr val="FFFFFF"/>
          </a:solidFill>
          <a:ln w="19046" cap="rnd">
            <a:solidFill>
              <a:srgbClr val="90C226"/>
            </a:solidFill>
            <a:prstDash val="solid"/>
          </a:ln>
        </p:spPr>
        <p:txBody>
          <a:bodyPr/>
          <a:lstStyle/>
          <a:p>
            <a:pPr lvl="0"/>
            <a:r>
              <a:rPr lang="fi-FI" sz="3200"/>
              <a:t>Neulaskankaan päiväkoti: Kuukausikirje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51DDE46-4441-4A08-980A-C2122ECFF2C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1914863"/>
            <a:ext cx="9235732" cy="4733364"/>
          </a:xfrm>
          <a:solidFill>
            <a:srgbClr val="FFFFFF"/>
          </a:solidFill>
          <a:ln w="19046" cap="rnd">
            <a:solidFill>
              <a:srgbClr val="90C226"/>
            </a:solidFill>
            <a:prstDash val="solid"/>
          </a:ln>
        </p:spPr>
        <p:txBody>
          <a:bodyPr/>
          <a:lstStyle/>
          <a:p>
            <a:pPr lvl="0" algn="l">
              <a:lnSpc>
                <a:spcPct val="50000"/>
              </a:lnSpc>
            </a:pPr>
            <a:endParaRPr lang="fi-FI" sz="1300"/>
          </a:p>
          <a:p>
            <a:pPr marL="342900" lvl="0" indent="-342900" algn="l">
              <a:lnSpc>
                <a:spcPct val="50000"/>
              </a:lnSpc>
              <a:buFont typeface="Wingdings" pitchFamily="2"/>
              <a:buChar char="v"/>
            </a:pPr>
            <a:r>
              <a:rPr lang="fi-FI" sz="1200"/>
              <a:t>Käytössä kaikissa ryhmissä, jokainen ryhmä päättää kuinka usein kirjoitetaan (voi olla myös viikkokirje)</a:t>
            </a:r>
          </a:p>
          <a:p>
            <a:pPr marL="342900" lvl="0" indent="-342900" algn="l">
              <a:lnSpc>
                <a:spcPct val="50000"/>
              </a:lnSpc>
              <a:buChar char="-"/>
            </a:pPr>
            <a:endParaRPr lang="fi-FI" sz="1200"/>
          </a:p>
          <a:p>
            <a:pPr marL="342900" lvl="0" indent="-342900" algn="l">
              <a:lnSpc>
                <a:spcPct val="50000"/>
              </a:lnSpc>
              <a:buFont typeface="Wingdings" pitchFamily="2"/>
              <a:buChar char="v"/>
            </a:pPr>
            <a:r>
              <a:rPr lang="fi-FI" sz="1200"/>
              <a:t>Sisältää: </a:t>
            </a:r>
          </a:p>
          <a:p>
            <a:pPr marL="800100" lvl="1" indent="-342900">
              <a:lnSpc>
                <a:spcPct val="50000"/>
              </a:lnSpc>
              <a:buFont typeface="Wingdings" pitchFamily="2"/>
              <a:buChar char="Ø"/>
            </a:pPr>
            <a:r>
              <a:rPr lang="fi-FI" sz="1200">
                <a:solidFill>
                  <a:srgbClr val="898989"/>
                </a:solidFill>
              </a:rPr>
              <a:t>mitä kuluneen kuukauden aikana on tehty (oppimisen eri osa-alueet)</a:t>
            </a:r>
          </a:p>
          <a:p>
            <a:pPr marL="800100" lvl="1" indent="-342900">
              <a:lnSpc>
                <a:spcPct val="50000"/>
              </a:lnSpc>
              <a:buFont typeface="Wingdings" pitchFamily="2"/>
              <a:buChar char="Ø"/>
            </a:pPr>
            <a:r>
              <a:rPr lang="fi-FI" sz="1200">
                <a:solidFill>
                  <a:srgbClr val="898989"/>
                </a:solidFill>
              </a:rPr>
              <a:t>ryhmän toimintatavat, pienryhmäjaot, päivärytmi </a:t>
            </a:r>
          </a:p>
          <a:p>
            <a:pPr marL="800100" lvl="1" indent="-342900">
              <a:lnSpc>
                <a:spcPct val="50000"/>
              </a:lnSpc>
              <a:buFont typeface="Wingdings" pitchFamily="2"/>
              <a:buChar char="Ø"/>
            </a:pPr>
            <a:r>
              <a:rPr lang="fi-FI" sz="1200">
                <a:solidFill>
                  <a:srgbClr val="898989"/>
                </a:solidFill>
              </a:rPr>
              <a:t>ryhmässä pinnalla olevat asiat </a:t>
            </a:r>
          </a:p>
          <a:p>
            <a:pPr marL="800100" lvl="1" indent="-342900">
              <a:lnSpc>
                <a:spcPct val="50000"/>
              </a:lnSpc>
              <a:buFont typeface="Wingdings" pitchFamily="2"/>
              <a:buChar char="Ø"/>
            </a:pPr>
            <a:r>
              <a:rPr lang="fi-FI" sz="1200">
                <a:solidFill>
                  <a:srgbClr val="898989"/>
                </a:solidFill>
              </a:rPr>
              <a:t>lasten kiinnostuksen kohteet sillä hetkellä </a:t>
            </a:r>
          </a:p>
          <a:p>
            <a:pPr marL="800100" lvl="1" indent="-342900">
              <a:lnSpc>
                <a:spcPct val="50000"/>
              </a:lnSpc>
              <a:buFont typeface="Wingdings" pitchFamily="2"/>
              <a:buChar char="Ø"/>
            </a:pPr>
            <a:r>
              <a:rPr lang="fi-FI" sz="1200">
                <a:solidFill>
                  <a:srgbClr val="898989"/>
                </a:solidFill>
              </a:rPr>
              <a:t>ajankohtaiset asiat (tärkeät päivämäärät, päiväkotiin tuotavat välineet, tapahtumat, muutokset ryhmän rakenteessa)</a:t>
            </a:r>
          </a:p>
          <a:p>
            <a:pPr marL="1028700" lvl="1" indent="-342900" algn="ctr">
              <a:lnSpc>
                <a:spcPct val="50000"/>
              </a:lnSpc>
              <a:buFont typeface="Wingdings" pitchFamily="2"/>
              <a:buChar char="Ø"/>
            </a:pPr>
            <a:endParaRPr lang="fi-FI" sz="1200">
              <a:solidFill>
                <a:srgbClr val="898989"/>
              </a:solidFill>
            </a:endParaRPr>
          </a:p>
          <a:p>
            <a:pPr marL="285750" lvl="0" indent="-285750" algn="l">
              <a:lnSpc>
                <a:spcPct val="50000"/>
              </a:lnSpc>
              <a:buFont typeface="Wingdings" pitchFamily="2"/>
              <a:buChar char="v"/>
            </a:pPr>
            <a:r>
              <a:rPr lang="fi-FI" sz="1200"/>
              <a:t>Merkitys: </a:t>
            </a:r>
          </a:p>
          <a:p>
            <a:pPr marL="800100" lvl="1" indent="-342900">
              <a:lnSpc>
                <a:spcPct val="50000"/>
              </a:lnSpc>
              <a:buFont typeface="Wingdings" pitchFamily="2"/>
              <a:buChar char="Ø"/>
            </a:pPr>
            <a:r>
              <a:rPr lang="fi-FI" sz="1200">
                <a:solidFill>
                  <a:srgbClr val="898989"/>
                </a:solidFill>
              </a:rPr>
              <a:t>kirjeessä voi perustella pedagogisia toimintatapoja ja toiminnan sisältöjä (tuoda esiin toimintaa ohjaavia tekijöitä esim.</a:t>
            </a:r>
          </a:p>
          <a:p>
            <a:pPr marL="457200" lvl="1" indent="0">
              <a:lnSpc>
                <a:spcPct val="50000"/>
              </a:lnSpc>
              <a:buNone/>
            </a:pPr>
            <a:r>
              <a:rPr lang="fi-FI" sz="1200">
                <a:solidFill>
                  <a:srgbClr val="898989"/>
                </a:solidFill>
              </a:rPr>
              <a:t>        vasu, liikunnanvuosikello, lasten tarpeet)</a:t>
            </a:r>
          </a:p>
          <a:p>
            <a:pPr lvl="1">
              <a:lnSpc>
                <a:spcPct val="50000"/>
              </a:lnSpc>
              <a:buFont typeface="Wingdings" pitchFamily="2"/>
              <a:buChar char="Ø"/>
            </a:pPr>
            <a:r>
              <a:rPr lang="fi-FI" sz="1200">
                <a:solidFill>
                  <a:srgbClr val="898989"/>
                </a:solidFill>
              </a:rPr>
              <a:t>  luodaan perheille kokonaiskuva ryhmän tilanteesta </a:t>
            </a:r>
          </a:p>
          <a:p>
            <a:pPr lvl="1">
              <a:lnSpc>
                <a:spcPct val="50000"/>
              </a:lnSpc>
              <a:buFont typeface="Wingdings" pitchFamily="2"/>
              <a:buChar char="Ø"/>
            </a:pPr>
            <a:r>
              <a:rPr lang="fi-FI" sz="1200">
                <a:solidFill>
                  <a:srgbClr val="898989"/>
                </a:solidFill>
              </a:rPr>
              <a:t>  tehdään näkyväksi lasten osallisuus (mikä toiminnassa on lähtenyt lasten toiveista tai kiinnostuksesta, mitä lapset</a:t>
            </a:r>
          </a:p>
          <a:p>
            <a:pPr marL="457200" lvl="1" indent="0">
              <a:lnSpc>
                <a:spcPct val="50000"/>
              </a:lnSpc>
              <a:buNone/>
            </a:pPr>
            <a:r>
              <a:rPr lang="fi-FI" sz="1200">
                <a:solidFill>
                  <a:srgbClr val="898989"/>
                </a:solidFill>
              </a:rPr>
              <a:t>        leikkivä mieluiten juuri sillä hetkellä, mitä on pinnalla lasten puheissa ja leikeissä</a:t>
            </a:r>
          </a:p>
          <a:p>
            <a:pPr lvl="1">
              <a:lnSpc>
                <a:spcPct val="50000"/>
              </a:lnSpc>
              <a:buFont typeface="Wingdings" pitchFamily="2"/>
              <a:buChar char="Ø"/>
            </a:pPr>
            <a:r>
              <a:rPr lang="fi-FI" sz="1200">
                <a:solidFill>
                  <a:srgbClr val="898989"/>
                </a:solidFill>
              </a:rPr>
              <a:t>  kerrotaan tulevista suunnitelmista</a:t>
            </a:r>
          </a:p>
          <a:p>
            <a:pPr marL="285750" lvl="0" indent="-285750" algn="l">
              <a:lnSpc>
                <a:spcPct val="50000"/>
              </a:lnSpc>
              <a:buFont typeface="Wingdings" pitchFamily="2"/>
              <a:buChar char="Ø"/>
            </a:pPr>
            <a:endParaRPr lang="fi-FI" sz="1200"/>
          </a:p>
          <a:p>
            <a:pPr marL="342900" lvl="0" indent="-342900" algn="l">
              <a:lnSpc>
                <a:spcPct val="50000"/>
              </a:lnSpc>
              <a:buFont typeface="Wingdings" pitchFamily="2"/>
              <a:buChar char="v"/>
            </a:pPr>
            <a:r>
              <a:rPr lang="fi-FI" sz="1200"/>
              <a:t>Lähetetään Tieto Edun kautta ja tulostetaan myös paperille</a:t>
            </a:r>
          </a:p>
          <a:p>
            <a:pPr marL="342900" lvl="0" indent="-342900" algn="l">
              <a:lnSpc>
                <a:spcPct val="50000"/>
              </a:lnSpc>
              <a:buFont typeface="Wingdings" pitchFamily="2"/>
              <a:buChar char="v"/>
            </a:pPr>
            <a:r>
              <a:rPr lang="fi-FI" sz="1200"/>
              <a:t>Voi lisätä myös kuvia esim. lasten taideteoksista, rakenteluista, temppuradoista, majaleikeistä tms. (meillä blogit tauolla </a:t>
            </a:r>
          </a:p>
          <a:p>
            <a:pPr lvl="0" algn="l">
              <a:lnSpc>
                <a:spcPct val="50000"/>
              </a:lnSpc>
            </a:pPr>
            <a:r>
              <a:rPr lang="fi-FI" sz="1200"/>
              <a:t>         tänä vuonna)</a:t>
            </a:r>
          </a:p>
          <a:p>
            <a:pPr lvl="0">
              <a:lnSpc>
                <a:spcPct val="50000"/>
              </a:lnSpc>
            </a:pPr>
            <a:endParaRPr lang="fi-FI" sz="1300"/>
          </a:p>
        </p:txBody>
      </p:sp>
    </p:spTree>
    <p:extLst>
      <p:ext uri="{BB962C8B-B14F-4D97-AF65-F5344CB8AC3E}">
        <p14:creationId xmlns:p14="http://schemas.microsoft.com/office/powerpoint/2010/main" val="2537632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7027C52-EAEF-417D-B99C-DBFD6D134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9400" y="0"/>
            <a:ext cx="1191260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0977BDD-F21B-4E52-8FAE-69AA18080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3964" b="3964"/>
          <a:stretch/>
        </p:blipFill>
        <p:spPr>
          <a:xfrm flipH="1">
            <a:off x="5562194" y="1"/>
            <a:ext cx="6629806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FF39A25-DBCE-442D-A2E3-C0FE3312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0073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E84280F-624A-4551-AB06-44111240B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1055098"/>
            <a:ext cx="5760719" cy="4747805"/>
          </a:xfrm>
        </p:spPr>
        <p:txBody>
          <a:bodyPr anchor="ctr">
            <a:normAutofit/>
          </a:bodyPr>
          <a:lstStyle/>
          <a:p>
            <a:pPr algn="l"/>
            <a:r>
              <a:rPr lang="fi-FI" sz="6600">
                <a:solidFill>
                  <a:srgbClr val="000000"/>
                </a:solidFill>
              </a:rPr>
              <a:t>Kuukausikirje viestinnän ja tiedottamisen käytänteenä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B5B51CE-1120-4589-8BCA-DC9729DA8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2357" y="832338"/>
            <a:ext cx="3330531" cy="4387362"/>
          </a:xfrm>
        </p:spPr>
        <p:txBody>
          <a:bodyPr anchor="ctr">
            <a:normAutofit fontScale="77500" lnSpcReduction="20000"/>
          </a:bodyPr>
          <a:lstStyle/>
          <a:p>
            <a:pPr algn="l"/>
            <a:r>
              <a:rPr lang="fi-FI" sz="3200" dirty="0">
                <a:solidFill>
                  <a:srgbClr val="FFFFFF"/>
                </a:solidFill>
              </a:rPr>
              <a:t>*pedagogiikan avaaminen vasuperusteiden pohjalta</a:t>
            </a:r>
          </a:p>
          <a:p>
            <a:pPr algn="l"/>
            <a:r>
              <a:rPr lang="fi-FI" sz="3200" dirty="0">
                <a:solidFill>
                  <a:srgbClr val="FFFFFF"/>
                </a:solidFill>
              </a:rPr>
              <a:t>*arviointi ja dokumentointi</a:t>
            </a:r>
          </a:p>
          <a:p>
            <a:pPr algn="l"/>
            <a:r>
              <a:rPr lang="fi-FI" sz="3200" dirty="0">
                <a:solidFill>
                  <a:srgbClr val="FFFFFF"/>
                </a:solidFill>
              </a:rPr>
              <a:t>*pedagogisten käytänteiden avaaminen/syventäminen</a:t>
            </a:r>
          </a:p>
          <a:p>
            <a:pPr algn="l"/>
            <a:r>
              <a:rPr lang="fi-FI" sz="3200" dirty="0">
                <a:solidFill>
                  <a:srgbClr val="FFFFFF"/>
                </a:solidFill>
              </a:rPr>
              <a:t>*katsaus tulevaan</a:t>
            </a:r>
          </a:p>
          <a:p>
            <a:pPr algn="l"/>
            <a:r>
              <a:rPr lang="fi-FI" sz="3200" dirty="0">
                <a:solidFill>
                  <a:srgbClr val="FFFFFF"/>
                </a:solidFill>
              </a:rPr>
              <a:t>*</a:t>
            </a:r>
            <a:r>
              <a:rPr lang="fi-FI" sz="3200" dirty="0" err="1">
                <a:solidFill>
                  <a:srgbClr val="FFFFFF"/>
                </a:solidFill>
              </a:rPr>
              <a:t>Tietoedu</a:t>
            </a:r>
            <a:r>
              <a:rPr lang="fi-FI" sz="3200" dirty="0">
                <a:solidFill>
                  <a:srgbClr val="FFFFFF"/>
                </a:solidFill>
              </a:rPr>
              <a:t> </a:t>
            </a:r>
            <a:r>
              <a:rPr lang="fi-FI" sz="3200">
                <a:solidFill>
                  <a:srgbClr val="FFFFFF"/>
                </a:solidFill>
              </a:rPr>
              <a:t>ja ilmoitustaulu kanavana</a:t>
            </a:r>
            <a:endParaRPr lang="fi-FI" sz="3200" dirty="0">
              <a:solidFill>
                <a:srgbClr val="FFFFFF"/>
              </a:solidFill>
            </a:endParaRPr>
          </a:p>
          <a:p>
            <a:pPr algn="l"/>
            <a:endParaRPr lang="fi-FI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20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8ED08A1D-4632-47AB-8832-C17BA0086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97EDE5D-ECBA-4A43-9F4C-5A44A47F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62399"/>
            <a:ext cx="4357499" cy="149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NENÄINNIEMEN PÄIVÄKOTI</a:t>
            </a:r>
          </a:p>
        </p:txBody>
      </p:sp>
      <p:grpSp>
        <p:nvGrpSpPr>
          <p:cNvPr id="30" name="Group 24">
            <a:extLst>
              <a:ext uri="{FF2B5EF4-FFF2-40B4-BE49-F238E27FC236}">
                <a16:creationId xmlns:a16="http://schemas.microsoft.com/office/drawing/2014/main" id="{0075437B-93A1-4A73-812B-C5030CC2F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BB8505BE-2298-4E13-A7FB-2D05006D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6751C2C2-B295-4CDA-9112-A35D684DC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C09DFBD3-92CE-4D6F-AFE2-547067192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1678" y="2286000"/>
            <a:ext cx="4363595" cy="38448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Säännölliset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tiimien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kuukausikirjeet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perheille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joissa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kerrotaan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mm.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Menneestä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toiminnasta</a:t>
            </a:r>
            <a:endParaRPr lang="en-US" sz="1700" dirty="0">
              <a:solidFill>
                <a:schemeClr val="tx1">
                  <a:alpha val="60000"/>
                </a:schemeClr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Ilmoitetaan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tulevista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tärkeistä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tapahtumista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ja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tiedotettavista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asioista</a:t>
            </a:r>
            <a:endParaRPr lang="en-US" sz="1700" dirty="0">
              <a:solidFill>
                <a:schemeClr val="tx1">
                  <a:alpha val="60000"/>
                </a:schemeClr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Toiminnan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sisällöistä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ja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painotuksista</a:t>
            </a:r>
            <a:endParaRPr lang="en-US" sz="1700" dirty="0">
              <a:solidFill>
                <a:schemeClr val="tx1">
                  <a:alpha val="6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alpha val="6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Kirjeet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menevät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perheille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tietoedun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kautta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ja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ryhmän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ilmoitustaululle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tulostetaan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kappale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. 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Tarvittaessa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kirje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tulostetaan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esim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.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monikielisille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perheille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/ </a:t>
            </a:r>
            <a:r>
              <a:rPr lang="en-US" sz="1700" dirty="0" err="1">
                <a:solidFill>
                  <a:schemeClr val="tx1">
                    <a:alpha val="60000"/>
                  </a:schemeClr>
                </a:solidFill>
              </a:rPr>
              <a:t>etävanhemmalle</a:t>
            </a:r>
            <a:r>
              <a:rPr lang="en-US" sz="1700" dirty="0">
                <a:solidFill>
                  <a:schemeClr val="tx1">
                    <a:alpha val="60000"/>
                  </a:schemeClr>
                </a:solidFill>
              </a:rPr>
              <a:t>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F7FA1595-CEB7-408C-A4A7-7D7A0DCBB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67" r="2" b="13629"/>
          <a:stretch/>
        </p:blipFill>
        <p:spPr>
          <a:xfrm>
            <a:off x="6096000" y="353488"/>
            <a:ext cx="4950252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11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3FBA13-DE45-452F-89BC-EC53C5EB2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509963"/>
          </a:xfrm>
        </p:spPr>
        <p:txBody>
          <a:bodyPr>
            <a:normAutofit/>
          </a:bodyPr>
          <a:lstStyle/>
          <a:p>
            <a:r>
              <a:rPr lang="fi-FI" sz="3200" dirty="0"/>
              <a:t>Ikkunaviestintää</a:t>
            </a:r>
            <a:br>
              <a:rPr lang="fi-FI" sz="3200" dirty="0"/>
            </a:br>
            <a:endParaRPr lang="fi-FI" sz="320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93C4A68-FEB3-426C-AF36-F6CFC8B81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2994991"/>
            <a:ext cx="9144000" cy="3763618"/>
          </a:xfrm>
        </p:spPr>
        <p:txBody>
          <a:bodyPr>
            <a:normAutofit/>
          </a:bodyPr>
          <a:lstStyle/>
          <a:p>
            <a:r>
              <a:rPr lang="fi-FI" dirty="0"/>
              <a:t>-Eskarissa käytetty aktiivisesti ikkunaviestintää.</a:t>
            </a:r>
          </a:p>
          <a:p>
            <a:r>
              <a:rPr lang="fi-FI" dirty="0"/>
              <a:t>-Ikkunaan kiinnitetään kuvia lasten tekemistä töistä, retkistä ja oppimisen sisällöistä-eskaripuuhista laajalla skaalalla.</a:t>
            </a:r>
          </a:p>
          <a:p>
            <a:r>
              <a:rPr lang="fi-FI" dirty="0"/>
              <a:t>-ikkunakuvia päivitetään muutaman kerran viikossa, joskus päivittäinkin.</a:t>
            </a:r>
          </a:p>
          <a:p>
            <a:r>
              <a:rPr lang="fi-FI" dirty="0"/>
              <a:t>-Iltapäivisin hakutilanteessa kerrotaan kuulumiset ja lapset voivat käydä kertomassa tarkemmin päivän puuhista kuvaikkunan äärellä-vahvistaa näin myös kerronta taitoja. Aamusella lasta </a:t>
            </a:r>
            <a:r>
              <a:rPr lang="fi-FI"/>
              <a:t>tuodessa vanhemmat </a:t>
            </a:r>
            <a:r>
              <a:rPr lang="fi-FI" dirty="0"/>
              <a:t>pysähtyvät usein lasten kanssa kuvien äärelle. Kuvat myös houkuttavat kysymään lisää eskarin touhuista…</a:t>
            </a:r>
          </a:p>
        </p:txBody>
      </p:sp>
    </p:spTree>
    <p:extLst>
      <p:ext uri="{BB962C8B-B14F-4D97-AF65-F5344CB8AC3E}">
        <p14:creationId xmlns:p14="http://schemas.microsoft.com/office/powerpoint/2010/main" val="2731198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A682D48-3643-45D9-852B-95B4F129F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KUUKAUSIKIRJE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tiedottamisen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välineenä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vasun</a:t>
            </a: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näkökulmasta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B11A525-CCE7-43DE-AFBD-C29EEB7AC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Kuukausikirjeissä</a:t>
            </a:r>
            <a:r>
              <a:rPr lang="en-US" sz="2000" dirty="0"/>
              <a:t> </a:t>
            </a:r>
            <a:r>
              <a:rPr lang="en-US" sz="2000" dirty="0" err="1"/>
              <a:t>avataan</a:t>
            </a:r>
            <a:r>
              <a:rPr lang="en-US" sz="2000" dirty="0"/>
              <a:t> </a:t>
            </a:r>
            <a:r>
              <a:rPr lang="en-US" sz="2000" dirty="0" err="1"/>
              <a:t>huoltajille</a:t>
            </a:r>
            <a:r>
              <a:rPr lang="en-US" sz="2000" dirty="0"/>
              <a:t> </a:t>
            </a:r>
            <a:r>
              <a:rPr lang="en-US" sz="2000" dirty="0" err="1"/>
              <a:t>vasun</a:t>
            </a:r>
            <a:r>
              <a:rPr lang="en-US" sz="2000" dirty="0"/>
              <a:t> </a:t>
            </a:r>
            <a:r>
              <a:rPr lang="en-US" sz="2000" dirty="0" err="1"/>
              <a:t>oppimisen</a:t>
            </a:r>
            <a:r>
              <a:rPr lang="en-US" sz="2000" dirty="0"/>
              <a:t> </a:t>
            </a:r>
            <a:r>
              <a:rPr lang="en-US" sz="2000" dirty="0" err="1"/>
              <a:t>alueita</a:t>
            </a:r>
            <a:r>
              <a:rPr lang="en-US" sz="2000" dirty="0"/>
              <a:t> </a:t>
            </a:r>
            <a:r>
              <a:rPr lang="en-US" sz="2000" dirty="0" err="1"/>
              <a:t>yksityiskohtaisesti</a:t>
            </a:r>
            <a:r>
              <a:rPr lang="en-US" sz="2000" dirty="0"/>
              <a:t>, </a:t>
            </a:r>
            <a:r>
              <a:rPr lang="en-US" sz="2000" dirty="0" err="1"/>
              <a:t>eli</a:t>
            </a:r>
            <a:r>
              <a:rPr lang="en-US" sz="2000" dirty="0"/>
              <a:t> </a:t>
            </a:r>
            <a:r>
              <a:rPr lang="en-US" sz="2000" dirty="0" err="1"/>
              <a:t>yksi</a:t>
            </a:r>
            <a:r>
              <a:rPr lang="en-US" sz="2000" dirty="0"/>
              <a:t> </a:t>
            </a:r>
            <a:r>
              <a:rPr lang="en-US" sz="2000" dirty="0" err="1"/>
              <a:t>kokonaisuus</a:t>
            </a:r>
            <a:r>
              <a:rPr lang="en-US" sz="2000" dirty="0"/>
              <a:t> </a:t>
            </a:r>
            <a:r>
              <a:rPr lang="en-US" sz="2000" dirty="0" err="1"/>
              <a:t>kerralla</a:t>
            </a:r>
            <a:r>
              <a:rPr lang="en-US" sz="2000" dirty="0"/>
              <a:t> </a:t>
            </a:r>
            <a:r>
              <a:rPr lang="en-US" sz="2000" dirty="0" err="1"/>
              <a:t>nostetaan</a:t>
            </a:r>
            <a:r>
              <a:rPr lang="en-US" sz="2000" dirty="0"/>
              <a:t> </a:t>
            </a:r>
            <a:r>
              <a:rPr lang="en-US" sz="2000" dirty="0" err="1"/>
              <a:t>keskiöön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/>
              <a:t>Kirjeessä</a:t>
            </a:r>
            <a:r>
              <a:rPr lang="en-US" sz="2000" dirty="0"/>
              <a:t> </a:t>
            </a:r>
            <a:r>
              <a:rPr lang="en-US" sz="2000" dirty="0" err="1"/>
              <a:t>kerrotaan</a:t>
            </a:r>
            <a:r>
              <a:rPr lang="en-US" sz="2000" dirty="0"/>
              <a:t> </a:t>
            </a:r>
            <a:r>
              <a:rPr lang="en-US" sz="2000" dirty="0" err="1"/>
              <a:t>konkreettisia</a:t>
            </a:r>
            <a:r>
              <a:rPr lang="en-US" sz="2000" dirty="0"/>
              <a:t> </a:t>
            </a:r>
            <a:r>
              <a:rPr lang="en-US" sz="2000" dirty="0" err="1"/>
              <a:t>asioita</a:t>
            </a:r>
            <a:r>
              <a:rPr lang="en-US" sz="2000" dirty="0"/>
              <a:t> </a:t>
            </a:r>
            <a:r>
              <a:rPr lang="en-US" sz="2000" dirty="0" err="1"/>
              <a:t>kyseisestä</a:t>
            </a:r>
            <a:r>
              <a:rPr lang="en-US" sz="2000" dirty="0"/>
              <a:t> </a:t>
            </a:r>
            <a:r>
              <a:rPr lang="en-US" sz="2000" dirty="0" err="1"/>
              <a:t>teemasta</a:t>
            </a:r>
            <a:r>
              <a:rPr lang="en-US" sz="2000" dirty="0"/>
              <a:t>, jota </a:t>
            </a:r>
            <a:r>
              <a:rPr lang="en-US" sz="2000" dirty="0" err="1"/>
              <a:t>lasten</a:t>
            </a:r>
            <a:r>
              <a:rPr lang="en-US" sz="2000" dirty="0"/>
              <a:t> </a:t>
            </a:r>
            <a:r>
              <a:rPr lang="en-US" sz="2000" dirty="0" err="1"/>
              <a:t>kanssa</a:t>
            </a:r>
            <a:r>
              <a:rPr lang="en-US" sz="2000" dirty="0"/>
              <a:t> </a:t>
            </a:r>
            <a:r>
              <a:rPr lang="en-US" sz="2000" dirty="0" err="1"/>
              <a:t>harjoitellaan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Toimintaa</a:t>
            </a:r>
            <a:r>
              <a:rPr lang="en-US" sz="2000" dirty="0"/>
              <a:t> </a:t>
            </a:r>
            <a:r>
              <a:rPr lang="en-US" sz="2000" dirty="0" err="1"/>
              <a:t>havainnollistetaan</a:t>
            </a:r>
            <a:r>
              <a:rPr lang="en-US" sz="2000" dirty="0"/>
              <a:t> </a:t>
            </a:r>
            <a:r>
              <a:rPr lang="en-US" sz="2000" dirty="0" err="1"/>
              <a:t>lisäksi</a:t>
            </a:r>
            <a:r>
              <a:rPr lang="en-US" sz="2000" dirty="0"/>
              <a:t>  </a:t>
            </a:r>
            <a:r>
              <a:rPr lang="en-US" sz="2000" dirty="0" err="1"/>
              <a:t>kuvina</a:t>
            </a:r>
            <a:r>
              <a:rPr lang="en-US" sz="2000" dirty="0"/>
              <a:t> </a:t>
            </a:r>
            <a:r>
              <a:rPr lang="en-US" sz="2000" dirty="0" err="1"/>
              <a:t>ryhmien</a:t>
            </a:r>
            <a:r>
              <a:rPr lang="en-US" sz="2000" dirty="0"/>
              <a:t> </a:t>
            </a:r>
            <a:r>
              <a:rPr lang="en-US" sz="2000" dirty="0" err="1"/>
              <a:t>vasupuihin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 err="1"/>
              <a:t>Ryhmän</a:t>
            </a:r>
            <a:r>
              <a:rPr lang="en-US" sz="2000" dirty="0"/>
              <a:t> </a:t>
            </a:r>
            <a:r>
              <a:rPr lang="en-US" sz="2000" dirty="0" err="1"/>
              <a:t>toimintaa</a:t>
            </a:r>
            <a:r>
              <a:rPr lang="en-US" sz="2000" dirty="0"/>
              <a:t> </a:t>
            </a:r>
            <a:r>
              <a:rPr lang="en-US" sz="2000" dirty="0" err="1"/>
              <a:t>pyritään</a:t>
            </a:r>
            <a:r>
              <a:rPr lang="en-US" sz="2000" dirty="0"/>
              <a:t> </a:t>
            </a:r>
            <a:r>
              <a:rPr lang="en-US" sz="2000" dirty="0" err="1"/>
              <a:t>suunnittelemaan</a:t>
            </a:r>
            <a:r>
              <a:rPr lang="en-US" sz="2000" dirty="0"/>
              <a:t> </a:t>
            </a:r>
            <a:r>
              <a:rPr lang="en-US" sz="2000" dirty="0" err="1"/>
              <a:t>näiden</a:t>
            </a:r>
            <a:r>
              <a:rPr lang="en-US" sz="2000" dirty="0"/>
              <a:t> </a:t>
            </a:r>
            <a:r>
              <a:rPr lang="en-US" sz="2000" dirty="0" err="1"/>
              <a:t>oppimisen</a:t>
            </a:r>
            <a:r>
              <a:rPr lang="en-US" sz="2000" dirty="0"/>
              <a:t> </a:t>
            </a:r>
            <a:r>
              <a:rPr lang="en-US" sz="2000" dirty="0" err="1"/>
              <a:t>alueiden</a:t>
            </a:r>
            <a:r>
              <a:rPr lang="en-US" sz="2000" dirty="0"/>
              <a:t> </a:t>
            </a:r>
            <a:r>
              <a:rPr lang="en-US" sz="2000" dirty="0" err="1"/>
              <a:t>ympärille</a:t>
            </a:r>
            <a:r>
              <a:rPr lang="en-US" sz="2000" dirty="0"/>
              <a:t>, </a:t>
            </a:r>
            <a:r>
              <a:rPr lang="en-US" sz="2000" dirty="0" err="1"/>
              <a:t>huomioden</a:t>
            </a:r>
            <a:r>
              <a:rPr lang="en-US" sz="2000" dirty="0"/>
              <a:t> </a:t>
            </a:r>
            <a:r>
              <a:rPr lang="en-US" sz="2000" dirty="0" err="1"/>
              <a:t>samalla</a:t>
            </a:r>
            <a:r>
              <a:rPr lang="en-US" sz="2000" dirty="0"/>
              <a:t> talon </a:t>
            </a:r>
            <a:r>
              <a:rPr lang="en-US" sz="2000" dirty="0" err="1"/>
              <a:t>yhteisen</a:t>
            </a:r>
            <a:r>
              <a:rPr lang="en-US" sz="2000" dirty="0"/>
              <a:t> </a:t>
            </a:r>
            <a:r>
              <a:rPr lang="en-US" sz="2000" dirty="0" err="1"/>
              <a:t>vuosikellon</a:t>
            </a:r>
            <a:r>
              <a:rPr lang="en-US" sz="2000" dirty="0"/>
              <a:t> </a:t>
            </a:r>
            <a:r>
              <a:rPr lang="en-US" sz="2000" dirty="0" err="1"/>
              <a:t>asiat</a:t>
            </a:r>
            <a:r>
              <a:rPr lang="en-US" sz="2000" dirty="0"/>
              <a:t> </a:t>
            </a:r>
            <a:r>
              <a:rPr lang="en-US" sz="2000" dirty="0" err="1"/>
              <a:t>sekä</a:t>
            </a:r>
            <a:r>
              <a:rPr lang="en-US" sz="2000" dirty="0"/>
              <a:t> </a:t>
            </a:r>
            <a:r>
              <a:rPr lang="en-US" sz="2000" dirty="0" err="1"/>
              <a:t>lasten</a:t>
            </a:r>
            <a:r>
              <a:rPr lang="en-US" sz="2000" dirty="0"/>
              <a:t> </a:t>
            </a:r>
            <a:r>
              <a:rPr lang="en-US" sz="2000" dirty="0" err="1"/>
              <a:t>omien</a:t>
            </a:r>
            <a:r>
              <a:rPr lang="en-US" sz="2000" dirty="0"/>
              <a:t> </a:t>
            </a:r>
            <a:r>
              <a:rPr lang="en-US" sz="2000" dirty="0" err="1"/>
              <a:t>vasujen</a:t>
            </a:r>
            <a:r>
              <a:rPr lang="en-US" sz="2000" dirty="0"/>
              <a:t> </a:t>
            </a:r>
            <a:r>
              <a:rPr lang="en-US" sz="2000" dirty="0" err="1"/>
              <a:t>tavoitteet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4300" algn="l"/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6137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D7C65E0-C17E-4528-9F8B-2AE7EE1007B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2200" y="980694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endParaRPr lang="fi-FI" sz="4000"/>
          </a:p>
          <a:p>
            <a:pPr marL="0" indent="0" algn="ctr">
              <a:buNone/>
            </a:pPr>
            <a:r>
              <a:rPr lang="fi-FI" sz="4000"/>
              <a:t>Avataan ovi toistemme maailmaan – jaetaan hyvät käytänteet!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6D4E26B-5980-4E1F-AA80-44D9AAC09B8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35A4EDD6-5E7A-418E-8250-CED0C2076C80}" type="datetime1">
              <a:rPr lang="fi-FI" smtClean="0"/>
              <a:t>16.3.2022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963EDD6-B824-407F-AFE3-8D15A36A17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AC9CF3C-9A01-0649-AA76-A595CF1BDF40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  <p:pic>
        <p:nvPicPr>
          <p:cNvPr id="8" name="Picture 2" descr=" ">
            <a:extLst>
              <a:ext uri="{FF2B5EF4-FFF2-40B4-BE49-F238E27FC236}">
                <a16:creationId xmlns:a16="http://schemas.microsoft.com/office/drawing/2014/main" id="{486A47DA-43C5-40CD-A3AA-8D205E2129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42008"/>
            <a:ext cx="3889717" cy="51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latunnisteen paikkamerkki 8">
            <a:extLst>
              <a:ext uri="{FF2B5EF4-FFF2-40B4-BE49-F238E27FC236}">
                <a16:creationId xmlns:a16="http://schemas.microsoft.com/office/drawing/2014/main" id="{6CEF6C9A-4830-46E7-BAAF-6A5AA8BB66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Sanna Puukari-Pirinen </a:t>
            </a:r>
          </a:p>
        </p:txBody>
      </p:sp>
    </p:spTree>
    <p:extLst>
      <p:ext uri="{BB962C8B-B14F-4D97-AF65-F5344CB8AC3E}">
        <p14:creationId xmlns:p14="http://schemas.microsoft.com/office/powerpoint/2010/main" val="3554592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5E03EE-B2B4-4A6F-ACF1-C0FF63526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200"/>
            <a:ext cx="9144000" cy="1066799"/>
          </a:xfrm>
        </p:spPr>
        <p:txBody>
          <a:bodyPr>
            <a:normAutofit fontScale="90000"/>
          </a:bodyPr>
          <a:lstStyle/>
          <a:p>
            <a:r>
              <a:rPr lang="fi-FI" sz="3600" b="1" dirty="0">
                <a:solidFill>
                  <a:schemeClr val="accent1"/>
                </a:solidFill>
              </a:rPr>
              <a:t>Päivän kuulumislistoja hakutilanteisiin</a:t>
            </a:r>
            <a:br>
              <a:rPr lang="fi-FI" sz="4400" dirty="0">
                <a:solidFill>
                  <a:schemeClr val="accent1"/>
                </a:solidFill>
              </a:rPr>
            </a:br>
            <a:r>
              <a:rPr lang="fi-FI" sz="2800" dirty="0">
                <a:solidFill>
                  <a:schemeClr val="accent1"/>
                </a:solidFill>
              </a:rPr>
              <a:t>”autetaan työkaveria onnistumaan päivän kuulumisten kertomisessa”</a:t>
            </a:r>
            <a:br>
              <a:rPr lang="fi-FI" sz="4400" dirty="0">
                <a:solidFill>
                  <a:schemeClr val="accent1"/>
                </a:solidFill>
              </a:rPr>
            </a:br>
            <a:endParaRPr lang="fi-FI" sz="1600" dirty="0">
              <a:solidFill>
                <a:schemeClr val="accent1"/>
              </a:solidFill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2D332C3-430C-43C2-AC40-248A96F10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524000" y="5257800"/>
            <a:ext cx="1228078" cy="122068"/>
          </a:xfrm>
        </p:spPr>
        <p:txBody>
          <a:bodyPr>
            <a:normAutofit fontScale="25000" lnSpcReduction="20000"/>
          </a:bodyPr>
          <a:lstStyle/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B680E55-A2FB-4DA9-B611-B78CC2E77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44" y="1771428"/>
            <a:ext cx="3499923" cy="4666563"/>
          </a:xfrm>
          <a:prstGeom prst="rect">
            <a:avLst/>
          </a:prstGeom>
        </p:spPr>
      </p:pic>
      <p:pic>
        <p:nvPicPr>
          <p:cNvPr id="6" name="Kuva 5" descr="Kuva, joka sisältää kohteen teksti, kuitti&#10;&#10;Kuvaus luotu automaattisesti">
            <a:extLst>
              <a:ext uri="{FF2B5EF4-FFF2-40B4-BE49-F238E27FC236}">
                <a16:creationId xmlns:a16="http://schemas.microsoft.com/office/drawing/2014/main" id="{E0C434DF-3B0C-49CD-B024-89F0F0F84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843" y="1771429"/>
            <a:ext cx="3499923" cy="4666564"/>
          </a:xfrm>
          <a:prstGeom prst="rect">
            <a:avLst/>
          </a:prstGeom>
        </p:spPr>
      </p:pic>
      <p:pic>
        <p:nvPicPr>
          <p:cNvPr id="10" name="Kuva 9" descr="Kuva, joka sisältää kohteen teksti, kuitti&#10;&#10;Kuvaus luotu automaattisesti">
            <a:extLst>
              <a:ext uri="{FF2B5EF4-FFF2-40B4-BE49-F238E27FC236}">
                <a16:creationId xmlns:a16="http://schemas.microsoft.com/office/drawing/2014/main" id="{09F28533-6986-47C5-A4ED-A5D275FC4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80" y="1679569"/>
            <a:ext cx="3568815" cy="475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93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9C7ADF0-4DC0-4FFC-BD80-B1A42AF04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82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03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Keskustan ja Kuokkalan avoin varhaiskasvatus</a:t>
            </a:r>
          </a:p>
        </p:txBody>
      </p:sp>
      <p:pic>
        <p:nvPicPr>
          <p:cNvPr id="5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65EFE6E-04F9-4C9C-94C4-8E4D61364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53" r="1" b="17587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4" name="Kuva 4">
            <a:extLst>
              <a:ext uri="{FF2B5EF4-FFF2-40B4-BE49-F238E27FC236}">
                <a16:creationId xmlns:a16="http://schemas.microsoft.com/office/drawing/2014/main" id="{C28D6B15-1319-43FE-AAFE-92A50A9DF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79" r="1" b="17561"/>
          <a:stretch/>
        </p:blipFill>
        <p:spPr>
          <a:xfrm>
            <a:off x="3942260" y="2454901"/>
            <a:ext cx="3442803" cy="4080255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957973" y="763523"/>
            <a:ext cx="3511296" cy="5330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FFFFFF"/>
                </a:solidFill>
              </a:rPr>
              <a:t>- FB</a:t>
            </a:r>
            <a:r>
              <a:rPr lang="en-US" sz="1900">
                <a:solidFill>
                  <a:srgbClr val="FFFFFF"/>
                </a:solidFill>
              </a:rPr>
              <a:t> : palvelee kaupungin lapsiperheitä, ilmoitetaan mm. Perhepalveluista ja tapahtumista. Yhteisöllisyyden ja osallisuuden mahdollistaminen, käydään vuoropuhelua seuraajien kanssa. 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>
              <a:solidFill>
                <a:srgbClr val="FFFFFF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FFFFFF"/>
                </a:solidFill>
              </a:rPr>
              <a:t>- Instagram : </a:t>
            </a:r>
            <a:r>
              <a:rPr lang="en-US" sz="1900">
                <a:solidFill>
                  <a:srgbClr val="FFFFFF"/>
                </a:solidFill>
              </a:rPr>
              <a:t> Pedagogisen toiminnan läpinäkyvyys kuvin. Vuoropuhelu seuraajien kanssa. Tapahtumien dokumentointi. Yhteistyökumppaneiden verkostoituminen ja yhteistyö 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rgbClr val="FFFFFF"/>
                </a:solidFill>
              </a:rPr>
              <a:t>- Whatsapp: </a:t>
            </a:r>
            <a:r>
              <a:rPr lang="en-US" sz="1900">
                <a:solidFill>
                  <a:srgbClr val="FFFFFF"/>
                </a:solidFill>
              </a:rPr>
              <a:t>Viestintäkanava kerhoperheille reaaliajassa, viestintäkanava toiminnasta ja yleinen tiedottaminen. Perheiden vertaistuen kanava. </a:t>
            </a: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E0241B-9C1B-44A9-A5D2-DA7A277E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379700"/>
          </a:xfrm>
        </p:spPr>
        <p:txBody>
          <a:bodyPr/>
          <a:lstStyle/>
          <a:p>
            <a:r>
              <a:rPr lang="fi-FI" sz="2200" b="1" dirty="0"/>
              <a:t>Korpilahden päiväkoti</a:t>
            </a:r>
            <a:br>
              <a:rPr lang="fi-FI" sz="2200" b="1" dirty="0"/>
            </a:br>
            <a:r>
              <a:rPr lang="fi-FI" sz="2200" b="1" dirty="0"/>
              <a:t>tiedottaminen huoltajille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81AE0E-90A8-488F-91AA-222ABB27F7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sz="1800" b="1" dirty="0" err="1"/>
              <a:t>Tietoedu</a:t>
            </a:r>
            <a:r>
              <a:rPr lang="fi-FI" sz="1800" b="1" dirty="0"/>
              <a:t>:</a:t>
            </a:r>
            <a:r>
              <a:rPr lang="fi-FI" sz="1800" dirty="0"/>
              <a:t> </a:t>
            </a:r>
            <a:r>
              <a:rPr lang="fi-FI" sz="1800" dirty="0" err="1"/>
              <a:t>Jkl</a:t>
            </a:r>
            <a:r>
              <a:rPr lang="fi-FI" sz="1800" dirty="0"/>
              <a:t>-taso, esimiestaso, pk-taso, lohkotaso ja ryhmätaso (</a:t>
            </a:r>
            <a:r>
              <a:rPr lang="fi-FI" sz="1400" dirty="0"/>
              <a:t>esim. Kk-kirjeet/toiminnan sisältö</a:t>
            </a:r>
            <a:r>
              <a:rPr lang="fi-FI" sz="1800" dirty="0"/>
              <a:t>), henkilökohtaiset viestit (</a:t>
            </a:r>
            <a:r>
              <a:rPr lang="fi-FI" sz="1400" dirty="0"/>
              <a:t>satunnaisesti</a:t>
            </a:r>
            <a:r>
              <a:rPr lang="fi-FI" sz="1800" dirty="0"/>
              <a:t>)</a:t>
            </a:r>
          </a:p>
          <a:p>
            <a:pPr>
              <a:buClr>
                <a:srgbClr val="000000"/>
              </a:buClr>
            </a:pPr>
            <a:r>
              <a:rPr lang="fi-FI" sz="1800" b="1" dirty="0"/>
              <a:t>Paperitiedotteet</a:t>
            </a:r>
            <a:r>
              <a:rPr lang="fi-FI" sz="1800" b="1"/>
              <a:t>:</a:t>
            </a:r>
            <a:r>
              <a:rPr lang="fi-FI" sz="1800"/>
              <a:t> satunnaisesti</a:t>
            </a:r>
            <a:endParaRPr lang="fi-FI" sz="1800" dirty="0"/>
          </a:p>
          <a:p>
            <a:pPr>
              <a:buClr>
                <a:srgbClr val="000000"/>
              </a:buClr>
            </a:pPr>
            <a:r>
              <a:rPr lang="fi-FI" sz="1800" b="1" dirty="0"/>
              <a:t>Sähköposti:</a:t>
            </a:r>
            <a:r>
              <a:rPr lang="fi-FI" sz="1800" dirty="0"/>
              <a:t> jos </a:t>
            </a:r>
            <a:r>
              <a:rPr lang="fi-FI" sz="1800" dirty="0" err="1"/>
              <a:t>tietoedu</a:t>
            </a:r>
            <a:r>
              <a:rPr lang="fi-FI" sz="1800" dirty="0"/>
              <a:t> ei tavoita, yksittäiset huoltajat</a:t>
            </a:r>
          </a:p>
          <a:p>
            <a:pPr>
              <a:buClr>
                <a:srgbClr val="000000"/>
              </a:buClr>
            </a:pPr>
            <a:r>
              <a:rPr lang="fi-FI" sz="1800" b="1" dirty="0"/>
              <a:t>Ovitiedotteet:</a:t>
            </a:r>
            <a:r>
              <a:rPr lang="fi-FI" sz="1800" dirty="0"/>
              <a:t> ajankohtaiset asiat</a:t>
            </a:r>
          </a:p>
          <a:p>
            <a:pPr>
              <a:buClr>
                <a:srgbClr val="000000"/>
              </a:buClr>
            </a:pPr>
            <a:r>
              <a:rPr lang="fi-FI" sz="1800" b="1" dirty="0"/>
              <a:t>Lasten työt ja valokuvia käytävän seinällä: </a:t>
            </a:r>
            <a:r>
              <a:rPr lang="fi-FI" sz="1800" dirty="0" err="1"/>
              <a:t>toimiNnan</a:t>
            </a:r>
            <a:r>
              <a:rPr lang="fi-FI" sz="1800" dirty="0"/>
              <a:t> sisältö</a:t>
            </a:r>
            <a:endParaRPr lang="fi-FI" sz="1800" b="1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5D9DD3E-8D78-4AC4-8F88-CD463270CBC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1700" b="1" dirty="0"/>
              <a:t>Instagram:</a:t>
            </a:r>
            <a:r>
              <a:rPr lang="fi-FI" sz="1700" dirty="0"/>
              <a:t> yleinen taso, toiminnan sisältö</a:t>
            </a:r>
          </a:p>
          <a:p>
            <a:pPr>
              <a:buClr>
                <a:srgbClr val="000000"/>
              </a:buClr>
            </a:pPr>
            <a:r>
              <a:rPr lang="fi-FI" sz="1700" b="1" dirty="0"/>
              <a:t>Puhelin:</a:t>
            </a:r>
            <a:r>
              <a:rPr lang="fi-FI" sz="1700" dirty="0"/>
              <a:t> soitot ja tekstiviestit (satunnaisesti)</a:t>
            </a:r>
          </a:p>
          <a:p>
            <a:pPr>
              <a:buClr>
                <a:srgbClr val="000000"/>
              </a:buClr>
            </a:pPr>
            <a:r>
              <a:rPr lang="fi-FI" sz="1700" b="1" dirty="0"/>
              <a:t>Vasukeskustelut:</a:t>
            </a:r>
            <a:r>
              <a:rPr lang="fi-FI" sz="1700" dirty="0"/>
              <a:t> yksilöllisempi ja tarkempi tieto ryhmän toiminnasta ja lapsesta</a:t>
            </a:r>
          </a:p>
          <a:p>
            <a:pPr>
              <a:buClr>
                <a:srgbClr val="000000"/>
              </a:buClr>
            </a:pPr>
            <a:r>
              <a:rPr lang="fi-FI" sz="1700" b="1" dirty="0"/>
              <a:t>Päivittäiset kohtaamiset:</a:t>
            </a:r>
            <a:r>
              <a:rPr lang="fi-FI" sz="1700" dirty="0"/>
              <a:t> päivän kuulumiset (kaverit, lepo, ruokailu..) ja toiminta, "kuulumislappu" ryhmittäin</a:t>
            </a:r>
          </a:p>
        </p:txBody>
      </p:sp>
    </p:spTree>
    <p:extLst>
      <p:ext uri="{BB962C8B-B14F-4D97-AF65-F5344CB8AC3E}">
        <p14:creationId xmlns:p14="http://schemas.microsoft.com/office/powerpoint/2010/main" val="25249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E8F623C-D00E-428B-9695-D81B8C8BC039}"/>
              </a:ext>
            </a:extLst>
          </p:cNvPr>
          <p:cNvSpPr/>
          <p:nvPr/>
        </p:nvSpPr>
        <p:spPr>
          <a:xfrm>
            <a:off x="447674" y="581025"/>
            <a:ext cx="1159192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KUVAAMINEN 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(Tiia Aho, Kultalakki)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Valokuvat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  -kuvia päivän tapahtumista, jotka esitellään huoltajille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Videointi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- kuvataan videoita päivän toistuvista askareista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Moi –sovellus  (my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own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interactions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- lapsi kuvaa oman päivänsä ja esittelee sen itse hakutilanteessa huoltajalle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- sovelluksessa voi käyttää ääntä, kuvaa ja piirtämistä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- halutessaan voi tulostaa päivän tapahtumat ja liittää esim. ”kasvunkansioon”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7CA9AF5-9B7B-42C8-ADE8-CFFF17909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799" y="3946938"/>
            <a:ext cx="1193576" cy="11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27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E4D31FA5-E8E6-4AAA-879B-D99C291D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Tiedottamisen ja viestinnän välineenä viikko/kuukausikirje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8F67495-F58E-468C-B7A9-34D4E530F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i-FI" dirty="0" err="1"/>
              <a:t>Kuukausikirjeessa</a:t>
            </a:r>
            <a:r>
              <a:rPr lang="fi-FI" dirty="0"/>
              <a:t> olennaista:</a:t>
            </a:r>
          </a:p>
          <a:p>
            <a:endParaRPr lang="fi-FI" dirty="0"/>
          </a:p>
          <a:p>
            <a:r>
              <a:rPr lang="fi-FI" dirty="0"/>
              <a:t>Kerrotaan, mitä ollaan tehty</a:t>
            </a:r>
          </a:p>
          <a:p>
            <a:r>
              <a:rPr lang="fi-FI" dirty="0"/>
              <a:t>Kuvaillaan pedagogisia sisältöjä</a:t>
            </a:r>
          </a:p>
          <a:p>
            <a:r>
              <a:rPr lang="fi-FI" dirty="0"/>
              <a:t>Kerrotaan miksi ollaan tehty</a:t>
            </a:r>
          </a:p>
          <a:p>
            <a:r>
              <a:rPr lang="fi-FI"/>
              <a:t>Kerrotaan </a:t>
            </a:r>
            <a:r>
              <a:rPr lang="fi-FI" dirty="0"/>
              <a:t>minkälaisia kiinnostuksen kohteita lapsilla on ollut, ja miten niihin ollaan syvennytty.</a:t>
            </a:r>
          </a:p>
          <a:p>
            <a:r>
              <a:rPr lang="fi-FI" dirty="0"/>
              <a:t>Kysytään lasten/vanhempien toiveita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4E00FC9-94CB-442E-850B-01CE57ABA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  <a:p>
            <a:endParaRPr lang="fi-FI" dirty="0"/>
          </a:p>
          <a:p>
            <a:r>
              <a:rPr lang="fi-FI" dirty="0"/>
              <a:t>Vaihtoehtoisena väylänä:</a:t>
            </a:r>
          </a:p>
          <a:p>
            <a:endParaRPr lang="fi-FI" dirty="0"/>
          </a:p>
          <a:p>
            <a:r>
              <a:rPr lang="fi-FI" dirty="0"/>
              <a:t>Päiväkodin seinälle laitettavat tiedotteet</a:t>
            </a:r>
          </a:p>
          <a:p>
            <a:r>
              <a:rPr lang="fi-FI" dirty="0"/>
              <a:t>-Etuna se, että voidaan liittää toiminnan kuvaukseen kuvia </a:t>
            </a:r>
          </a:p>
          <a:p>
            <a:endParaRPr lang="fi-FI" dirty="0"/>
          </a:p>
          <a:p>
            <a:r>
              <a:rPr lang="fi-FI" dirty="0"/>
              <a:t>Tieto Edun kautta lähtevät viestit</a:t>
            </a:r>
          </a:p>
          <a:p>
            <a:r>
              <a:rPr lang="fi-FI" dirty="0"/>
              <a:t>-Etuna se, että tavoittaa  kaikki vanhemmat.</a:t>
            </a:r>
          </a:p>
        </p:txBody>
      </p:sp>
    </p:spTree>
    <p:extLst>
      <p:ext uri="{BB962C8B-B14F-4D97-AF65-F5344CB8AC3E}">
        <p14:creationId xmlns:p14="http://schemas.microsoft.com/office/powerpoint/2010/main" val="678184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29155FA-09C3-46BE-9DB2-BC8FDDAB3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50" t="23742" r="35066" b="19713"/>
          <a:stretch/>
        </p:blipFill>
        <p:spPr>
          <a:xfrm>
            <a:off x="634238" y="331421"/>
            <a:ext cx="5309250" cy="6182500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030E3A71-0FF0-4720-8EBD-90B845037C2F}"/>
              </a:ext>
            </a:extLst>
          </p:cNvPr>
          <p:cNvSpPr/>
          <p:nvPr/>
        </p:nvSpPr>
        <p:spPr>
          <a:xfrm>
            <a:off x="6554772" y="1319751"/>
            <a:ext cx="45405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Päivälistaa on muokattu työyhteisössä useampaan kertaan palvelemaan selkeää viestintää ja tiedonkulkua.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Jokainen työntekijä on sitoutunut huolehtimaan päivälistan kirjauksista ja puutteellisen kirjauksen huomatessaan kysyy tarvittaessa lisätietoja.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Tärkeintä on kuitenkin kohdata lapsi ja huoltaja aidosti, eikä piilouduta listojen taakse. 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Segoe UI Emoji" panose="020B0502040204020203" pitchFamily="34" charset="0"/>
              </a:rPr>
              <a:t>😊 </a:t>
            </a: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416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89F8C1-ED12-41BB-9604-8FE459775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70" y="457200"/>
            <a:ext cx="7055532" cy="945715"/>
          </a:xfrm>
        </p:spPr>
        <p:txBody>
          <a:bodyPr>
            <a:noAutofit/>
          </a:bodyPr>
          <a:lstStyle/>
          <a:p>
            <a:r>
              <a:rPr lang="fi-FI" sz="3600" b="1" dirty="0"/>
              <a:t>Yksilöllisiä tiedottamisen keinoja</a:t>
            </a:r>
            <a:br>
              <a:rPr lang="fi-FI" sz="3600" b="1" dirty="0"/>
            </a:br>
            <a:r>
              <a:rPr lang="fi-FI" sz="3600" b="1" dirty="0"/>
              <a:t>pk:n ja kodin välillä (</a:t>
            </a:r>
            <a:r>
              <a:rPr lang="fi-FI" sz="3600" b="1" dirty="0" err="1"/>
              <a:t>reissaripohjat</a:t>
            </a:r>
            <a:r>
              <a:rPr lang="fi-FI" sz="3600" b="1" dirty="0"/>
              <a:t>)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2044E60-07D1-4537-B28F-B3D5DCDA9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0983" y="1625660"/>
            <a:ext cx="6968819" cy="1803340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fi-FI" sz="2900" dirty="0"/>
              <a:t>Keinoja voidaan käyttää esim.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100" dirty="0"/>
              <a:t>Vahvistamaan kodin ja pk:n välistä tiedonkulkua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100" dirty="0"/>
              <a:t>Kielellisen kehityksen tukena (kerrontataidot ja nimeäminen, osallisuus, ennakointi ja ymmärtäminen)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100" dirty="0"/>
              <a:t>Itsetunnon tukena, kun lapsi saa paljon negatiivista huomiota kotona/pk:ssa ja/tai lapsella on alhainen itsetunto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i-FI" sz="2100" dirty="0" err="1"/>
              <a:t>yksilöl</a:t>
            </a:r>
            <a:r>
              <a:rPr lang="fi-FI" sz="2100" dirty="0"/>
              <a:t>. hetki niin pk:ssa kuin kotonakin</a:t>
            </a:r>
          </a:p>
          <a:p>
            <a:endParaRPr lang="fi-FI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16" name="Sisällön paikkamerkki 15">
            <a:extLst>
              <a:ext uri="{FF2B5EF4-FFF2-40B4-BE49-F238E27FC236}">
                <a16:creationId xmlns:a16="http://schemas.microsoft.com/office/drawing/2014/main" id="{926A1F15-5342-41CC-89A4-49C02AFB6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9977" y="0"/>
            <a:ext cx="5149126" cy="7226150"/>
          </a:xfrm>
          <a:prstGeom prst="rect">
            <a:avLst/>
          </a:prstGeom>
        </p:spPr>
      </p:pic>
      <p:sp>
        <p:nvSpPr>
          <p:cNvPr id="17" name="Tähti: 5-sakarainen 16">
            <a:extLst>
              <a:ext uri="{FF2B5EF4-FFF2-40B4-BE49-F238E27FC236}">
                <a16:creationId xmlns:a16="http://schemas.microsoft.com/office/drawing/2014/main" id="{0E5DB76A-312C-4043-B71D-127683470D65}"/>
              </a:ext>
            </a:extLst>
          </p:cNvPr>
          <p:cNvSpPr/>
          <p:nvPr/>
        </p:nvSpPr>
        <p:spPr>
          <a:xfrm>
            <a:off x="398952" y="3989947"/>
            <a:ext cx="2492679" cy="2066795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PÄI-VÄN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TÄH-TI-HET-KI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32AE9278-3D3D-48BB-876F-A8FF1D75D6F7}"/>
              </a:ext>
            </a:extLst>
          </p:cNvPr>
          <p:cNvSpPr/>
          <p:nvPr/>
        </p:nvSpPr>
        <p:spPr>
          <a:xfrm>
            <a:off x="258752" y="3724275"/>
            <a:ext cx="7524750" cy="26765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1F9396F0-CC2C-46F2-8C03-0D9FD1605F9C}"/>
              </a:ext>
            </a:extLst>
          </p:cNvPr>
          <p:cNvSpPr/>
          <p:nvPr/>
        </p:nvSpPr>
        <p:spPr>
          <a:xfrm>
            <a:off x="9274633" y="645989"/>
            <a:ext cx="3015021" cy="2676525"/>
          </a:xfrm>
          <a:prstGeom prst="ellipse">
            <a:avLst/>
          </a:prstGeom>
          <a:solidFill>
            <a:srgbClr val="F5CF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Kerrontataitojen harjoittelu, nimeäminen (viikonpäivät jne.), struktuurin vahvistaminen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107F0658-23D5-480C-A788-38A9B37AED7B}"/>
              </a:ext>
            </a:extLst>
          </p:cNvPr>
          <p:cNvSpPr/>
          <p:nvPr/>
        </p:nvSpPr>
        <p:spPr>
          <a:xfrm>
            <a:off x="3252745" y="3989947"/>
            <a:ext cx="3977057" cy="2250397"/>
          </a:xfrm>
          <a:prstGeom prst="ellipse">
            <a:avLst/>
          </a:prstGeom>
          <a:solidFill>
            <a:srgbClr val="F5CF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Positiiviseen keskittyminen, itsetunnon tukeminen, vuorovaikutussuhteen parantaminen, motivaation lisääntyminen</a:t>
            </a:r>
            <a:endParaRPr kumimoji="0" lang="fi-FI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872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0" r="2" b="2"/>
          <a:stretch/>
        </p:blipFill>
        <p:spPr>
          <a:xfrm rot="5400000">
            <a:off x="-165955" y="1410905"/>
            <a:ext cx="5607882" cy="4032621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450209" y="1056640"/>
            <a:ext cx="5799947" cy="3494398"/>
          </a:xfrm>
        </p:spPr>
        <p:txBody>
          <a:bodyPr anchor="b">
            <a:normAutofit/>
          </a:bodyPr>
          <a:lstStyle/>
          <a:p>
            <a:pPr algn="l"/>
            <a:r>
              <a:rPr lang="fi-FI" sz="8000"/>
              <a:t>Mäki-Matin helmi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450210" y="4582814"/>
            <a:ext cx="4041454" cy="1312657"/>
          </a:xfrm>
        </p:spPr>
        <p:txBody>
          <a:bodyPr anchor="t">
            <a:normAutofit/>
          </a:bodyPr>
          <a:lstStyle/>
          <a:p>
            <a:pPr algn="l"/>
            <a:r>
              <a:rPr lang="fi-FI" dirty="0"/>
              <a:t>Tiedottamisen ja viestinnän käytänne</a:t>
            </a:r>
          </a:p>
        </p:txBody>
      </p:sp>
    </p:spTree>
    <p:extLst>
      <p:ext uri="{BB962C8B-B14F-4D97-AF65-F5344CB8AC3E}">
        <p14:creationId xmlns:p14="http://schemas.microsoft.com/office/powerpoint/2010/main" val="1003302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Arjen arvostaminen puheissa ja teoissa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Vanhemmille avataan tavallisia arjen tapahtumia, ei pelkästään, mitä on tehty ( aikuisen suunnittelemaa)</a:t>
            </a:r>
          </a:p>
          <a:p>
            <a:r>
              <a:rPr lang="fi-FI" dirty="0"/>
              <a:t>Kerrotaan vasussa lapselle sovituista tavoitteista, esim. tänään Ville sujautti sukan itse jalkaan..</a:t>
            </a:r>
          </a:p>
          <a:p>
            <a:r>
              <a:rPr lang="fi-FI" dirty="0"/>
              <a:t>Yksittäisiä nostoja lapsen hetkistä päiväkodissa:  mistä lapsi on ollut erityisen iloinen/surullinen, ruokailusta, kenen kanssa leikitty, vahvuuksista, onnistumisista  jne. ”</a:t>
            </a:r>
            <a:r>
              <a:rPr lang="fi-FI" dirty="0" err="1"/>
              <a:t>Sulla</a:t>
            </a:r>
            <a:r>
              <a:rPr lang="fi-FI" dirty="0"/>
              <a:t> on sitten ihana poika, tänään hän..”</a:t>
            </a:r>
          </a:p>
          <a:p>
            <a:r>
              <a:rPr lang="fi-FI" dirty="0"/>
              <a:t>Välineet: I-</a:t>
            </a:r>
            <a:r>
              <a:rPr lang="fi-FI" dirty="0" err="1"/>
              <a:t>pad</a:t>
            </a:r>
            <a:r>
              <a:rPr lang="fi-FI" dirty="0"/>
              <a:t> ja kännykkä ulkona, josta tilanteita näytetään </a:t>
            </a:r>
            <a:r>
              <a:rPr lang="fi-FI" dirty="0" err="1"/>
              <a:t>vanhemmalle,esim</a:t>
            </a:r>
            <a:r>
              <a:rPr lang="fi-FI" dirty="0"/>
              <a:t>. tässä sinun lapsesi</a:t>
            </a:r>
          </a:p>
          <a:p>
            <a:r>
              <a:rPr lang="fi-FI" dirty="0"/>
              <a:t>Kuukausikirjeet/viikkotiedotteet jatkaa samaa mallia; sanoitetaan, mitä </a:t>
            </a:r>
            <a:r>
              <a:rPr lang="fi-FI" dirty="0" err="1"/>
              <a:t>kokopäiväpedagokiikka</a:t>
            </a:r>
            <a:r>
              <a:rPr lang="fi-FI" dirty="0"/>
              <a:t> on </a:t>
            </a:r>
          </a:p>
          <a:p>
            <a:r>
              <a:rPr lang="fi-FI" dirty="0"/>
              <a:t>Päivälistassa kohta ”muuta” tarkoittaa yksittäistä nostoa </a:t>
            </a:r>
            <a:r>
              <a:rPr lang="fi-FI" dirty="0">
                <a:latin typeface="Arial Black" panose="020B0A04020102020204" pitchFamily="34" charset="0"/>
              </a:rPr>
              <a:t>juuri sinun </a:t>
            </a:r>
            <a:r>
              <a:rPr lang="fi-FI" dirty="0"/>
              <a:t>lapsestasi, koska kaikki eivät touhua samoja asioita </a:t>
            </a:r>
          </a:p>
        </p:txBody>
      </p:sp>
    </p:spTree>
    <p:extLst>
      <p:ext uri="{BB962C8B-B14F-4D97-AF65-F5344CB8AC3E}">
        <p14:creationId xmlns:p14="http://schemas.microsoft.com/office/powerpoint/2010/main" val="166355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C4445ACB-3336-4DB0-93A8-DC81E6B016C9}"/>
              </a:ext>
            </a:extLst>
          </p:cNvPr>
          <p:cNvGraphicFramePr>
            <a:graphicFrameLocks/>
          </p:cNvGraphicFramePr>
          <p:nvPr/>
        </p:nvGraphicFramePr>
        <p:xfrm>
          <a:off x="1524001" y="1"/>
          <a:ext cx="9144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8520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44BFDD3-51BC-4265-9F4B-D01363753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fi-FI" sz="4700">
                <a:solidFill>
                  <a:srgbClr val="FFFFFF"/>
                </a:solidFill>
              </a:rPr>
              <a:t>Tiedottaminen ja viestintä Puistokadun päiväkotikoulussa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0A28DD4-7DCC-44EC-B562-53BFB851C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3045368" y="4756797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fi-F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96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D77B92-CB36-4B20-A59A-59625E0F0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D79493F-9605-44EA-A94F-BE6DEE3D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fi-FI" sz="4800" dirty="0"/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6132BB87-BDC3-4960-B82A-7E4837AD92C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07705" y="1014154"/>
          <a:ext cx="5962720" cy="497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8835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5679F4-5FA0-4B74-86E5-D4BDE8FC7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Toiminnan viikkotiedote vanhemmille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264A01C5-BB28-4944-A42D-0EA5AAF55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602187" y="1210173"/>
            <a:ext cx="6106321" cy="4579740"/>
          </a:xfr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98159E4-5278-45E3-9E3C-12B740657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3-5v. Viikkotiedote vanhemmille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- viikon alusta esillä ryhmän eteisessä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Tiedotteissa huomioitu monikieliset perheet (ohjelma suomeksi ja englanniksi)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Välillä tiedotteessa toiminnasta kuvia</a:t>
            </a:r>
          </a:p>
        </p:txBody>
      </p:sp>
    </p:spTree>
    <p:extLst>
      <p:ext uri="{BB962C8B-B14F-4D97-AF65-F5344CB8AC3E}">
        <p14:creationId xmlns:p14="http://schemas.microsoft.com/office/powerpoint/2010/main" val="4007346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92966E-3863-47F1-B95F-77568BED1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832" y="1152217"/>
            <a:ext cx="4183454" cy="101081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3300" dirty="0" err="1"/>
              <a:t>Ständi</a:t>
            </a:r>
            <a:r>
              <a:rPr lang="en-US" sz="3300" dirty="0"/>
              <a:t> </a:t>
            </a:r>
            <a:r>
              <a:rPr lang="en-US" sz="3300" dirty="0" err="1"/>
              <a:t>ovenpieleen</a:t>
            </a:r>
            <a:endParaRPr lang="en-US" sz="3300" dirty="0"/>
          </a:p>
        </p:txBody>
      </p:sp>
      <p:pic>
        <p:nvPicPr>
          <p:cNvPr id="9" name="Sisällön paikkamerkki 8" descr="Kuva, joka sisältää kohteen teksti, puinen, puu&#10;&#10;Kuvaus luotu automaattisesti">
            <a:extLst>
              <a:ext uri="{FF2B5EF4-FFF2-40B4-BE49-F238E27FC236}">
                <a16:creationId xmlns:a16="http://schemas.microsoft.com/office/drawing/2014/main" id="{28CE9E73-B22E-4C00-A81D-7DE6B8082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3" b="4"/>
          <a:stretch/>
        </p:blipFill>
        <p:spPr>
          <a:xfrm>
            <a:off x="1752167" y="2228615"/>
            <a:ext cx="2397047" cy="3222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F3614C7-2A9D-4C17-B01E-F39962544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7025" y="1078478"/>
            <a:ext cx="3396710" cy="3480619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US" sz="2100" dirty="0" err="1">
                <a:latin typeface="Selawik" panose="020B0502040204020203" pitchFamily="34" charset="0"/>
              </a:rPr>
              <a:t>Huomioitavaa</a:t>
            </a:r>
            <a:endParaRPr lang="en-US" sz="2100" dirty="0">
              <a:latin typeface="Selawik" panose="020B0502040204020203" pitchFamily="34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US" sz="2100" dirty="0">
                <a:latin typeface="Selawik" panose="020B0502040204020203" pitchFamily="34" charset="0"/>
              </a:rPr>
              <a:t> “</a:t>
            </a:r>
            <a:r>
              <a:rPr lang="en-US" sz="2100" dirty="0" err="1">
                <a:latin typeface="Selawik" panose="020B0502040204020203" pitchFamily="34" charset="0"/>
              </a:rPr>
              <a:t>Kaikkia</a:t>
            </a:r>
            <a:r>
              <a:rPr lang="en-US" sz="2100" dirty="0">
                <a:latin typeface="Selawik" panose="020B0502040204020203" pitchFamily="34" charset="0"/>
              </a:rPr>
              <a:t>” </a:t>
            </a:r>
            <a:r>
              <a:rPr lang="en-US" sz="2100" dirty="0" err="1">
                <a:latin typeface="Selawik" panose="020B0502040204020203" pitchFamily="34" charset="0"/>
              </a:rPr>
              <a:t>koskevien</a:t>
            </a:r>
            <a:r>
              <a:rPr lang="en-US" sz="2100" dirty="0">
                <a:latin typeface="Selawik" panose="020B0502040204020203" pitchFamily="34" charset="0"/>
              </a:rPr>
              <a:t> </a:t>
            </a:r>
            <a:r>
              <a:rPr lang="en-US" sz="2100" dirty="0" err="1">
                <a:latin typeface="Selawik" panose="020B0502040204020203" pitchFamily="34" charset="0"/>
              </a:rPr>
              <a:t>asioiden</a:t>
            </a:r>
            <a:r>
              <a:rPr lang="en-US" sz="2100" dirty="0">
                <a:latin typeface="Selawik" panose="020B0502040204020203" pitchFamily="34" charset="0"/>
              </a:rPr>
              <a:t> </a:t>
            </a:r>
            <a:r>
              <a:rPr lang="en-US" sz="2100" dirty="0" err="1">
                <a:latin typeface="Selawik" panose="020B0502040204020203" pitchFamily="34" charset="0"/>
              </a:rPr>
              <a:t>muistutus</a:t>
            </a:r>
            <a:r>
              <a:rPr lang="en-US" sz="2100" dirty="0">
                <a:latin typeface="Selawik" panose="020B0502040204020203" pitchFamily="34" charset="0"/>
              </a:rPr>
              <a:t> 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US" sz="2100" dirty="0" err="1">
                <a:latin typeface="Selawik" panose="020B0502040204020203" pitchFamily="34" charset="0"/>
              </a:rPr>
              <a:t>Jonkin</a:t>
            </a:r>
            <a:r>
              <a:rPr lang="en-US" sz="2100" dirty="0">
                <a:latin typeface="Selawik" panose="020B0502040204020203" pitchFamily="34" charset="0"/>
              </a:rPr>
              <a:t> </a:t>
            </a:r>
            <a:r>
              <a:rPr lang="en-US" sz="2100" dirty="0" err="1">
                <a:latin typeface="Selawik" panose="020B0502040204020203" pitchFamily="34" charset="0"/>
              </a:rPr>
              <a:t>ryhmän</a:t>
            </a:r>
            <a:r>
              <a:rPr lang="en-US" sz="2100" dirty="0">
                <a:latin typeface="Selawik" panose="020B0502040204020203" pitchFamily="34" charset="0"/>
              </a:rPr>
              <a:t> </a:t>
            </a:r>
            <a:r>
              <a:rPr lang="en-US" sz="2100" dirty="0" err="1">
                <a:latin typeface="Selawik" panose="020B0502040204020203" pitchFamily="34" charset="0"/>
              </a:rPr>
              <a:t>projektin</a:t>
            </a:r>
            <a:r>
              <a:rPr lang="en-US" sz="2100" dirty="0">
                <a:latin typeface="Selawik" panose="020B0502040204020203" pitchFamily="34" charset="0"/>
              </a:rPr>
              <a:t> </a:t>
            </a:r>
            <a:r>
              <a:rPr lang="en-US" sz="2100" dirty="0" err="1">
                <a:latin typeface="Selawik" panose="020B0502040204020203" pitchFamily="34" charset="0"/>
              </a:rPr>
              <a:t>esittely</a:t>
            </a:r>
            <a:endParaRPr lang="en-US" sz="2100" dirty="0">
              <a:latin typeface="Selawik" panose="020B0502040204020203" pitchFamily="34" charset="0"/>
            </a:endParaRP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US" sz="2100" dirty="0" err="1">
                <a:latin typeface="Selawik" panose="020B0502040204020203" pitchFamily="34" charset="0"/>
              </a:rPr>
              <a:t>Tiedote</a:t>
            </a:r>
            <a:r>
              <a:rPr lang="en-US" sz="2100" dirty="0">
                <a:latin typeface="Selawik" panose="020B0502040204020203" pitchFamily="34" charset="0"/>
              </a:rPr>
              <a:t> ja </a:t>
            </a:r>
            <a:r>
              <a:rPr lang="en-US" sz="2100" dirty="0" err="1">
                <a:latin typeface="Selawik" panose="020B0502040204020203" pitchFamily="34" charset="0"/>
              </a:rPr>
              <a:t>huomioitava</a:t>
            </a:r>
            <a:r>
              <a:rPr lang="en-US" sz="2100" dirty="0">
                <a:latin typeface="Selawik" panose="020B0502040204020203" pitchFamily="34" charset="0"/>
              </a:rPr>
              <a:t> </a:t>
            </a:r>
            <a:r>
              <a:rPr lang="en-US" sz="2100" dirty="0" err="1">
                <a:latin typeface="Selawik" panose="020B0502040204020203" pitchFamily="34" charset="0"/>
              </a:rPr>
              <a:t>lähipäiville</a:t>
            </a:r>
            <a:r>
              <a:rPr lang="en-US" sz="2100" dirty="0">
                <a:latin typeface="Selawik" panose="020B0502040204020203" pitchFamily="34" charset="0"/>
              </a:rPr>
              <a:t> </a:t>
            </a:r>
          </a:p>
          <a:p>
            <a:pPr marL="257175" indent="-257175">
              <a:buFont typeface="Courier New" panose="02070309020205020404" pitchFamily="49" charset="0"/>
              <a:buChar char="o"/>
            </a:pPr>
            <a:r>
              <a:rPr lang="en-US" sz="2100" dirty="0" err="1">
                <a:latin typeface="Selawik" panose="020B0502040204020203" pitchFamily="34" charset="0"/>
              </a:rPr>
              <a:t>tietylle</a:t>
            </a:r>
            <a:r>
              <a:rPr lang="en-US" sz="2100" dirty="0">
                <a:latin typeface="Selawik" panose="020B0502040204020203" pitchFamily="34" charset="0"/>
              </a:rPr>
              <a:t> </a:t>
            </a:r>
            <a:r>
              <a:rPr lang="en-US" sz="2100" dirty="0" err="1">
                <a:latin typeface="Selawik" panose="020B0502040204020203" pitchFamily="34" charset="0"/>
              </a:rPr>
              <a:t>ryhmälle</a:t>
            </a:r>
            <a:r>
              <a:rPr lang="en-US" sz="2100" dirty="0">
                <a:latin typeface="Selawik" panose="020B0502040204020203" pitchFamily="34" charset="0"/>
              </a:rPr>
              <a:t> </a:t>
            </a:r>
          </a:p>
          <a:p>
            <a:r>
              <a:rPr lang="en-US" sz="2100" dirty="0">
                <a:latin typeface="Selawik" panose="020B0502040204020203" pitchFamily="34" charset="0"/>
              </a:rPr>
              <a:t>    </a:t>
            </a:r>
            <a:r>
              <a:rPr lang="en-US" sz="2100" dirty="0" err="1">
                <a:latin typeface="Selawik" panose="020B0502040204020203" pitchFamily="34" charset="0"/>
              </a:rPr>
              <a:t>muistutus</a:t>
            </a:r>
            <a:endParaRPr lang="en-US" sz="2100" dirty="0">
              <a:latin typeface="Selawik" panose="020B0502040204020203" pitchFamily="34" charset="0"/>
            </a:endParaRPr>
          </a:p>
          <a:p>
            <a:pPr algn="l">
              <a:buFont typeface="Arial"/>
              <a:buChar char="•"/>
            </a:pPr>
            <a:endParaRPr lang="en-US" dirty="0"/>
          </a:p>
        </p:txBody>
      </p:sp>
      <p:pic>
        <p:nvPicPr>
          <p:cNvPr id="23" name="Kuvan paikkamerkki 1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DFB1517-459A-4D60-970C-57E062BF9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t="15690" r="2" b="27508"/>
          <a:stretch/>
        </p:blipFill>
        <p:spPr>
          <a:xfrm>
            <a:off x="4763707" y="948425"/>
            <a:ext cx="1708379" cy="1939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Aalto 9">
            <a:extLst>
              <a:ext uri="{FF2B5EF4-FFF2-40B4-BE49-F238E27FC236}">
                <a16:creationId xmlns:a16="http://schemas.microsoft.com/office/drawing/2014/main" id="{9F031E8F-E7A8-439E-83DF-DDCDB126ACE7}"/>
              </a:ext>
            </a:extLst>
          </p:cNvPr>
          <p:cNvSpPr/>
          <p:nvPr/>
        </p:nvSpPr>
        <p:spPr>
          <a:xfrm>
            <a:off x="3409426" y="4989940"/>
            <a:ext cx="3577994" cy="1010810"/>
          </a:xfrm>
          <a:prstGeom prst="wave">
            <a:avLst>
              <a:gd name="adj1" fmla="val 12500"/>
              <a:gd name="adj2" fmla="val 351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350" dirty="0"/>
              <a:t>Huomenna mennään retkelle Ota reppuun omat eväät ja vesipullo</a:t>
            </a:r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6579EDE-1B99-4F0A-AB92-9355092B0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2957" y="3620916"/>
            <a:ext cx="1968638" cy="178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6A55559D-59AC-449F-8201-F738F81A92B2}"/>
              </a:ext>
            </a:extLst>
          </p:cNvPr>
          <p:cNvSpPr/>
          <p:nvPr/>
        </p:nvSpPr>
        <p:spPr>
          <a:xfrm rot="20536115">
            <a:off x="7062020" y="5090993"/>
            <a:ext cx="1570853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fi-FI" sz="1350" b="1" cap="none" spc="38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Pappilanvuoren pk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2A62C379-3E18-41D1-A7BB-CDE9AC356F1F}"/>
              </a:ext>
            </a:extLst>
          </p:cNvPr>
          <p:cNvSpPr txBox="1"/>
          <p:nvPr/>
        </p:nvSpPr>
        <p:spPr>
          <a:xfrm>
            <a:off x="2402542" y="331695"/>
            <a:ext cx="200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Sari </a:t>
            </a:r>
            <a:r>
              <a:rPr lang="fi-FI" sz="2400" dirty="0" err="1"/>
              <a:t>Salmelin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4052179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857252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60845" y="1920404"/>
            <a:ext cx="5156864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404326" y="2851804"/>
            <a:ext cx="3266696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45E7A67-4E80-425B-9A60-624CF98C1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r="30155"/>
          <a:stretch/>
        </p:blipFill>
        <p:spPr>
          <a:xfrm rot="5400000">
            <a:off x="5378314" y="3770472"/>
            <a:ext cx="2491739" cy="2128838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963484" y="1758234"/>
            <a:ext cx="3606227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8494992-8CBC-4C94-BE2A-6E229A54A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2" y="977268"/>
            <a:ext cx="3849623" cy="1335085"/>
          </a:xfrm>
        </p:spPr>
        <p:txBody>
          <a:bodyPr anchor="t">
            <a:normAutofit fontScale="90000"/>
          </a:bodyPr>
          <a:lstStyle/>
          <a:p>
            <a:pPr algn="r"/>
            <a:r>
              <a:rPr lang="fi-FI" sz="3000" dirty="0">
                <a:solidFill>
                  <a:schemeClr val="accent2"/>
                </a:solidFill>
              </a:rPr>
              <a:t>NISULAN PÄIVÄKOTI/ </a:t>
            </a:r>
            <a:br>
              <a:rPr lang="fi-FI" sz="3000" dirty="0">
                <a:solidFill>
                  <a:schemeClr val="accent2"/>
                </a:solidFill>
              </a:rPr>
            </a:br>
            <a:r>
              <a:rPr lang="fi-FI" sz="2100" dirty="0">
                <a:solidFill>
                  <a:schemeClr val="accent2"/>
                </a:solidFill>
              </a:rPr>
              <a:t>Viestinnän ja tiedottamisen käytänteet   28.4.2021</a:t>
            </a:r>
            <a:r>
              <a:rPr lang="fi-FI" sz="3000" dirty="0">
                <a:solidFill>
                  <a:schemeClr val="accent2"/>
                </a:solidFill>
              </a:rPr>
              <a:t>  </a:t>
            </a:r>
            <a:br>
              <a:rPr lang="fi-FI" sz="3000" dirty="0">
                <a:solidFill>
                  <a:schemeClr val="accent2"/>
                </a:solidFill>
              </a:rPr>
            </a:br>
            <a:r>
              <a:rPr lang="fi-FI" sz="3000" dirty="0">
                <a:solidFill>
                  <a:schemeClr val="accent2"/>
                </a:solidFill>
              </a:rPr>
              <a:t>Minna Ojakorpi</a:t>
            </a:r>
          </a:p>
        </p:txBody>
      </p:sp>
      <p:pic>
        <p:nvPicPr>
          <p:cNvPr id="9" name="Kuva 8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21CFEDA9-646C-401C-9A61-CBD95AA06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4894" y="1576626"/>
            <a:ext cx="5143500" cy="3864771"/>
          </a:xfrm>
          <a:prstGeom prst="rect">
            <a:avLst/>
          </a:prstGeom>
        </p:spPr>
      </p:pic>
      <p:pic>
        <p:nvPicPr>
          <p:cNvPr id="13" name="Kuva 12" descr="Kuva, joka sisältää kohteen teksti, maalattu&#10;&#10;Kuvaus luotu automaattisesti">
            <a:extLst>
              <a:ext uri="{FF2B5EF4-FFF2-40B4-BE49-F238E27FC236}">
                <a16:creationId xmlns:a16="http://schemas.microsoft.com/office/drawing/2014/main" id="{991D0B7F-6736-4C7D-874B-7A7381008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24" y="977266"/>
            <a:ext cx="2447958" cy="2467736"/>
          </a:xfrm>
          <a:prstGeom prst="rect">
            <a:avLst/>
          </a:prstGeom>
        </p:spPr>
      </p:pic>
      <p:sp>
        <p:nvSpPr>
          <p:cNvPr id="20" name="Alaotsikko 19">
            <a:extLst>
              <a:ext uri="{FF2B5EF4-FFF2-40B4-BE49-F238E27FC236}">
                <a16:creationId xmlns:a16="http://schemas.microsoft.com/office/drawing/2014/main" id="{BB872136-4235-4B9A-BC90-42E96DD05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4260" y="2653723"/>
            <a:ext cx="3479774" cy="3134342"/>
          </a:xfrm>
        </p:spPr>
        <p:txBody>
          <a:bodyPr>
            <a:normAutofit fontScale="92500"/>
          </a:bodyPr>
          <a:lstStyle/>
          <a:p>
            <a:r>
              <a:rPr lang="fi-FI" dirty="0">
                <a:solidFill>
                  <a:schemeClr val="accent2"/>
                </a:solidFill>
              </a:rPr>
              <a:t>-lasten töitä ikkunanäyttelyinä</a:t>
            </a:r>
          </a:p>
          <a:p>
            <a:r>
              <a:rPr lang="fi-FI" dirty="0">
                <a:solidFill>
                  <a:schemeClr val="accent2"/>
                </a:solidFill>
              </a:rPr>
              <a:t>- Vasun perusteista eteistiloissa puu, jossa eri oppimisen alueet</a:t>
            </a:r>
          </a:p>
          <a:p>
            <a:r>
              <a:rPr lang="fi-FI" dirty="0">
                <a:solidFill>
                  <a:schemeClr val="accent2"/>
                </a:solidFill>
              </a:rPr>
              <a:t>-eteistiloissa myös avattu vasun perusteita ja oppimisen alueita alue kerrallaan valokuvien , töiden avulla</a:t>
            </a:r>
          </a:p>
          <a:p>
            <a:r>
              <a:rPr lang="fi-FI" dirty="0">
                <a:solidFill>
                  <a:schemeClr val="accent2"/>
                </a:solidFill>
              </a:rPr>
              <a:t>-lisänä voi olla tekstiä sekä vasun perusteista että lapsiryhmän toiminnan sisällöistä ja periaatteista</a:t>
            </a:r>
          </a:p>
          <a:p>
            <a:r>
              <a:rPr lang="fi-FI" dirty="0">
                <a:solidFill>
                  <a:schemeClr val="accent2"/>
                </a:solidFill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383117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2" y="1268760"/>
            <a:ext cx="3008313" cy="4896544"/>
          </a:xfrm>
        </p:spPr>
        <p:txBody>
          <a:bodyPr>
            <a:normAutofit fontScale="90000"/>
          </a:bodyPr>
          <a:lstStyle/>
          <a:p>
            <a:r>
              <a:rPr lang="fi-FI" sz="1400">
                <a:solidFill>
                  <a:schemeClr val="accent2">
                    <a:lumMod val="75000"/>
                  </a:schemeClr>
                </a:solidFill>
              </a:rPr>
              <a:t>Kukkumäen päiväkoti/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Tiedottamisen tavat pienten ryhmässä.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2200" dirty="0">
                <a:solidFill>
                  <a:schemeClr val="accent2">
                    <a:lumMod val="75000"/>
                  </a:schemeClr>
                </a:solidFill>
              </a:rPr>
              <a:t>Muksunetti</a:t>
            </a:r>
            <a:br>
              <a:rPr lang="fi-FI" sz="22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800" dirty="0">
                <a:solidFill>
                  <a:schemeClr val="accent2">
                    <a:lumMod val="75000"/>
                  </a:schemeClr>
                </a:solidFill>
              </a:rPr>
              <a:t>Kuukausikirje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1.ryhmän kuulumiset yleisesti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. mitä meneillään, mitä taitoja harjoitellaan, kaveriasiat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2.musiikin, liikunnan ja kädentaitojen sisältöjä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3. vuodenaikaan liittyvät asiat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esim. vaatetus, loma-asiat,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tulevat tapahtumat 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2200" dirty="0">
                <a:solidFill>
                  <a:schemeClr val="accent2">
                    <a:lumMod val="75000"/>
                  </a:schemeClr>
                </a:solidFill>
              </a:rPr>
              <a:t>Nopea tiedottaminen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-päivittäiset kuulumiset tulo- ja hakutilanteissa(kirjataan tärkeimmät asiat päivästä)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- tekstiviestit 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fi-FI" sz="1400" dirty="0"/>
            </a:br>
            <a:endParaRPr lang="fi-FI" sz="14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71533" y="2294874"/>
            <a:ext cx="3008313" cy="7796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sz="20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591945" y="548680"/>
            <a:ext cx="4757966" cy="52565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/>
              <a:t>Infonurkkaus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dirty="0"/>
              <a:t>Kalenteri</a:t>
            </a:r>
          </a:p>
          <a:p>
            <a:r>
              <a:rPr lang="fi-FI" sz="1400" dirty="0"/>
              <a:t>	- kirjataan päivittäiset puuhat lyhyesti </a:t>
            </a:r>
          </a:p>
          <a:p>
            <a:endParaRPr lang="fi-FI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dirty="0"/>
              <a:t>Valokuvat aikuisista</a:t>
            </a:r>
            <a:r>
              <a:rPr lang="fi-FI" sz="1400" dirty="0"/>
              <a:t>, ketkä ovat paikalla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dirty="0"/>
              <a:t>Kuukauden laulut ja liikuntahetkien tavoitteet ja menetelmät </a:t>
            </a:r>
            <a:r>
              <a:rPr lang="fi-FI" sz="1400" dirty="0"/>
              <a:t>(lähetetään myös Muksunetin välityksellä perheille)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dirty="0"/>
              <a:t>Vasu-taulut – oppimisen alueet </a:t>
            </a:r>
          </a:p>
          <a:p>
            <a:r>
              <a:rPr lang="fi-FI" sz="1400" dirty="0"/>
              <a:t>	ryhmän pedagoginen toiminta 	näkyväksi vaihtuvien 	valokuvien avulla 	(opettelen,koen,toimin, 	osallistun,leikin,liikun,tutkin,ilmaisen)</a:t>
            </a:r>
          </a:p>
          <a:p>
            <a:endParaRPr lang="fi-FI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dirty="0"/>
              <a:t>Kuvakurkistus viikkoon </a:t>
            </a:r>
          </a:p>
          <a:p>
            <a:r>
              <a:rPr lang="fi-FI" sz="1400" dirty="0"/>
              <a:t>	-Ipadilla pyörii kuvaesitys aamuisin ja 	iltapäivisin viikon  aikana otetuista 	kuvista</a:t>
            </a:r>
          </a:p>
          <a:p>
            <a:endParaRPr lang="fi-FI" sz="1400" dirty="0"/>
          </a:p>
          <a:p>
            <a:r>
              <a:rPr lang="fi-FI" sz="2000" dirty="0"/>
              <a:t>  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168008" y="4293098"/>
            <a:ext cx="4181903" cy="2088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sz="20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9BC9DFB5-70B9-4957-BDD2-8E1A22643B65}"/>
              </a:ext>
            </a:extLst>
          </p:cNvPr>
          <p:cNvSpPr txBox="1"/>
          <p:nvPr/>
        </p:nvSpPr>
        <p:spPr>
          <a:xfrm>
            <a:off x="8193742" y="548682"/>
            <a:ext cx="1951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Sanna</a:t>
            </a:r>
          </a:p>
          <a:p>
            <a:r>
              <a:rPr lang="fi-FI" sz="2400" dirty="0"/>
              <a:t>Lassila</a:t>
            </a:r>
          </a:p>
        </p:txBody>
      </p:sp>
    </p:spTree>
    <p:extLst>
      <p:ext uri="{BB962C8B-B14F-4D97-AF65-F5344CB8AC3E}">
        <p14:creationId xmlns:p14="http://schemas.microsoft.com/office/powerpoint/2010/main" val="1464427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4">
                <a:lumMod val="60000"/>
                <a:lumOff val="40000"/>
              </a:schemeClr>
            </a:gs>
            <a:gs pos="47000">
              <a:srgbClr val="FFFF00"/>
            </a:gs>
            <a:gs pos="100000">
              <a:srgbClr val="FFC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6100456-57C8-488E-8B1F-AA20E5414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161" y="4212811"/>
            <a:ext cx="8182230" cy="1152147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5475" b="1" dirty="0">
                <a:solidFill>
                  <a:schemeClr val="accent2"/>
                </a:solidFill>
              </a:rPr>
              <a:t>ARKI NÄKYVÄKSI</a:t>
            </a:r>
            <a:endParaRPr lang="en-US" sz="4950" b="1" dirty="0">
              <a:solidFill>
                <a:schemeClr val="accent2"/>
              </a:solidFill>
            </a:endParaRPr>
          </a:p>
        </p:txBody>
      </p:sp>
      <p:pic>
        <p:nvPicPr>
          <p:cNvPr id="6" name="Kuva 5" descr="Kuva, joka sisältää kohteen teksti, merkki&#10;&#10;Kuvaus luotu automaattisesti">
            <a:extLst>
              <a:ext uri="{FF2B5EF4-FFF2-40B4-BE49-F238E27FC236}">
                <a16:creationId xmlns:a16="http://schemas.microsoft.com/office/drawing/2014/main" id="{632DE24F-148D-403D-9772-365FB3130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400" y="1154643"/>
            <a:ext cx="2906268" cy="2179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102B322-E7A1-4B5E-9872-92635C7EA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896" y="1154643"/>
            <a:ext cx="2969705" cy="2227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uva 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13C68EA-E709-40A7-B851-1E4D85163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99" y="1790436"/>
            <a:ext cx="3068369" cy="2301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6032" y="5083324"/>
            <a:ext cx="4057650" cy="13716"/>
          </a:xfrm>
          <a:custGeom>
            <a:avLst/>
            <a:gdLst>
              <a:gd name="connsiteX0" fmla="*/ 0 w 4057650"/>
              <a:gd name="connsiteY0" fmla="*/ 0 h 13716"/>
              <a:gd name="connsiteX1" fmla="*/ 757428 w 4057650"/>
              <a:gd name="connsiteY1" fmla="*/ 0 h 13716"/>
              <a:gd name="connsiteX2" fmla="*/ 1474279 w 4057650"/>
              <a:gd name="connsiteY2" fmla="*/ 0 h 13716"/>
              <a:gd name="connsiteX3" fmla="*/ 2191131 w 4057650"/>
              <a:gd name="connsiteY3" fmla="*/ 0 h 13716"/>
              <a:gd name="connsiteX4" fmla="*/ 2745676 w 4057650"/>
              <a:gd name="connsiteY4" fmla="*/ 0 h 13716"/>
              <a:gd name="connsiteX5" fmla="*/ 3340798 w 4057650"/>
              <a:gd name="connsiteY5" fmla="*/ 0 h 13716"/>
              <a:gd name="connsiteX6" fmla="*/ 4057650 w 4057650"/>
              <a:gd name="connsiteY6" fmla="*/ 0 h 13716"/>
              <a:gd name="connsiteX7" fmla="*/ 4057650 w 4057650"/>
              <a:gd name="connsiteY7" fmla="*/ 13716 h 13716"/>
              <a:gd name="connsiteX8" fmla="*/ 3381375 w 4057650"/>
              <a:gd name="connsiteY8" fmla="*/ 13716 h 13716"/>
              <a:gd name="connsiteX9" fmla="*/ 2826830 w 4057650"/>
              <a:gd name="connsiteY9" fmla="*/ 13716 h 13716"/>
              <a:gd name="connsiteX10" fmla="*/ 2272284 w 4057650"/>
              <a:gd name="connsiteY10" fmla="*/ 13716 h 13716"/>
              <a:gd name="connsiteX11" fmla="*/ 1555432 w 4057650"/>
              <a:gd name="connsiteY11" fmla="*/ 13716 h 13716"/>
              <a:gd name="connsiteX12" fmla="*/ 960310 w 4057650"/>
              <a:gd name="connsiteY12" fmla="*/ 13716 h 13716"/>
              <a:gd name="connsiteX13" fmla="*/ 0 w 4057650"/>
              <a:gd name="connsiteY13" fmla="*/ 13716 h 13716"/>
              <a:gd name="connsiteX14" fmla="*/ 0 w 4057650"/>
              <a:gd name="connsiteY14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7650" h="13716" fill="none" extrusionOk="0">
                <a:moveTo>
                  <a:pt x="0" y="0"/>
                </a:moveTo>
                <a:cubicBezTo>
                  <a:pt x="371182" y="3227"/>
                  <a:pt x="494372" y="9222"/>
                  <a:pt x="757428" y="0"/>
                </a:cubicBezTo>
                <a:cubicBezTo>
                  <a:pt x="1020484" y="-9222"/>
                  <a:pt x="1116719" y="-4357"/>
                  <a:pt x="1474279" y="0"/>
                </a:cubicBezTo>
                <a:cubicBezTo>
                  <a:pt x="1831839" y="4357"/>
                  <a:pt x="1920973" y="-11809"/>
                  <a:pt x="2191131" y="0"/>
                </a:cubicBezTo>
                <a:cubicBezTo>
                  <a:pt x="2461289" y="11809"/>
                  <a:pt x="2589480" y="-22604"/>
                  <a:pt x="2745676" y="0"/>
                </a:cubicBezTo>
                <a:cubicBezTo>
                  <a:pt x="2901872" y="22604"/>
                  <a:pt x="3136452" y="-12306"/>
                  <a:pt x="3340798" y="0"/>
                </a:cubicBezTo>
                <a:cubicBezTo>
                  <a:pt x="3545144" y="12306"/>
                  <a:pt x="3766934" y="-21556"/>
                  <a:pt x="4057650" y="0"/>
                </a:cubicBezTo>
                <a:cubicBezTo>
                  <a:pt x="4057378" y="4708"/>
                  <a:pt x="4057987" y="7132"/>
                  <a:pt x="4057650" y="13716"/>
                </a:cubicBezTo>
                <a:cubicBezTo>
                  <a:pt x="3743404" y="35553"/>
                  <a:pt x="3625516" y="-19495"/>
                  <a:pt x="3381375" y="13716"/>
                </a:cubicBezTo>
                <a:cubicBezTo>
                  <a:pt x="3137235" y="46927"/>
                  <a:pt x="2946571" y="-4571"/>
                  <a:pt x="2826830" y="13716"/>
                </a:cubicBezTo>
                <a:cubicBezTo>
                  <a:pt x="2707090" y="32003"/>
                  <a:pt x="2402756" y="-3140"/>
                  <a:pt x="2272284" y="13716"/>
                </a:cubicBezTo>
                <a:cubicBezTo>
                  <a:pt x="2141812" y="30572"/>
                  <a:pt x="1895935" y="13627"/>
                  <a:pt x="1555432" y="13716"/>
                </a:cubicBezTo>
                <a:cubicBezTo>
                  <a:pt x="1214929" y="13805"/>
                  <a:pt x="1103072" y="9931"/>
                  <a:pt x="960310" y="13716"/>
                </a:cubicBezTo>
                <a:cubicBezTo>
                  <a:pt x="817548" y="17501"/>
                  <a:pt x="402272" y="-33931"/>
                  <a:pt x="0" y="13716"/>
                </a:cubicBezTo>
                <a:cubicBezTo>
                  <a:pt x="-460" y="10837"/>
                  <a:pt x="38" y="6680"/>
                  <a:pt x="0" y="0"/>
                </a:cubicBezTo>
                <a:close/>
              </a:path>
              <a:path w="4057650" h="13716" stroke="0" extrusionOk="0">
                <a:moveTo>
                  <a:pt x="0" y="0"/>
                </a:moveTo>
                <a:cubicBezTo>
                  <a:pt x="248348" y="13145"/>
                  <a:pt x="486117" y="25042"/>
                  <a:pt x="635698" y="0"/>
                </a:cubicBezTo>
                <a:cubicBezTo>
                  <a:pt x="785279" y="-25042"/>
                  <a:pt x="917762" y="-5537"/>
                  <a:pt x="1190244" y="0"/>
                </a:cubicBezTo>
                <a:cubicBezTo>
                  <a:pt x="1462726" y="5537"/>
                  <a:pt x="1667120" y="-21232"/>
                  <a:pt x="1947672" y="0"/>
                </a:cubicBezTo>
                <a:cubicBezTo>
                  <a:pt x="2228224" y="21232"/>
                  <a:pt x="2280631" y="-21698"/>
                  <a:pt x="2583370" y="0"/>
                </a:cubicBezTo>
                <a:cubicBezTo>
                  <a:pt x="2886109" y="21698"/>
                  <a:pt x="3022941" y="19647"/>
                  <a:pt x="3219069" y="0"/>
                </a:cubicBezTo>
                <a:cubicBezTo>
                  <a:pt x="3415197" y="-19647"/>
                  <a:pt x="3747500" y="26991"/>
                  <a:pt x="4057650" y="0"/>
                </a:cubicBezTo>
                <a:cubicBezTo>
                  <a:pt x="4056980" y="3019"/>
                  <a:pt x="4057134" y="10425"/>
                  <a:pt x="4057650" y="13716"/>
                </a:cubicBezTo>
                <a:cubicBezTo>
                  <a:pt x="3865148" y="-7885"/>
                  <a:pt x="3702543" y="44896"/>
                  <a:pt x="3381375" y="13716"/>
                </a:cubicBezTo>
                <a:cubicBezTo>
                  <a:pt x="3060208" y="-17464"/>
                  <a:pt x="2956571" y="-13250"/>
                  <a:pt x="2826830" y="13716"/>
                </a:cubicBezTo>
                <a:cubicBezTo>
                  <a:pt x="2697089" y="40682"/>
                  <a:pt x="2411031" y="38582"/>
                  <a:pt x="2150555" y="13716"/>
                </a:cubicBezTo>
                <a:cubicBezTo>
                  <a:pt x="1890080" y="-11150"/>
                  <a:pt x="1741827" y="-5187"/>
                  <a:pt x="1474280" y="13716"/>
                </a:cubicBezTo>
                <a:cubicBezTo>
                  <a:pt x="1206734" y="32619"/>
                  <a:pt x="998203" y="28763"/>
                  <a:pt x="838581" y="13716"/>
                </a:cubicBezTo>
                <a:cubicBezTo>
                  <a:pt x="678959" y="-1331"/>
                  <a:pt x="187101" y="-17784"/>
                  <a:pt x="0" y="13716"/>
                </a:cubicBezTo>
                <a:cubicBezTo>
                  <a:pt x="-114" y="7033"/>
                  <a:pt x="103" y="342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79DEFDDD-1E47-48F2-A423-E1B0B51B98A7}"/>
              </a:ext>
            </a:extLst>
          </p:cNvPr>
          <p:cNvSpPr txBox="1"/>
          <p:nvPr/>
        </p:nvSpPr>
        <p:spPr>
          <a:xfrm>
            <a:off x="3397625" y="457201"/>
            <a:ext cx="2105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Anniina Roiha</a:t>
            </a:r>
          </a:p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640212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7027C52-EAEF-417D-B99C-DBFD6D134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0" y="857250"/>
            <a:ext cx="8934450" cy="51435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0977BDD-F21B-4E52-8FAE-69AA18080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3964" b="3964"/>
          <a:stretch/>
        </p:blipFill>
        <p:spPr>
          <a:xfrm flipH="1">
            <a:off x="5695646" y="857252"/>
            <a:ext cx="4972355" cy="51434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FF39A25-DBCE-442D-A2E3-C0FE3312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857250"/>
            <a:ext cx="4425554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E84280F-624A-4551-AB06-44111240B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4061" y="1648574"/>
            <a:ext cx="4320539" cy="3560854"/>
          </a:xfrm>
        </p:spPr>
        <p:txBody>
          <a:bodyPr anchor="ctr">
            <a:normAutofit/>
          </a:bodyPr>
          <a:lstStyle/>
          <a:p>
            <a:pPr algn="l"/>
            <a:r>
              <a:rPr lang="fi-FI" sz="4950">
                <a:solidFill>
                  <a:srgbClr val="000000"/>
                </a:solidFill>
              </a:rPr>
              <a:t>Kuukausikirje viestinnän ja tiedottamisen käytänteenä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B5B51CE-1120-4589-8BCA-DC9729DA8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0768" y="1481503"/>
            <a:ext cx="2497898" cy="3290522"/>
          </a:xfrm>
        </p:spPr>
        <p:txBody>
          <a:bodyPr anchor="ctr">
            <a:normAutofit fontScale="77500" lnSpcReduction="20000"/>
          </a:bodyPr>
          <a:lstStyle/>
          <a:p>
            <a:pPr algn="l"/>
            <a:r>
              <a:rPr lang="fi-FI" sz="2400" dirty="0">
                <a:solidFill>
                  <a:srgbClr val="FFFFFF"/>
                </a:solidFill>
              </a:rPr>
              <a:t>*pedagogiikan avaaminen vasuperusteiden pohjalta</a:t>
            </a:r>
          </a:p>
          <a:p>
            <a:pPr algn="l"/>
            <a:r>
              <a:rPr lang="fi-FI" sz="2400" dirty="0">
                <a:solidFill>
                  <a:srgbClr val="FFFFFF"/>
                </a:solidFill>
              </a:rPr>
              <a:t>*arviointi ja dokumentointi</a:t>
            </a:r>
          </a:p>
          <a:p>
            <a:pPr algn="l"/>
            <a:r>
              <a:rPr lang="fi-FI" sz="2400" dirty="0">
                <a:solidFill>
                  <a:srgbClr val="FFFFFF"/>
                </a:solidFill>
              </a:rPr>
              <a:t>*pedagogisten käytänteiden avaaminen/syventäminen</a:t>
            </a:r>
          </a:p>
          <a:p>
            <a:pPr algn="l"/>
            <a:r>
              <a:rPr lang="fi-FI" sz="2400" dirty="0">
                <a:solidFill>
                  <a:srgbClr val="FFFFFF"/>
                </a:solidFill>
              </a:rPr>
              <a:t>*katsaus tulevaan</a:t>
            </a:r>
          </a:p>
          <a:p>
            <a:pPr algn="l"/>
            <a:r>
              <a:rPr lang="fi-FI" sz="2400" dirty="0">
                <a:solidFill>
                  <a:srgbClr val="FFFFFF"/>
                </a:solidFill>
              </a:rPr>
              <a:t>*</a:t>
            </a:r>
            <a:r>
              <a:rPr lang="fi-FI" sz="2400" dirty="0" err="1">
                <a:solidFill>
                  <a:srgbClr val="FFFFFF"/>
                </a:solidFill>
              </a:rPr>
              <a:t>Tietoedu</a:t>
            </a:r>
            <a:r>
              <a:rPr lang="fi-FI" sz="2400" dirty="0">
                <a:solidFill>
                  <a:srgbClr val="FFFFFF"/>
                </a:solidFill>
              </a:rPr>
              <a:t> </a:t>
            </a:r>
            <a:r>
              <a:rPr lang="fi-FI" sz="2400">
                <a:solidFill>
                  <a:srgbClr val="FFFFFF"/>
                </a:solidFill>
              </a:rPr>
              <a:t>ja ilmoitustaulu kanavana</a:t>
            </a:r>
            <a:endParaRPr lang="fi-FI" sz="2400" dirty="0">
              <a:solidFill>
                <a:srgbClr val="FFFFFF"/>
              </a:solidFill>
            </a:endParaRPr>
          </a:p>
          <a:p>
            <a:pPr algn="l"/>
            <a:endParaRPr lang="fi-FI" sz="2400" dirty="0">
              <a:solidFill>
                <a:srgbClr val="FFFFFF"/>
              </a:solidFill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3BBCBB2-2117-4015-B201-B1779A25CAB1}"/>
              </a:ext>
            </a:extLst>
          </p:cNvPr>
          <p:cNvSpPr txBox="1"/>
          <p:nvPr/>
        </p:nvSpPr>
        <p:spPr>
          <a:xfrm>
            <a:off x="3144983" y="734292"/>
            <a:ext cx="229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/>
              <a:t>Anne Kuoppala</a:t>
            </a:r>
          </a:p>
        </p:txBody>
      </p:sp>
    </p:spTree>
    <p:extLst>
      <p:ext uri="{BB962C8B-B14F-4D97-AF65-F5344CB8AC3E}">
        <p14:creationId xmlns:p14="http://schemas.microsoft.com/office/powerpoint/2010/main" val="2353066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C24E169-90F2-4ADF-B327-506EFE63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A2B3DE-67EC-433A-A5B4-C890B496C768}" type="datetime1">
              <a:rPr lang="fi-FI" smtClean="0"/>
              <a:t>16.3.2022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7A0A00C-47E6-457D-BE55-A378F9590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0680D4D-528C-4BBB-B641-C59DD5779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6F2CB-7913-A149-9E78-AC0E5883D57D}" type="slidenum">
              <a:rPr lang="fi-FI" smtClean="0"/>
              <a:pPr>
                <a:defRPr/>
              </a:pPr>
              <a:t>38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450BED6-8A90-41E8-B431-4070FBA62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63501"/>
            <a:ext cx="9074801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19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ACF30FB-B2F3-48FB-A6A9-DA493988C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A2B3DE-67EC-433A-A5B4-C890B496C768}" type="datetime1">
              <a:rPr lang="fi-FI" smtClean="0"/>
              <a:t>16.3.2022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8245C61-875B-462A-9148-E77DBEC30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Sanna Puukari-Pirinen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74C18C7-4B64-4AAD-9EDE-3C30F09CC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9178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95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2340C0C4-A808-40C5-8E69-59E9406DA25D}"/>
              </a:ext>
            </a:extLst>
          </p:cNvPr>
          <p:cNvGraphicFramePr>
            <a:graphicFrameLocks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2839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5699E71-E3C2-42A4-A5B7-B7D83314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A2B3DE-67EC-433A-A5B4-C890B496C768}" type="datetime1">
              <a:rPr lang="fi-FI" smtClean="0"/>
              <a:t>16.3.2022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6E732AC-B6C1-44F4-8501-B3CABF68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A5DEB90-79E1-4048-A26C-D3C7B5919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6F2CB-7913-A149-9E78-AC0E5883D57D}" type="slidenum">
              <a:rPr lang="fi-FI" smtClean="0"/>
              <a:pPr>
                <a:defRPr/>
              </a:pPr>
              <a:t>40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8167829-AED3-4633-B68C-A2AA29A71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068" y="63500"/>
            <a:ext cx="9148932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18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46CD498-359F-4A0A-86E7-CBE70FC54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A2B3DE-67EC-433A-A5B4-C890B496C768}" type="datetime1">
              <a:rPr lang="fi-FI" smtClean="0"/>
              <a:t>16.3.2022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6E17C83-E48A-4661-AD05-5FAFA6EC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5BA7F56-F20B-4505-BE93-CFF085923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6F2CB-7913-A149-9E78-AC0E5883D57D}" type="slidenum">
              <a:rPr lang="fi-FI" smtClean="0"/>
              <a:pPr>
                <a:defRPr/>
              </a:pPr>
              <a:t>41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1459F8C-F06D-4060-93AE-26738EA12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91440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63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EA1068C-309E-4A63-BC55-2D31AC37D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A2B3DE-67EC-433A-A5B4-C890B496C768}" type="datetime1">
              <a:rPr lang="fi-FI" smtClean="0"/>
              <a:t>16.3.2022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5238E8C-055E-4383-B0E3-87914FF24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19E75B2-FFC4-48E6-835B-B58CEDC1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6F2CB-7913-A149-9E78-AC0E5883D57D}" type="slidenum">
              <a:rPr lang="fi-FI" smtClean="0"/>
              <a:pPr>
                <a:defRPr/>
              </a:pPr>
              <a:t>42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F684499-E90C-4174-9E93-57659A502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825" y="63500"/>
            <a:ext cx="902565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853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9747745-3A68-4841-82E1-AA1AA150F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A2B3DE-67EC-433A-A5B4-C890B496C768}" type="datetime1">
              <a:rPr lang="fi-FI" smtClean="0"/>
              <a:t>16.3.2022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B69C405-E86F-40B5-BB14-5C9E0516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ED3AFF7-BAA6-4643-9454-68C0A61CA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6F2CB-7913-A149-9E78-AC0E5883D57D}" type="slidenum">
              <a:rPr lang="fi-FI" smtClean="0"/>
              <a:pPr>
                <a:defRPr/>
              </a:pPr>
              <a:t>43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D1C432D-8D9C-4563-97B4-C8EE88728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466" y="2"/>
            <a:ext cx="9114478" cy="679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15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D98C7F-3907-468F-8BCC-187BAF63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Vesangan</a:t>
            </a:r>
            <a:r>
              <a:rPr lang="fi-FI"/>
              <a:t> päiväkoti, Katja Kinnunen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A4DE198-07C2-45B2-B131-C43BA8548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7CD2D-6A4F-4B42-AA20-250F81F9B217}" type="datetime1">
              <a:rPr lang="fi-FI" smtClean="0"/>
              <a:t>16.3.2022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19D9EF7-A807-4B87-9C03-440A51B3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9C61A88-9B98-4D68-A68B-A2C22630D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CB674B-9DDC-6440-93C2-52A8BF43E67F}" type="slidenum">
              <a:rPr lang="fi-FI"/>
              <a:pPr>
                <a:defRPr/>
              </a:pPr>
              <a:t>44</a:t>
            </a:fld>
            <a:endParaRPr lang="fi-FI"/>
          </a:p>
        </p:txBody>
      </p:sp>
      <p:graphicFrame>
        <p:nvGraphicFramePr>
          <p:cNvPr id="7" name="Objekti 6">
            <a:hlinkClick r:id="" action="ppaction://ole?verb=0"/>
            <a:extLst>
              <a:ext uri="{FF2B5EF4-FFF2-40B4-BE49-F238E27FC236}">
                <a16:creationId xmlns:a16="http://schemas.microsoft.com/office/drawing/2014/main" id="{262B69B1-4ADD-4E2A-8356-751734583E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1367370"/>
          <a:ext cx="9217572" cy="5490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Presentation" r:id="rId3" imgW="4477984" imgH="2519641" progId="PowerPoint.Show.12">
                  <p:embed/>
                </p:oleObj>
              </mc:Choice>
              <mc:Fallback>
                <p:oleObj name="Presentation" r:id="rId3" imgW="4477984" imgH="2519641" progId="PowerPoint.Show.12">
                  <p:embed/>
                  <p:pic>
                    <p:nvPicPr>
                      <p:cNvPr id="7" name="Objekti 6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262B69B1-4ADD-4E2A-8356-751734583E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1367370"/>
                        <a:ext cx="9217572" cy="5490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1465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D31E99-8FBB-4A28-B64F-85C331B3F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ea typeface="ＭＳ Ｐゴシック"/>
              </a:rPr>
              <a:t>Norolan</a:t>
            </a:r>
            <a:r>
              <a:rPr lang="fi-FI" dirty="0">
                <a:ea typeface="ＭＳ Ｐゴシック"/>
              </a:rPr>
              <a:t> päiväkoti, Ylänen Moona, Sauvala Piia</a:t>
            </a: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5EC3D2A-7EE2-4C50-BC89-0120EDD3A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7CD2D-6A4F-4B42-AA20-250F81F9B217}" type="datetime1">
              <a:rPr lang="fi-FI" smtClean="0"/>
              <a:t>16.3.2022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5763B8B-2550-4392-B971-D5A2F6A58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A344CFC-2430-44D1-B41E-4123E11F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CB674B-9DDC-6440-93C2-52A8BF43E67F}" type="slidenum">
              <a:rPr lang="fi-FI"/>
              <a:pPr>
                <a:defRPr/>
              </a:pPr>
              <a:t>45</a:t>
            </a:fld>
            <a:endParaRPr lang="fi-FI"/>
          </a:p>
        </p:txBody>
      </p:sp>
      <p:graphicFrame>
        <p:nvGraphicFramePr>
          <p:cNvPr id="6" name="Objekti 5">
            <a:hlinkClick r:id="" action="ppaction://ole?verb=0"/>
            <a:extLst>
              <a:ext uri="{FF2B5EF4-FFF2-40B4-BE49-F238E27FC236}">
                <a16:creationId xmlns:a16="http://schemas.microsoft.com/office/drawing/2014/main" id="{71E0F4BC-BB5A-4E48-9613-04C5C0DB0E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2508" y="1760439"/>
          <a:ext cx="9095492" cy="511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Presentation" r:id="rId3" imgW="6095834" imgH="3429131" progId="PowerPoint.Show.12">
                  <p:embed/>
                </p:oleObj>
              </mc:Choice>
              <mc:Fallback>
                <p:oleObj name="Presentation" r:id="rId3" imgW="6095834" imgH="3429131" progId="PowerPoint.Show.12">
                  <p:embed/>
                  <p:pic>
                    <p:nvPicPr>
                      <p:cNvPr id="6" name="Objekti 5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71E0F4BC-BB5A-4E48-9613-04C5C0DB0E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72508" y="1760439"/>
                        <a:ext cx="9095492" cy="5116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76796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E01228-4744-4143-8227-5BAC7A24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ＭＳ Ｐゴシック"/>
              </a:rPr>
              <a:t>Nenäinniemen päiväkoti, Joanna Suni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0E9011E-52E4-411A-90B3-A26A0757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7CD2D-6A4F-4B42-AA20-250F81F9B217}" type="datetime1">
              <a:rPr lang="fi-FI" smtClean="0"/>
              <a:t>16.3.2022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AE48E26-BCC2-4B22-94AD-1FB0224BF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94EB62F-1B07-404D-ABD2-6703B5FD0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CB674B-9DDC-6440-93C2-52A8BF43E67F}" type="slidenum">
              <a:rPr lang="fi-FI"/>
              <a:pPr>
                <a:defRPr/>
              </a:pPr>
              <a:t>46</a:t>
            </a:fld>
            <a:endParaRPr lang="fi-FI"/>
          </a:p>
        </p:txBody>
      </p:sp>
      <p:graphicFrame>
        <p:nvGraphicFramePr>
          <p:cNvPr id="6" name="Objekti 5">
            <a:hlinkClick r:id="" action="ppaction://ole?verb=0"/>
            <a:extLst>
              <a:ext uri="{FF2B5EF4-FFF2-40B4-BE49-F238E27FC236}">
                <a16:creationId xmlns:a16="http://schemas.microsoft.com/office/drawing/2014/main" id="{E1A0CCCB-1641-4A61-A861-27F4651284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0050" y="1567155"/>
          <a:ext cx="8997950" cy="5227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Presentation" r:id="rId3" imgW="8016153" imgH="4508565" progId="PowerPoint.Show.12">
                  <p:embed/>
                </p:oleObj>
              </mc:Choice>
              <mc:Fallback>
                <p:oleObj name="Presentation" r:id="rId3" imgW="8016153" imgH="4508565" progId="PowerPoint.Show.12">
                  <p:embed/>
                  <p:pic>
                    <p:nvPicPr>
                      <p:cNvPr id="6" name="Objekti 5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E1A0CCCB-1641-4A61-A861-27F4651284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70050" y="1567155"/>
                        <a:ext cx="8997950" cy="5227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6133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3C66E1-CC06-4382-A3D4-D10331693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Savulahden päiväkoti, Tarja </a:t>
            </a:r>
            <a:r>
              <a:rPr lang="fi-FI" dirty="0" err="1"/>
              <a:t>Sörensen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7A011DC-3337-4FB6-923F-F69A04EF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7CD2D-6A4F-4B42-AA20-250F81F9B217}" type="datetime1">
              <a:rPr lang="fi-FI" smtClean="0"/>
              <a:t>16.3.2022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53544BB-2CA1-4B57-B27A-407975F4A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3944973-EF59-4E24-9988-4140F577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CB674B-9DDC-6440-93C2-52A8BF43E67F}" type="slidenum">
              <a:rPr lang="fi-FI"/>
              <a:pPr>
                <a:defRPr/>
              </a:pPr>
              <a:t>47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7120BA2-C942-4940-902A-BAC4D7C3A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135" y="2096230"/>
            <a:ext cx="4009504" cy="39957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7F70E3B4-8EE6-42C0-9A4F-1BAE683B3D45}"/>
              </a:ext>
            </a:extLst>
          </p:cNvPr>
          <p:cNvSpPr/>
          <p:nvPr/>
        </p:nvSpPr>
        <p:spPr>
          <a:xfrm>
            <a:off x="1981200" y="3112404"/>
            <a:ext cx="4572000" cy="287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28600" defTabSz="9144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endParaRPr lang="en-US" sz="1500" cap="all" dirty="0">
              <a:solidFill>
                <a:srgbClr val="000000"/>
              </a:solidFill>
              <a:latin typeface="Tw Cen MT"/>
            </a:endParaRPr>
          </a:p>
          <a:p>
            <a:pPr marL="285750" lvl="0" indent="-228600" defTabSz="9144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Savulahteen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luotiin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pedagogisen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toiminnan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vuosikello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toimintavuodelle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 2020-2021.</a:t>
            </a:r>
          </a:p>
          <a:p>
            <a:pPr marL="285750" lvl="0" indent="-228600" defTabSz="9144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Suunnitelma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pohjautui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kevään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 2020 </a:t>
            </a: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asiakas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 - ja </a:t>
            </a: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henkilöstökyselyn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palautteeseen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.</a:t>
            </a:r>
          </a:p>
          <a:p>
            <a:pPr marL="285750" lvl="0" indent="-228600" defTabSz="9144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TAVOITTEENA AVATA ARJEN KÄYTÄNTEITÄ JA TEHDÄ TOIMINTAA NÄKYVÄMMÄKSI.</a:t>
            </a:r>
          </a:p>
          <a:p>
            <a:pPr marL="285750" lvl="0" indent="-228600" defTabSz="9144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</a:pP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LASTEN PALAVERIEN AIHEET </a:t>
            </a: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arjeSTA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, jota </a:t>
            </a: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avataan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kuukausitiedotteessa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 </a:t>
            </a:r>
            <a:r>
              <a:rPr lang="en-US" sz="1500" cap="all" dirty="0" err="1">
                <a:solidFill>
                  <a:srgbClr val="000000"/>
                </a:solidFill>
                <a:latin typeface="Tw Cen MT"/>
              </a:rPr>
              <a:t>huoltajille</a:t>
            </a:r>
            <a:r>
              <a:rPr lang="en-US" sz="1500" cap="all" dirty="0">
                <a:solidFill>
                  <a:srgbClr val="000000"/>
                </a:solidFill>
                <a:latin typeface="Tw Cen MT"/>
              </a:rPr>
              <a:t>.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CB79FC34-6A59-46A4-91C7-1C3E749DE723}"/>
              </a:ext>
            </a:extLst>
          </p:cNvPr>
          <p:cNvSpPr txBox="1">
            <a:spLocks/>
          </p:cNvSpPr>
          <p:nvPr/>
        </p:nvSpPr>
        <p:spPr>
          <a:xfrm>
            <a:off x="2242772" y="1883052"/>
            <a:ext cx="3740517" cy="14425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 fontScale="75000" lnSpcReduction="20000"/>
          </a:bodyPr>
          <a:lstStyle>
            <a:lvl1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3200" b="0" i="0" u="none" strike="noStrike" kern="1200" cap="all" spc="0" baseline="0">
                <a:solidFill>
                  <a:srgbClr val="000000"/>
                </a:solidFill>
                <a:uFillTx/>
                <a:latin typeface="Tw Cen M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</a:rPr>
              <a:t>Kuukausittaisen</a:t>
            </a: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</a:rPr>
              <a:t> </a:t>
            </a:r>
            <a:r>
              <a:rPr kumimoji="0" lang="en-US" sz="3200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</a:rPr>
              <a:t>viestinnän</a:t>
            </a: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</a:rPr>
              <a:t> </a:t>
            </a:r>
            <a:r>
              <a:rPr kumimoji="0" lang="en-US" sz="3200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</a:rPr>
              <a:t>kehittäminen</a:t>
            </a: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</a:rPr>
              <a:t> SAVULAHDESSA</a:t>
            </a:r>
            <a:b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</a:rPr>
            </a:b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5929260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B53B78A-58AD-446D-8748-08AE91F47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0" y="719138"/>
            <a:ext cx="3527425" cy="2573338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D504F63-44D7-4AAD-98F3-ECAD01A7F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0" y="3355975"/>
            <a:ext cx="3527425" cy="2630488"/>
          </a:xfrm>
          <a:prstGeom prst="rect">
            <a:avLst/>
          </a:prstGeom>
        </p:spPr>
      </p:pic>
      <p:pic>
        <p:nvPicPr>
          <p:cNvPr id="14" name="Kuva 13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14D83369-B0A8-4082-9E87-05FBED784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613" y="719138"/>
            <a:ext cx="3252788" cy="239395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CAD2ECD4-08E8-4429-A0F5-BB980B87D9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" r="9089" b="8915"/>
          <a:stretch/>
        </p:blipFill>
        <p:spPr>
          <a:xfrm>
            <a:off x="8456613" y="3178175"/>
            <a:ext cx="3252788" cy="280828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C64C51D-A6C3-4526-89F1-EA8112CBD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771988"/>
            <a:ext cx="4023360" cy="3554509"/>
          </a:xfrm>
        </p:spPr>
        <p:txBody>
          <a:bodyPr anchor="b">
            <a:normAutofit fontScale="90000"/>
          </a:bodyPr>
          <a:lstStyle/>
          <a:p>
            <a:pPr algn="l"/>
            <a:r>
              <a:rPr lang="fi-FI" sz="1600" dirty="0"/>
              <a:t>Moi -sovellus</a:t>
            </a:r>
            <a:br>
              <a:rPr lang="fi-FI" sz="1600" dirty="0"/>
            </a:br>
            <a:br>
              <a:rPr lang="fi-FI" sz="1600" dirty="0"/>
            </a:br>
            <a:r>
              <a:rPr lang="fi-FI" sz="1600" dirty="0"/>
              <a:t>-Ladattavissa ilmaiseksi </a:t>
            </a:r>
            <a:r>
              <a:rPr lang="fi-FI" sz="1600" dirty="0" err="1"/>
              <a:t>appstoresta</a:t>
            </a:r>
            <a:r>
              <a:rPr lang="fi-FI" sz="1600" dirty="0"/>
              <a:t> (logo näkyvissä diassa)</a:t>
            </a:r>
            <a:br>
              <a:rPr lang="fi-FI" sz="1600" dirty="0"/>
            </a:br>
            <a:br>
              <a:rPr lang="fi-FI" sz="1600" dirty="0"/>
            </a:br>
            <a:r>
              <a:rPr lang="fi-FI" sz="1600" dirty="0"/>
              <a:t>-Otetaan valokuvia/videoita toiminnasta.</a:t>
            </a:r>
            <a:br>
              <a:rPr lang="fi-FI" sz="1600" dirty="0"/>
            </a:br>
            <a:br>
              <a:rPr lang="fi-FI" sz="1600" dirty="0"/>
            </a:br>
            <a:r>
              <a:rPr lang="fi-FI" sz="1600" dirty="0"/>
              <a:t>-Vanhemmat voivat katsoa  lasta hakiessaan </a:t>
            </a:r>
            <a:r>
              <a:rPr lang="fi-FI" sz="1600" dirty="0" err="1"/>
              <a:t>Ipadiltä</a:t>
            </a:r>
            <a:r>
              <a:rPr lang="fi-FI" sz="1600" dirty="0"/>
              <a:t> kelloajan tarkkuudella, mitä päivä on pitänyt sisällään. Lapsi voi samalla kertoa kuvien avulla, mitä hän on tehnyt.</a:t>
            </a:r>
            <a:br>
              <a:rPr lang="fi-FI" sz="1600" dirty="0"/>
            </a:br>
            <a:br>
              <a:rPr lang="fi-FI" sz="1600" dirty="0"/>
            </a:br>
            <a:r>
              <a:rPr lang="fi-FI" sz="1600" dirty="0"/>
              <a:t>- Kuvat ja videot tallentuvat Kuukausi-, viikko- ja päivänäkymiin ja niihin voidaan palata lasten kanssa myöhemmin.</a:t>
            </a:r>
            <a:br>
              <a:rPr lang="fi-FI" sz="1600" dirty="0"/>
            </a:br>
            <a:br>
              <a:rPr lang="fi-FI" sz="1600" dirty="0"/>
            </a:br>
            <a:r>
              <a:rPr lang="fi-FI" sz="1600" dirty="0"/>
              <a:t>- Helppo käyttää! </a:t>
            </a:r>
            <a:br>
              <a:rPr lang="fi-FI" sz="1600" dirty="0"/>
            </a:b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35205537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45E7A67-4E80-425B-9A60-624CF98C1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r="30155"/>
          <a:stretch/>
        </p:blipFill>
        <p:spPr>
          <a:xfrm rot="5400000">
            <a:off x="5139083" y="3884295"/>
            <a:ext cx="3322319" cy="2838451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8494992-8CBC-4C94-BE2A-6E229A54A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0022"/>
            <a:ext cx="5132831" cy="1780113"/>
          </a:xfrm>
        </p:spPr>
        <p:txBody>
          <a:bodyPr anchor="t">
            <a:normAutofit/>
          </a:bodyPr>
          <a:lstStyle/>
          <a:p>
            <a:pPr algn="r"/>
            <a:r>
              <a:rPr lang="fi-FI" sz="4000" dirty="0">
                <a:solidFill>
                  <a:schemeClr val="accent2"/>
                </a:solidFill>
              </a:rPr>
              <a:t>NISULAN PÄIVÄKOTI/ </a:t>
            </a:r>
            <a:br>
              <a:rPr lang="fi-FI" sz="4000" dirty="0">
                <a:solidFill>
                  <a:schemeClr val="accent2"/>
                </a:solidFill>
              </a:rPr>
            </a:br>
            <a:r>
              <a:rPr lang="fi-FI" sz="2800" dirty="0">
                <a:solidFill>
                  <a:schemeClr val="accent2"/>
                </a:solidFill>
              </a:rPr>
              <a:t>Viestinnän ja tiedottamisen käytänteet   26.4.2021</a:t>
            </a:r>
            <a:r>
              <a:rPr lang="fi-FI" sz="4000" dirty="0">
                <a:solidFill>
                  <a:schemeClr val="accent2"/>
                </a:solidFill>
              </a:rPr>
              <a:t>  </a:t>
            </a:r>
          </a:p>
        </p:txBody>
      </p:sp>
      <p:pic>
        <p:nvPicPr>
          <p:cNvPr id="9" name="Kuva 8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21CFEDA9-646C-401C-9A61-CBD95AA06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1192" y="959166"/>
            <a:ext cx="6858000" cy="5153028"/>
          </a:xfrm>
          <a:prstGeom prst="rect">
            <a:avLst/>
          </a:prstGeom>
        </p:spPr>
      </p:pic>
      <p:pic>
        <p:nvPicPr>
          <p:cNvPr id="13" name="Kuva 12" descr="Kuva, joka sisältää kohteen teksti, maalattu&#10;&#10;Kuvaus luotu automaattisesti">
            <a:extLst>
              <a:ext uri="{FF2B5EF4-FFF2-40B4-BE49-F238E27FC236}">
                <a16:creationId xmlns:a16="http://schemas.microsoft.com/office/drawing/2014/main" id="{991D0B7F-6736-4C7D-874B-7A7381008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32" y="160022"/>
            <a:ext cx="3263944" cy="3290314"/>
          </a:xfrm>
          <a:prstGeom prst="rect">
            <a:avLst/>
          </a:prstGeom>
        </p:spPr>
      </p:pic>
      <p:sp>
        <p:nvSpPr>
          <p:cNvPr id="20" name="Alaotsikko 19">
            <a:extLst>
              <a:ext uri="{FF2B5EF4-FFF2-40B4-BE49-F238E27FC236}">
                <a16:creationId xmlns:a16="http://schemas.microsoft.com/office/drawing/2014/main" id="{BB872136-4235-4B9A-BC90-42E96DD05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13" y="2395297"/>
            <a:ext cx="4639698" cy="4179123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accent2"/>
                </a:solidFill>
              </a:rPr>
              <a:t>-lasten töitä ikkunanäyttelyinä</a:t>
            </a:r>
          </a:p>
          <a:p>
            <a:r>
              <a:rPr lang="fi-FI" dirty="0">
                <a:solidFill>
                  <a:schemeClr val="accent2"/>
                </a:solidFill>
              </a:rPr>
              <a:t>- Vasun perusteista eteistiloissa puu, jossa eri oppimisen alueet</a:t>
            </a:r>
          </a:p>
          <a:p>
            <a:r>
              <a:rPr lang="fi-FI" dirty="0">
                <a:solidFill>
                  <a:schemeClr val="accent2"/>
                </a:solidFill>
              </a:rPr>
              <a:t>-eteistiloissa myös avattu vasun perusteita ja oppimisen alueita alue kerrallaan valokuvien , töiden avulla</a:t>
            </a:r>
          </a:p>
          <a:p>
            <a:r>
              <a:rPr lang="fi-FI" dirty="0">
                <a:solidFill>
                  <a:schemeClr val="accent2"/>
                </a:solidFill>
              </a:rPr>
              <a:t>-lisänä voi olla tekstiä sekä vasun perusteista että lapsiryhmän toiminnan sisällöistä ja periaatteista</a:t>
            </a:r>
          </a:p>
          <a:p>
            <a:r>
              <a:rPr lang="fi-FI" dirty="0">
                <a:solidFill>
                  <a:schemeClr val="accent2"/>
                </a:solidFill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15863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i 1">
            <a:hlinkClick r:id="" action="ppaction://ole?verb=0"/>
            <a:extLst>
              <a:ext uri="{FF2B5EF4-FFF2-40B4-BE49-F238E27FC236}">
                <a16:creationId xmlns:a16="http://schemas.microsoft.com/office/drawing/2014/main" id="{734399C2-A6C6-441D-86DC-6649036DD2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5719" y="1711999"/>
          <a:ext cx="7288364" cy="4429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Presentation" r:id="rId3" imgW="3446708" imgH="1938157" progId="PowerPoint.Show.12">
                  <p:embed/>
                </p:oleObj>
              </mc:Choice>
              <mc:Fallback>
                <p:oleObj name="Presentation" r:id="rId3" imgW="3446708" imgH="1938157" progId="PowerPoint.Show.12">
                  <p:embed/>
                  <p:pic>
                    <p:nvPicPr>
                      <p:cNvPr id="2" name="Objekti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734399C2-A6C6-441D-86DC-6649036DD2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5719" y="1711999"/>
                        <a:ext cx="7288364" cy="4429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tsikko 3">
            <a:extLst>
              <a:ext uri="{FF2B5EF4-FFF2-40B4-BE49-F238E27FC236}">
                <a16:creationId xmlns:a16="http://schemas.microsoft.com/office/drawing/2014/main" id="{0A199E20-2F06-497E-B07A-F8225C190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ea typeface="ＭＳ Ｐゴシック"/>
              </a:rPr>
              <a:t>Janakan</a:t>
            </a:r>
            <a:r>
              <a:rPr lang="fi-FI" dirty="0">
                <a:ea typeface="ＭＳ Ｐゴシック"/>
              </a:rPr>
              <a:t> päiväkoti, Johanna Niskanen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2145E54-F774-4772-8BF7-966A4703C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77522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EEF332-4E01-4D3B-BDF6-FD51C123B5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3778" y="0"/>
            <a:ext cx="10364449" cy="528322"/>
          </a:xfrm>
        </p:spPr>
        <p:txBody>
          <a:bodyPr>
            <a:normAutofit fontScale="90000"/>
          </a:bodyPr>
          <a:lstStyle/>
          <a:p>
            <a:pPr lvl="0"/>
            <a:r>
              <a:rPr lang="fi-FI" sz="3200"/>
              <a:t>Päivittäisen viestinnän kehittäminen savulahdessa</a:t>
            </a:r>
          </a:p>
        </p:txBody>
      </p:sp>
      <p:pic>
        <p:nvPicPr>
          <p:cNvPr id="3" name="Sisällön paikkamerkki 4">
            <a:extLst>
              <a:ext uri="{FF2B5EF4-FFF2-40B4-BE49-F238E27FC236}">
                <a16:creationId xmlns:a16="http://schemas.microsoft.com/office/drawing/2014/main" id="{A86B59F9-DE4A-41AA-8BCF-1A7210F1A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517" y="849706"/>
            <a:ext cx="6759189" cy="5165006"/>
          </a:xfrm>
        </p:spPr>
      </p:pic>
      <p:pic>
        <p:nvPicPr>
          <p:cNvPr id="4" name="Sisällön paikkamerkki 5">
            <a:extLst>
              <a:ext uri="{FF2B5EF4-FFF2-40B4-BE49-F238E27FC236}">
                <a16:creationId xmlns:a16="http://schemas.microsoft.com/office/drawing/2014/main" id="{9B4C818C-A75F-46DD-973D-D0C4913AA3DD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3"/>
          <a:stretch>
            <a:fillRect/>
          </a:stretch>
        </p:blipFill>
        <p:spPr>
          <a:xfrm>
            <a:off x="7355835" y="849706"/>
            <a:ext cx="4358643" cy="5778953"/>
          </a:xfrm>
        </p:spPr>
      </p:pic>
    </p:spTree>
    <p:extLst>
      <p:ext uri="{BB962C8B-B14F-4D97-AF65-F5344CB8AC3E}">
        <p14:creationId xmlns:p14="http://schemas.microsoft.com/office/powerpoint/2010/main" val="2559307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2" y="1268760"/>
            <a:ext cx="3008313" cy="4896544"/>
          </a:xfrm>
        </p:spPr>
        <p:txBody>
          <a:bodyPr>
            <a:normAutofit fontScale="90000"/>
          </a:bodyPr>
          <a:lstStyle/>
          <a:p>
            <a:r>
              <a:rPr lang="fi-FI" sz="1400">
                <a:solidFill>
                  <a:schemeClr val="accent2">
                    <a:lumMod val="75000"/>
                  </a:schemeClr>
                </a:solidFill>
              </a:rPr>
              <a:t>Kukkumäen päiväkoti/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Tiedottamisen tavat pienten ryhmässä.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2200" dirty="0">
                <a:solidFill>
                  <a:schemeClr val="accent2">
                    <a:lumMod val="75000"/>
                  </a:schemeClr>
                </a:solidFill>
              </a:rPr>
              <a:t>Muksunetti</a:t>
            </a:r>
            <a:br>
              <a:rPr lang="fi-FI" sz="22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800" dirty="0">
                <a:solidFill>
                  <a:schemeClr val="accent2">
                    <a:lumMod val="75000"/>
                  </a:schemeClr>
                </a:solidFill>
              </a:rPr>
              <a:t>Kuukausikirje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1.ryhmän kuulumiset yleisesti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. mitä meneillään, mitä taitoja harjoitellaan, kaveriasiat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2.musiikin, liikunnan ja kädentaitojen sisältöjä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3. vuodenaikaan liittyvät asiat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esim. vaatetus, loma-asiat,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tulevat tapahtumat 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2200" dirty="0">
                <a:solidFill>
                  <a:schemeClr val="accent2">
                    <a:lumMod val="75000"/>
                  </a:schemeClr>
                </a:solidFill>
              </a:rPr>
              <a:t>Nopea tiedottaminen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-päivittäiset kuulumiset tulo- ja hakutilanteissa(kirjataan tärkeimmät asiat päivästä)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i-FI" sz="1400" dirty="0">
                <a:solidFill>
                  <a:schemeClr val="accent2">
                    <a:lumMod val="75000"/>
                  </a:schemeClr>
                </a:solidFill>
              </a:rPr>
              <a:t>- tekstiviestit </a:t>
            </a:r>
            <a:br>
              <a:rPr lang="fi-FI" sz="1400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fi-FI" sz="1400" dirty="0"/>
            </a:br>
            <a:endParaRPr lang="fi-FI" sz="14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71533" y="2294874"/>
            <a:ext cx="3008313" cy="7796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sz="20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591945" y="548680"/>
            <a:ext cx="4757966" cy="52565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/>
              <a:t>Infonurkkaus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dirty="0"/>
              <a:t>Kalenteri</a:t>
            </a:r>
          </a:p>
          <a:p>
            <a:r>
              <a:rPr lang="fi-FI" sz="1400" dirty="0"/>
              <a:t>	- kirjataan päivittäiset puuhat lyhyesti </a:t>
            </a:r>
          </a:p>
          <a:p>
            <a:endParaRPr lang="fi-FI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dirty="0"/>
              <a:t>Valokuvat aikuisista</a:t>
            </a:r>
            <a:r>
              <a:rPr lang="fi-FI" sz="1400" dirty="0"/>
              <a:t>, ketkä ovat paikalla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dirty="0"/>
              <a:t>Kuukauden laulut ja liikuntahetkien tavoitteet ja menetelmät </a:t>
            </a:r>
            <a:r>
              <a:rPr lang="fi-FI" sz="1400" dirty="0"/>
              <a:t>(lähetetään myös Muksunetin välityksellä perheille)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dirty="0"/>
              <a:t>Vasu-taulut – oppimisen alueet </a:t>
            </a:r>
          </a:p>
          <a:p>
            <a:r>
              <a:rPr lang="fi-FI" sz="1400" dirty="0"/>
              <a:t>	ryhmän pedagoginen toiminta 	näkyväksi vaihtuvien 	valokuvien avulla 	(opettelen,koen,toimin, 	osallistun,leikin,liikun,tutkin,ilmaisen)</a:t>
            </a:r>
          </a:p>
          <a:p>
            <a:endParaRPr lang="fi-FI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700" dirty="0"/>
              <a:t>Kuvakurkistus viikkoon </a:t>
            </a:r>
          </a:p>
          <a:p>
            <a:r>
              <a:rPr lang="fi-FI" sz="1400" dirty="0"/>
              <a:t>	-Ipadilla pyörii kuvaesitys aamuisin ja 	iltapäivisin viikon  aikana otetuista 	kuvista</a:t>
            </a:r>
          </a:p>
          <a:p>
            <a:endParaRPr lang="fi-FI" sz="1400" dirty="0"/>
          </a:p>
          <a:p>
            <a:r>
              <a:rPr lang="fi-FI" sz="2000" dirty="0"/>
              <a:t>  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168008" y="4293098"/>
            <a:ext cx="4181903" cy="2088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590528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13C732-513F-4D3E-A56E-BF5352E0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54046"/>
          </a:xfrm>
        </p:spPr>
        <p:txBody>
          <a:bodyPr/>
          <a:lstStyle/>
          <a:p>
            <a:r>
              <a:rPr lang="fi-FI"/>
              <a:t>Joulu/kevätjuhla-video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D3F140-2B03-4FF6-97A3-D4CB2F272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913206"/>
            <a:ext cx="10178322" cy="4562409"/>
          </a:xfrm>
        </p:spPr>
        <p:txBody>
          <a:bodyPr>
            <a:normAutofit/>
          </a:bodyPr>
          <a:lstStyle/>
          <a:p>
            <a:r>
              <a:rPr lang="fi-FI" dirty="0"/>
              <a:t>Joulu/kevätjuhla-video oman ryhmän lapsista, joka laitetaan salaiselle </a:t>
            </a:r>
            <a:r>
              <a:rPr lang="fi-FI" dirty="0" err="1"/>
              <a:t>Youtube</a:t>
            </a:r>
            <a:r>
              <a:rPr lang="fi-FI" dirty="0"/>
              <a:t>-tilille</a:t>
            </a:r>
          </a:p>
          <a:p>
            <a:pPr lvl="1"/>
            <a:r>
              <a:rPr lang="fi-FI" dirty="0"/>
              <a:t>Kuvausluvat kysytty kaikilta </a:t>
            </a:r>
          </a:p>
          <a:p>
            <a:r>
              <a:rPr lang="fi-FI" dirty="0"/>
              <a:t>Jotkut ryhmät kuvasivat vain lauluesityksen</a:t>
            </a:r>
          </a:p>
          <a:p>
            <a:r>
              <a:rPr lang="fi-FI" dirty="0"/>
              <a:t>Osalla ryhmistä pidempi video: olemme kuvanneet arkea: toimintahetkiä, lasten leikkejä ym. pitkin vuotta videota varten </a:t>
            </a:r>
          </a:p>
          <a:p>
            <a:pPr lvl="1"/>
            <a:r>
              <a:rPr lang="fi-FI" dirty="0"/>
              <a:t>Tällä tavoin videolla näkyy joku lauluesitys + mitä meidän arkemme päiväkodissa on </a:t>
            </a:r>
            <a:r>
              <a:rPr lang="fi-FI" dirty="0">
                <a:sym typeface="Wingdings" panose="05000000000000000000" pitchFamily="2" charset="2"/>
              </a:rPr>
              <a:t> pedagogiikkaa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Jouluvideosta saimme vanhemmilta paljon positiivista palautetta  ihmetystä myös mitä kaikkea kivaa olemme tehneet 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Lasten kanssa pidettiin myös yhteinen ”ensi-ilta”, jossa elokuva katsottiin ja lapsista oli mukava muistella kivoja hetkiä ja bongata itsensä videolta </a:t>
            </a:r>
            <a:endParaRPr lang="fi-FI" dirty="0"/>
          </a:p>
        </p:txBody>
      </p:sp>
      <p:pic>
        <p:nvPicPr>
          <p:cNvPr id="24" name="Kuva 23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89C36AD-7021-453D-B49D-7788D836D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48355" y="324133"/>
            <a:ext cx="1860687" cy="104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91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CA561F-163E-4D52-8CCB-1D7B01DCD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Neulaskankaan päiväkoti, Anu Ikonen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88422618-51C9-479E-BEE1-A01CF3D9A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8433017-5A50-4EDD-A8D9-950C93D65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7CD2D-6A4F-4B42-AA20-250F81F9B217}" type="datetime1">
              <a:rPr lang="fi-FI" smtClean="0"/>
              <a:t>16.3.2022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EE3D84F-DA30-4586-995E-747E32AEB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3C6810D-5824-4428-98B9-5A5B5B5A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CB674B-9DDC-6440-93C2-52A8BF43E67F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graphicFrame>
        <p:nvGraphicFramePr>
          <p:cNvPr id="6" name="Objekti 5">
            <a:extLst>
              <a:ext uri="{FF2B5EF4-FFF2-40B4-BE49-F238E27FC236}">
                <a16:creationId xmlns:a16="http://schemas.microsoft.com/office/drawing/2014/main" id="{7522E412-5E0F-4136-97A0-F3F4B179C0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1680756"/>
          <a:ext cx="9143999" cy="5204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3" imgW="7315200" imgH="4114800" progId="AcroExch.Document.DC">
                  <p:embed/>
                </p:oleObj>
              </mc:Choice>
              <mc:Fallback>
                <p:oleObj name="Acrobat Document" r:id="rId3" imgW="7315200" imgH="4114800" progId="AcroExch.Document.DC">
                  <p:embed/>
                  <p:pic>
                    <p:nvPicPr>
                      <p:cNvPr id="6" name="Objekti 5">
                        <a:extLst>
                          <a:ext uri="{FF2B5EF4-FFF2-40B4-BE49-F238E27FC236}">
                            <a16:creationId xmlns:a16="http://schemas.microsoft.com/office/drawing/2014/main" id="{7522E412-5E0F-4136-97A0-F3F4B179C0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1" y="1680756"/>
                        <a:ext cx="9143999" cy="5204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6045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EC2564-FD1E-4D6D-980C-DDDB52F2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ea typeface="ＭＳ Ｐゴシック"/>
              </a:rPr>
              <a:t>Kirrin</a:t>
            </a:r>
            <a:r>
              <a:rPr lang="fi-FI" dirty="0">
                <a:ea typeface="ＭＳ Ｐゴシック"/>
              </a:rPr>
              <a:t> päiväkoti, Päivi Koskelo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AE62C35E-BF1F-4E9B-82DE-D5648942B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778F849-C702-4934-A314-3870D150C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7CD2D-6A4F-4B42-AA20-250F81F9B217}" type="datetime1">
              <a:rPr lang="fi-FI" smtClean="0"/>
              <a:t>16.3.2022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8B00F03-DE6A-4A03-A860-10A456418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9FC54FA-94DD-4D3A-B1FE-E66397FB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CB674B-9DDC-6440-93C2-52A8BF43E67F}" type="slidenum">
              <a:rPr lang="fi-FI"/>
              <a:pPr>
                <a:defRPr/>
              </a:pPr>
              <a:t>7</a:t>
            </a:fld>
            <a:endParaRPr lang="fi-FI"/>
          </a:p>
        </p:txBody>
      </p:sp>
      <p:graphicFrame>
        <p:nvGraphicFramePr>
          <p:cNvPr id="6" name="Objekti 5">
            <a:hlinkClick r:id="" action="ppaction://ole?verb=0"/>
            <a:extLst>
              <a:ext uri="{FF2B5EF4-FFF2-40B4-BE49-F238E27FC236}">
                <a16:creationId xmlns:a16="http://schemas.microsoft.com/office/drawing/2014/main" id="{2760D327-0EAC-4C3C-8146-9A935C1A75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4000" y="1417638"/>
          <a:ext cx="9044000" cy="5480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Presentation" r:id="rId3" imgW="6095834" imgH="3429131" progId="PowerPoint.Show.12">
                  <p:embed/>
                </p:oleObj>
              </mc:Choice>
              <mc:Fallback>
                <p:oleObj name="Presentation" r:id="rId3" imgW="6095834" imgH="3429131" progId="PowerPoint.Show.12">
                  <p:embed/>
                  <p:pic>
                    <p:nvPicPr>
                      <p:cNvPr id="6" name="Objekti 5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2760D327-0EAC-4C3C-8146-9A935C1A75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4000" y="1417638"/>
                        <a:ext cx="9044000" cy="5480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968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229380-0288-4BF4-A844-B6B73CCA1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ea typeface="ＭＳ Ｐゴシック"/>
              </a:rPr>
              <a:t>Malila Teija, Haukkamäen päiväkoti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B8926D7-B657-4D7C-AF59-959E1465D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7CD2D-6A4F-4B42-AA20-250F81F9B217}" type="datetime1">
              <a:rPr lang="fi-FI" smtClean="0"/>
              <a:t>16.3.2022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92692EE-F5C0-41F7-AAD7-A37F5ED33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D7ED5A-45E1-4EF9-910B-CDEFB9921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CB674B-9DDC-6440-93C2-52A8BF43E67F}" type="slidenum">
              <a:rPr lang="fi-FI"/>
              <a:pPr>
                <a:defRPr/>
              </a:pPr>
              <a:t>8</a:t>
            </a:fld>
            <a:endParaRPr lang="fi-FI"/>
          </a:p>
        </p:txBody>
      </p:sp>
      <p:graphicFrame>
        <p:nvGraphicFramePr>
          <p:cNvPr id="6" name="Objekti 5">
            <a:hlinkClick r:id="" action="ppaction://ole?verb=0"/>
            <a:extLst>
              <a:ext uri="{FF2B5EF4-FFF2-40B4-BE49-F238E27FC236}">
                <a16:creationId xmlns:a16="http://schemas.microsoft.com/office/drawing/2014/main" id="{8819D571-FC21-43A1-81DE-CC5B0E4DF9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1222625"/>
          <a:ext cx="9143999" cy="5635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Presentation" r:id="rId3" imgW="6095975" imgH="3429123" progId="PowerPoint.Show.12">
                  <p:embed/>
                </p:oleObj>
              </mc:Choice>
              <mc:Fallback>
                <p:oleObj name="Presentation" r:id="rId3" imgW="6095975" imgH="3429123" progId="PowerPoint.Show.12">
                  <p:embed/>
                  <p:pic>
                    <p:nvPicPr>
                      <p:cNvPr id="6" name="Objekti 5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8819D571-FC21-43A1-81DE-CC5B0E4DF9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1" y="1222625"/>
                        <a:ext cx="9143999" cy="5635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1547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40855401-4E5F-4150-B1FD-485CC3C54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fi-FI" dirty="0">
                <a:ea typeface="ＭＳ Ｐゴシック"/>
              </a:rPr>
              <a:t>Liinalammin päiväkoti, Anni Kareinen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FA3626C-0D1A-4E78-BE36-82DB63C0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A2B3DE-67EC-433A-A5B4-C890B496C768}" type="datetime1">
              <a:rPr lang="fi-FI" smtClean="0"/>
              <a:t>16.3.2022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0334C0F-3801-4F78-975D-95B40E4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Sanna Puukari-Pirinen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8C6C3AD-6F68-443A-8DB2-B5CB8AEB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6F2CB-7913-A149-9E78-AC0E5883D57D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  <p:graphicFrame>
        <p:nvGraphicFramePr>
          <p:cNvPr id="5" name="Objekti 4">
            <a:hlinkClick r:id="" action="ppaction://ole?verb=0"/>
            <a:extLst>
              <a:ext uri="{FF2B5EF4-FFF2-40B4-BE49-F238E27FC236}">
                <a16:creationId xmlns:a16="http://schemas.microsoft.com/office/drawing/2014/main" id="{12A33D84-0508-46BE-B3CD-FE63C2CC0E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1638238"/>
          <a:ext cx="9103331" cy="521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Presentation" r:id="rId3" imgW="3809880" imgH="2143080" progId="PowerPoint.Show.12">
                  <p:embed/>
                </p:oleObj>
              </mc:Choice>
              <mc:Fallback>
                <p:oleObj name="Presentation" r:id="rId3" imgW="3809880" imgH="2143080" progId="PowerPoint.Show.12">
                  <p:embed/>
                  <p:pic>
                    <p:nvPicPr>
                      <p:cNvPr id="5" name="Objekti 4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12A33D84-0508-46BE-B3CD-FE63C2CC0E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1" y="1638238"/>
                        <a:ext cx="9103331" cy="521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9287114"/>
      </p:ext>
    </p:extLst>
  </p:cSld>
  <p:clrMapOvr>
    <a:masterClrMapping/>
  </p:clrMapOvr>
</p:sld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260117 vasuiltapäivä">
  <a:themeElements>
    <a:clrScheme name="Custom 2">
      <a:dk1>
        <a:sysClr val="windowText" lastClr="000000"/>
      </a:dk1>
      <a:lt1>
        <a:sysClr val="window" lastClr="FFFFFF"/>
      </a:lt1>
      <a:dk2>
        <a:srgbClr val="0A4B73"/>
      </a:dk2>
      <a:lt2>
        <a:srgbClr val="F2F2F2"/>
      </a:lt2>
      <a:accent1>
        <a:srgbClr val="F28705"/>
      </a:accent1>
      <a:accent2>
        <a:srgbClr val="2192BF"/>
      </a:accent2>
      <a:accent3>
        <a:srgbClr val="0A4B73"/>
      </a:accent3>
      <a:accent4>
        <a:srgbClr val="1AA17E"/>
      </a:accent4>
      <a:accent5>
        <a:srgbClr val="A69586"/>
      </a:accent5>
      <a:accent6>
        <a:srgbClr val="594C47"/>
      </a:accent6>
      <a:hlink>
        <a:srgbClr val="2192B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Office-teema">
  <a:themeElements>
    <a:clrScheme name="Custom 2">
      <a:dk1>
        <a:sysClr val="windowText" lastClr="000000"/>
      </a:dk1>
      <a:lt1>
        <a:sysClr val="window" lastClr="FFFFFF"/>
      </a:lt1>
      <a:dk2>
        <a:srgbClr val="2D4280"/>
      </a:dk2>
      <a:lt2>
        <a:srgbClr val="E7E6E6"/>
      </a:lt2>
      <a:accent1>
        <a:srgbClr val="0061A0"/>
      </a:accent1>
      <a:accent2>
        <a:srgbClr val="E07800"/>
      </a:accent2>
      <a:accent3>
        <a:srgbClr val="666666"/>
      </a:accent3>
      <a:accent4>
        <a:srgbClr val="C54700"/>
      </a:accent4>
      <a:accent5>
        <a:srgbClr val="009EE2"/>
      </a:accent5>
      <a:accent6>
        <a:srgbClr val="007603"/>
      </a:accent6>
      <a:hlink>
        <a:srgbClr val="0061A0"/>
      </a:hlink>
      <a:folHlink>
        <a:srgbClr val="3C0047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pohja-jyvaskyla" id="{C3D70844-40FB-2E48-A460-FF478C883A73}" vid="{73751ED9-C960-F944-B4C0-29A0A38A02BE}"/>
    </a:ext>
  </a:extLst>
</a:theme>
</file>

<file path=ppt/theme/theme11.xml><?xml version="1.0" encoding="utf-8"?>
<a:theme xmlns:a="http://schemas.openxmlformats.org/drawingml/2006/main" name="2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Kuiskaus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13.xml><?xml version="1.0" encoding="utf-8"?>
<a:theme xmlns:a="http://schemas.openxmlformats.org/drawingml/2006/main" name="Galleria">
  <a:themeElements>
    <a:clrScheme name="Gal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1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Pisa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Ioni">
  <a:themeElements>
    <a:clrScheme name="Ioni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i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i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Pin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isara">
  <a:themeElements>
    <a:clrScheme name="Pisar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Pisar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8.xml><?xml version="1.0" encoding="utf-8"?>
<a:theme xmlns:a="http://schemas.openxmlformats.org/drawingml/2006/main" name="Gal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2028</Words>
  <Application>Microsoft Office PowerPoint</Application>
  <PresentationFormat>Laajakuva</PresentationFormat>
  <Paragraphs>297</Paragraphs>
  <Slides>52</Slides>
  <Notes>0</Notes>
  <HiddenSlides>0</HiddenSlides>
  <MMClips>0</MMClips>
  <ScaleCrop>false</ScaleCrop>
  <HeadingPairs>
    <vt:vector size="8" baseType="variant">
      <vt:variant>
        <vt:lpstr>Käytetyt fontit</vt:lpstr>
      </vt:variant>
      <vt:variant>
        <vt:i4>17</vt:i4>
      </vt:variant>
      <vt:variant>
        <vt:lpstr>Teema</vt:lpstr>
      </vt:variant>
      <vt:variant>
        <vt:i4>22</vt:i4>
      </vt:variant>
      <vt:variant>
        <vt:lpstr>Upotetut OLE-palvelimet</vt:lpstr>
      </vt:variant>
      <vt:variant>
        <vt:i4>2</vt:i4>
      </vt:variant>
      <vt:variant>
        <vt:lpstr>Dian otsikot</vt:lpstr>
      </vt:variant>
      <vt:variant>
        <vt:i4>52</vt:i4>
      </vt:variant>
    </vt:vector>
  </HeadingPairs>
  <TitlesOfParts>
    <vt:vector size="93" baseType="lpstr">
      <vt:lpstr>Arial</vt:lpstr>
      <vt:lpstr>Arial Black</vt:lpstr>
      <vt:lpstr>Calibri</vt:lpstr>
      <vt:lpstr>Calibri Light</vt:lpstr>
      <vt:lpstr>Century Gothic</vt:lpstr>
      <vt:lpstr>Courier New</vt:lpstr>
      <vt:lpstr>Gill Sans MT</vt:lpstr>
      <vt:lpstr>Josefin Sans</vt:lpstr>
      <vt:lpstr>Open Sans</vt:lpstr>
      <vt:lpstr>Segoe UI Emoji</vt:lpstr>
      <vt:lpstr>Selawik</vt:lpstr>
      <vt:lpstr>Trebuchet MS</vt:lpstr>
      <vt:lpstr>Tw Cen MT</vt:lpstr>
      <vt:lpstr>Verdana</vt:lpstr>
      <vt:lpstr>Wingdings</vt:lpstr>
      <vt:lpstr>Wingdings 2</vt:lpstr>
      <vt:lpstr>Wingdings 3</vt:lpstr>
      <vt:lpstr>260117 vasuiltapäivä</vt:lpstr>
      <vt:lpstr>Office-teema</vt:lpstr>
      <vt:lpstr>Pinta</vt:lpstr>
      <vt:lpstr>Office-teema</vt:lpstr>
      <vt:lpstr>Office-teema</vt:lpstr>
      <vt:lpstr>1_Office-teema</vt:lpstr>
      <vt:lpstr>Pisara</vt:lpstr>
      <vt:lpstr>Galleria</vt:lpstr>
      <vt:lpstr>Office-teema</vt:lpstr>
      <vt:lpstr>1_Office-teema</vt:lpstr>
      <vt:lpstr>2_Office-teema</vt:lpstr>
      <vt:lpstr>Kuiskaus</vt:lpstr>
      <vt:lpstr>Galleria</vt:lpstr>
      <vt:lpstr>Office-teema</vt:lpstr>
      <vt:lpstr>Aspect</vt:lpstr>
      <vt:lpstr>Office-teema</vt:lpstr>
      <vt:lpstr>Office-teema</vt:lpstr>
      <vt:lpstr>Office-teema</vt:lpstr>
      <vt:lpstr>Office-teema</vt:lpstr>
      <vt:lpstr>Pisara</vt:lpstr>
      <vt:lpstr>Aspect</vt:lpstr>
      <vt:lpstr>Ioni</vt:lpstr>
      <vt:lpstr>Acrobat Document</vt:lpstr>
      <vt:lpstr>Presentation</vt:lpstr>
      <vt:lpstr>PowerPoint-esitys</vt:lpstr>
      <vt:lpstr>PowerPoint-esitys</vt:lpstr>
      <vt:lpstr>PowerPoint-esitys</vt:lpstr>
      <vt:lpstr>PowerPoint-esitys</vt:lpstr>
      <vt:lpstr>Janakan päiväkoti, Johanna Niskanen</vt:lpstr>
      <vt:lpstr>Neulaskankaan päiväkoti, Anu Ikonen</vt:lpstr>
      <vt:lpstr>Kirrin päiväkoti, Päivi Koskelo</vt:lpstr>
      <vt:lpstr>Malila Teija, Haukkamäen päiväkoti</vt:lpstr>
      <vt:lpstr>Liinalammin päiväkoti, Anni Kareinen</vt:lpstr>
      <vt:lpstr>PowerPoint-esitys</vt:lpstr>
      <vt:lpstr>PowerPoint-esitys</vt:lpstr>
      <vt:lpstr>PEDAGOGIIKAN AVAAMINEN HUOLTAJILLE TIEDOTTEISSA </vt:lpstr>
      <vt:lpstr>KEHUKESKIVIIKKO</vt:lpstr>
      <vt:lpstr>PowerPoint-esitys</vt:lpstr>
      <vt:lpstr>Neulaskankaan päiväkoti: Kuukausikirje</vt:lpstr>
      <vt:lpstr>Kuukausikirje viestinnän ja tiedottamisen käytänteenä</vt:lpstr>
      <vt:lpstr>NENÄINNIEMEN PÄIVÄKOTI</vt:lpstr>
      <vt:lpstr>Ikkunaviestintää </vt:lpstr>
      <vt:lpstr>KUUKAUSIKIRJE tiedottamisen välineenä vasun näkökulmasta</vt:lpstr>
      <vt:lpstr>Päivän kuulumislistoja hakutilanteisiin ”autetaan työkaveria onnistumaan päivän kuulumisten kertomisessa” </vt:lpstr>
      <vt:lpstr>PowerPoint-esitys</vt:lpstr>
      <vt:lpstr>Keskustan ja Kuokkalan avoin varhaiskasvatus</vt:lpstr>
      <vt:lpstr>Korpilahden päiväkoti tiedottaminen huoltajille</vt:lpstr>
      <vt:lpstr>PowerPoint-esitys</vt:lpstr>
      <vt:lpstr>Tiedottamisen ja viestinnän välineenä viikko/kuukausikirje</vt:lpstr>
      <vt:lpstr>PowerPoint-esitys</vt:lpstr>
      <vt:lpstr>Yksilöllisiä tiedottamisen keinoja pk:n ja kodin välillä (reissaripohjat)</vt:lpstr>
      <vt:lpstr>Mäki-Matin helmi</vt:lpstr>
      <vt:lpstr>Arjen arvostaminen puheissa ja teoissa</vt:lpstr>
      <vt:lpstr>Tiedottaminen ja viestintä Puistokadun päiväkotikoulussa</vt:lpstr>
      <vt:lpstr> </vt:lpstr>
      <vt:lpstr>Toiminnan viikkotiedote vanhemmille</vt:lpstr>
      <vt:lpstr>Ständi ovenpieleen</vt:lpstr>
      <vt:lpstr>NISULAN PÄIVÄKOTI/  Viestinnän ja tiedottamisen käytänteet   28.4.2021   Minna Ojakorpi</vt:lpstr>
      <vt:lpstr>Kukkumäen päiväkoti/ Tiedottamisen tavat pienten ryhmässä.  Muksunetti  Kuukausikirje 1.ryhmän kuulumiset yleisesti . mitä meneillään, mitä taitoja harjoitellaan, kaveriasiat 2.musiikin, liikunnan ja kädentaitojen sisältöjä 3. vuodenaikaan liittyvät asiat esim. vaatetus, loma-asiat, tulevat tapahtumat     Nopea tiedottaminen -päivittäiset kuulumiset tulo- ja hakutilanteissa(kirjataan tärkeimmät asiat päivästä) - tekstiviestit   </vt:lpstr>
      <vt:lpstr>ARKI NÄKYVÄKSI</vt:lpstr>
      <vt:lpstr>Kuukausikirje viestinnän ja tiedottamisen käytänteenä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Vesangan päiväkoti, Katja Kinnunen</vt:lpstr>
      <vt:lpstr>Norolan päiväkoti, Ylänen Moona, Sauvala Piia</vt:lpstr>
      <vt:lpstr>Nenäinniemen päiväkoti, Joanna Suni</vt:lpstr>
      <vt:lpstr>Savulahden päiväkoti, Tarja Sörensen</vt:lpstr>
      <vt:lpstr>Moi -sovellus  -Ladattavissa ilmaiseksi appstoresta (logo näkyvissä diassa)  -Otetaan valokuvia/videoita toiminnasta.  -Vanhemmat voivat katsoa  lasta hakiessaan Ipadiltä kelloajan tarkkuudella, mitä päivä on pitänyt sisällään. Lapsi voi samalla kertoa kuvien avulla, mitä hän on tehnyt.  - Kuvat ja videot tallentuvat Kuukausi-, viikko- ja päivänäkymiin ja niihin voidaan palata lasten kanssa myöhemmin.  - Helppo käyttää!  </vt:lpstr>
      <vt:lpstr>NISULAN PÄIVÄKOTI/  Viestinnän ja tiedottamisen käytänteet   26.4.2021  </vt:lpstr>
      <vt:lpstr>Päivittäisen viestinnän kehittäminen savulahdessa</vt:lpstr>
      <vt:lpstr>Kukkumäen päiväkoti/ Tiedottamisen tavat pienten ryhmässä.  Muksunetti  Kuukausikirje 1.ryhmän kuulumiset yleisesti . mitä meneillään, mitä taitoja harjoitellaan, kaveriasiat 2.musiikin, liikunnan ja kädentaitojen sisältöjä 3. vuodenaikaan liittyvät asiat esim. vaatetus, loma-asiat, tulevat tapahtumat     Nopea tiedottaminen -päivittäiset kuulumiset tulo- ja hakutilanteissa(kirjataan tärkeimmät asiat päivästä) - tekstiviestit   </vt:lpstr>
      <vt:lpstr>Joulu/kevätjuhla-video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Markkanen Lotta</dc:creator>
  <cp:lastModifiedBy>Talvensola Sami</cp:lastModifiedBy>
  <cp:revision>1</cp:revision>
  <dcterms:created xsi:type="dcterms:W3CDTF">2021-09-16T06:35:38Z</dcterms:created>
  <dcterms:modified xsi:type="dcterms:W3CDTF">2022-03-16T06:23:31Z</dcterms:modified>
</cp:coreProperties>
</file>