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6.xml" ContentType="application/vnd.openxmlformats-officedocument.theme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69" r:id="rId5"/>
    <p:sldMasterId id="2147483666" r:id="rId6"/>
    <p:sldMasterId id="2147483668" r:id="rId7"/>
    <p:sldMasterId id="2147483670" r:id="rId8"/>
    <p:sldMasterId id="2147483674" r:id="rId9"/>
    <p:sldMasterId id="2147483672" r:id="rId10"/>
    <p:sldMasterId id="2147483676" r:id="rId11"/>
    <p:sldMasterId id="2147483693" r:id="rId12"/>
    <p:sldMasterId id="2147483680" r:id="rId13"/>
    <p:sldMasterId id="2147483648" r:id="rId14"/>
    <p:sldMasterId id="2147483684" r:id="rId15"/>
    <p:sldMasterId id="2147483686" r:id="rId16"/>
    <p:sldMasterId id="2147483660" r:id="rId17"/>
    <p:sldMasterId id="2147483677" r:id="rId18"/>
    <p:sldMasterId id="2147483689" r:id="rId19"/>
    <p:sldMasterId id="2147483721" r:id="rId20"/>
    <p:sldMasterId id="2147483702" r:id="rId21"/>
  </p:sldMasterIdLst>
  <p:notesMasterIdLst>
    <p:notesMasterId r:id="rId72"/>
  </p:notesMasterIdLst>
  <p:sldIdLst>
    <p:sldId id="258" r:id="rId22"/>
    <p:sldId id="259" r:id="rId23"/>
    <p:sldId id="260" r:id="rId24"/>
    <p:sldId id="261" r:id="rId25"/>
    <p:sldId id="257" r:id="rId26"/>
    <p:sldId id="262" r:id="rId27"/>
    <p:sldId id="263" r:id="rId28"/>
    <p:sldId id="264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95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288" r:id="rId66"/>
    <p:sldId id="289" r:id="rId67"/>
    <p:sldId id="290" r:id="rId68"/>
    <p:sldId id="291" r:id="rId69"/>
    <p:sldId id="292" r:id="rId70"/>
    <p:sldId id="293" r:id="rId7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33D04-7D76-47B0-96FC-51A94B9E5D54}" v="3" dt="2022-03-16T06:48:06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01B787-64EC-49AA-827E-52649DCCDF1F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B5052B1-AF2D-4614-B08C-206ACE027541}" type="pres">
      <dgm:prSet presAssocID="{7F01B787-64EC-49AA-827E-52649DCCDF1F}" presName="outerComposite" presStyleCnt="0">
        <dgm:presLayoutVars>
          <dgm:chMax val="5"/>
          <dgm:dir/>
          <dgm:resizeHandles val="exact"/>
        </dgm:presLayoutVars>
      </dgm:prSet>
      <dgm:spPr/>
    </dgm:pt>
    <dgm:pt modelId="{9F03B3B8-BDB8-4594-BB04-F4C4FBF67EB3}" type="pres">
      <dgm:prSet presAssocID="{7F01B787-64EC-49AA-827E-52649DCCDF1F}" presName="dummyMaxCanvas" presStyleCnt="0">
        <dgm:presLayoutVars/>
      </dgm:prSet>
      <dgm:spPr/>
    </dgm:pt>
  </dgm:ptLst>
  <dgm:cxnLst>
    <dgm:cxn modelId="{F4FA6AFE-16E1-46E0-BB2B-F8E1C60FCCC8}" type="presOf" srcId="{7F01B787-64EC-49AA-827E-52649DCCDF1F}" destId="{1B5052B1-AF2D-4614-B08C-206ACE027541}" srcOrd="0" destOrd="0" presId="urn:microsoft.com/office/officeart/2005/8/layout/vProcess5"/>
    <dgm:cxn modelId="{2A1A17F6-DA08-457B-B281-AFB3FDC319B9}" type="presParOf" srcId="{1B5052B1-AF2D-4614-B08C-206ACE027541}" destId="{9F03B3B8-BDB8-4594-BB04-F4C4FBF67EB3}" srcOrd="0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9BAD82-3EF5-4A29-B2A3-D5AE098A5955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166AF4F-8253-4DEB-9793-3C601729C38C}">
      <dgm:prSet/>
      <dgm:spPr/>
      <dgm:t>
        <a:bodyPr/>
        <a:lstStyle/>
        <a:p>
          <a:r>
            <a:rPr lang="fi-FI"/>
            <a:t>Joustavuus</a:t>
          </a:r>
          <a:endParaRPr lang="en-US"/>
        </a:p>
      </dgm:t>
    </dgm:pt>
    <dgm:pt modelId="{73727406-B29C-4744-ACC7-86FDB06E5A96}" type="parTrans" cxnId="{38F72988-EF35-4066-B26A-1E4845107A4D}">
      <dgm:prSet/>
      <dgm:spPr/>
      <dgm:t>
        <a:bodyPr/>
        <a:lstStyle/>
        <a:p>
          <a:endParaRPr lang="en-US"/>
        </a:p>
      </dgm:t>
    </dgm:pt>
    <dgm:pt modelId="{5578D62E-D6E3-4921-BA9E-740ABAA330C6}" type="sibTrans" cxnId="{38F72988-EF35-4066-B26A-1E4845107A4D}">
      <dgm:prSet/>
      <dgm:spPr/>
      <dgm:t>
        <a:bodyPr/>
        <a:lstStyle/>
        <a:p>
          <a:endParaRPr lang="en-US"/>
        </a:p>
      </dgm:t>
    </dgm:pt>
    <dgm:pt modelId="{E679A373-4581-464C-BF91-76A09FA12363}">
      <dgm:prSet/>
      <dgm:spPr/>
      <dgm:t>
        <a:bodyPr/>
        <a:lstStyle/>
        <a:p>
          <a:r>
            <a:rPr lang="fi-FI"/>
            <a:t>Porrastus</a:t>
          </a:r>
          <a:endParaRPr lang="en-US"/>
        </a:p>
      </dgm:t>
    </dgm:pt>
    <dgm:pt modelId="{D32D89C3-C5FE-4AF1-9FFF-6947766DBC32}" type="parTrans" cxnId="{39A135D3-E21F-4F9D-AF44-F842346A3D7F}">
      <dgm:prSet/>
      <dgm:spPr/>
      <dgm:t>
        <a:bodyPr/>
        <a:lstStyle/>
        <a:p>
          <a:endParaRPr lang="en-US"/>
        </a:p>
      </dgm:t>
    </dgm:pt>
    <dgm:pt modelId="{F498643A-1F7F-4D4D-AF9F-F72248A1CAD9}" type="sibTrans" cxnId="{39A135D3-E21F-4F9D-AF44-F842346A3D7F}">
      <dgm:prSet/>
      <dgm:spPr/>
      <dgm:t>
        <a:bodyPr/>
        <a:lstStyle/>
        <a:p>
          <a:endParaRPr lang="en-US"/>
        </a:p>
      </dgm:t>
    </dgm:pt>
    <dgm:pt modelId="{4FF3ABF2-E104-40B0-8C78-1ABF15C796C5}">
      <dgm:prSet/>
      <dgm:spPr/>
      <dgm:t>
        <a:bodyPr/>
        <a:lstStyle/>
        <a:p>
          <a:r>
            <a:rPr lang="fi-FI"/>
            <a:t>Yhteistyö perheen kanssa</a:t>
          </a:r>
          <a:endParaRPr lang="en-US"/>
        </a:p>
      </dgm:t>
    </dgm:pt>
    <dgm:pt modelId="{9CC9774E-B7E1-440F-96F8-CCA896F0ADC9}" type="parTrans" cxnId="{A883B4A9-69E4-41DF-A1F2-A98FD207E5D7}">
      <dgm:prSet/>
      <dgm:spPr/>
      <dgm:t>
        <a:bodyPr/>
        <a:lstStyle/>
        <a:p>
          <a:endParaRPr lang="en-US"/>
        </a:p>
      </dgm:t>
    </dgm:pt>
    <dgm:pt modelId="{528C94FB-2615-4914-832D-7970A7F4AD5D}" type="sibTrans" cxnId="{A883B4A9-69E4-41DF-A1F2-A98FD207E5D7}">
      <dgm:prSet/>
      <dgm:spPr/>
      <dgm:t>
        <a:bodyPr/>
        <a:lstStyle/>
        <a:p>
          <a:endParaRPr lang="en-US"/>
        </a:p>
      </dgm:t>
    </dgm:pt>
    <dgm:pt modelId="{67256E13-7B18-4AFD-BE1D-028C31C10528}">
      <dgm:prSet/>
      <dgm:spPr/>
      <dgm:t>
        <a:bodyPr/>
        <a:lstStyle/>
        <a:p>
          <a:r>
            <a:rPr lang="fi-FI"/>
            <a:t>Aikuiset eivät ole vuorovaikutuksessa silloin, kun ollaan lasten kanssa</a:t>
          </a:r>
          <a:endParaRPr lang="en-US"/>
        </a:p>
      </dgm:t>
    </dgm:pt>
    <dgm:pt modelId="{9C6AB44B-9F3F-468E-882A-C8FDFF3E2A9C}" type="parTrans" cxnId="{01706B08-1314-4852-9F80-0CB5F940E0FC}">
      <dgm:prSet/>
      <dgm:spPr/>
      <dgm:t>
        <a:bodyPr/>
        <a:lstStyle/>
        <a:p>
          <a:endParaRPr lang="en-US"/>
        </a:p>
      </dgm:t>
    </dgm:pt>
    <dgm:pt modelId="{5C7D7BD5-C527-4BF9-B612-906F39997878}" type="sibTrans" cxnId="{01706B08-1314-4852-9F80-0CB5F940E0FC}">
      <dgm:prSet/>
      <dgm:spPr/>
      <dgm:t>
        <a:bodyPr/>
        <a:lstStyle/>
        <a:p>
          <a:endParaRPr lang="en-US"/>
        </a:p>
      </dgm:t>
    </dgm:pt>
    <dgm:pt modelId="{FA92073F-F0DF-4EBA-AA0D-6E7601FEF0E5}">
      <dgm:prSet/>
      <dgm:spPr/>
      <dgm:t>
        <a:bodyPr/>
        <a:lstStyle/>
        <a:p>
          <a:r>
            <a:rPr lang="fi-FI"/>
            <a:t>Sanoittaminen</a:t>
          </a:r>
          <a:endParaRPr lang="en-US"/>
        </a:p>
      </dgm:t>
    </dgm:pt>
    <dgm:pt modelId="{3AFEA817-8B17-4F5D-B516-30AA4C3E8A73}" type="parTrans" cxnId="{B90B28E8-7936-4F9D-B933-CAE3A600B2C5}">
      <dgm:prSet/>
      <dgm:spPr/>
      <dgm:t>
        <a:bodyPr/>
        <a:lstStyle/>
        <a:p>
          <a:endParaRPr lang="en-US"/>
        </a:p>
      </dgm:t>
    </dgm:pt>
    <dgm:pt modelId="{244ACCC1-A796-42EC-B16A-4627696642BB}" type="sibTrans" cxnId="{B90B28E8-7936-4F9D-B933-CAE3A600B2C5}">
      <dgm:prSet/>
      <dgm:spPr/>
      <dgm:t>
        <a:bodyPr/>
        <a:lstStyle/>
        <a:p>
          <a:endParaRPr lang="en-US"/>
        </a:p>
      </dgm:t>
    </dgm:pt>
    <dgm:pt modelId="{86DD4094-3FD0-4CB1-8B21-D977123812F1}">
      <dgm:prSet/>
      <dgm:spPr/>
      <dgm:t>
        <a:bodyPr/>
        <a:lstStyle/>
        <a:p>
          <a:r>
            <a:rPr lang="fi-FI"/>
            <a:t>Kuvittaminen</a:t>
          </a:r>
          <a:endParaRPr lang="en-US"/>
        </a:p>
      </dgm:t>
    </dgm:pt>
    <dgm:pt modelId="{E0D1E1BF-6524-4E33-BC1F-7AE13A62B0AB}" type="parTrans" cxnId="{93BAE445-FD77-4497-AA6A-CFBC3A7312AC}">
      <dgm:prSet/>
      <dgm:spPr/>
      <dgm:t>
        <a:bodyPr/>
        <a:lstStyle/>
        <a:p>
          <a:endParaRPr lang="en-US"/>
        </a:p>
      </dgm:t>
    </dgm:pt>
    <dgm:pt modelId="{6BAD576F-5DDE-4CF9-B0EF-CA35BCF2C514}" type="sibTrans" cxnId="{93BAE445-FD77-4497-AA6A-CFBC3A7312AC}">
      <dgm:prSet/>
      <dgm:spPr/>
      <dgm:t>
        <a:bodyPr/>
        <a:lstStyle/>
        <a:p>
          <a:endParaRPr lang="en-US"/>
        </a:p>
      </dgm:t>
    </dgm:pt>
    <dgm:pt modelId="{F16DE607-1249-4E3B-9B96-AF45CDDD5368}">
      <dgm:prSet/>
      <dgm:spPr/>
      <dgm:t>
        <a:bodyPr/>
        <a:lstStyle/>
        <a:p>
          <a:r>
            <a:rPr lang="fi-FI"/>
            <a:t>Taito-harjoittelu; ei ole ongelmia vaan erilaisia taitoja jota harjoitellaan= Muksuoppi</a:t>
          </a:r>
          <a:endParaRPr lang="en-US"/>
        </a:p>
      </dgm:t>
    </dgm:pt>
    <dgm:pt modelId="{05549E14-C9EE-411E-9959-D3B1F8157651}" type="parTrans" cxnId="{3C9AEEE8-6325-409F-A7CA-58CAD20A1254}">
      <dgm:prSet/>
      <dgm:spPr/>
      <dgm:t>
        <a:bodyPr/>
        <a:lstStyle/>
        <a:p>
          <a:endParaRPr lang="en-US"/>
        </a:p>
      </dgm:t>
    </dgm:pt>
    <dgm:pt modelId="{5446CB21-CA9E-4904-8009-2AEF1C6C4221}" type="sibTrans" cxnId="{3C9AEEE8-6325-409F-A7CA-58CAD20A1254}">
      <dgm:prSet/>
      <dgm:spPr/>
      <dgm:t>
        <a:bodyPr/>
        <a:lstStyle/>
        <a:p>
          <a:endParaRPr lang="en-US"/>
        </a:p>
      </dgm:t>
    </dgm:pt>
    <dgm:pt modelId="{9A596CFF-264A-4B35-8A2E-1BB204FF1AAB}">
      <dgm:prSet/>
      <dgm:spPr/>
      <dgm:t>
        <a:bodyPr/>
        <a:lstStyle/>
        <a:p>
          <a:r>
            <a:rPr lang="fi-FI"/>
            <a:t>Yksilöllinen huomioiminen</a:t>
          </a:r>
          <a:endParaRPr lang="en-US"/>
        </a:p>
      </dgm:t>
    </dgm:pt>
    <dgm:pt modelId="{1A7C7B67-BC2D-44F0-B47B-080E32362721}" type="parTrans" cxnId="{04BC1209-F237-4C0B-ACBF-B0B9F41B3E68}">
      <dgm:prSet/>
      <dgm:spPr/>
      <dgm:t>
        <a:bodyPr/>
        <a:lstStyle/>
        <a:p>
          <a:endParaRPr lang="en-US"/>
        </a:p>
      </dgm:t>
    </dgm:pt>
    <dgm:pt modelId="{D5DC2D8B-812A-451C-8EF3-B4B920C3974A}" type="sibTrans" cxnId="{04BC1209-F237-4C0B-ACBF-B0B9F41B3E68}">
      <dgm:prSet/>
      <dgm:spPr/>
      <dgm:t>
        <a:bodyPr/>
        <a:lstStyle/>
        <a:p>
          <a:endParaRPr lang="en-US"/>
        </a:p>
      </dgm:t>
    </dgm:pt>
    <dgm:pt modelId="{878DEAFB-AFBC-0A44-A4DF-6A22132ECB7D}" type="pres">
      <dgm:prSet presAssocID="{519BAD82-3EF5-4A29-B2A3-D5AE098A5955}" presName="diagram" presStyleCnt="0">
        <dgm:presLayoutVars>
          <dgm:dir/>
          <dgm:resizeHandles val="exact"/>
        </dgm:presLayoutVars>
      </dgm:prSet>
      <dgm:spPr/>
    </dgm:pt>
    <dgm:pt modelId="{A8B76DE6-FA74-E14F-9FF3-9B6C324EF8AC}" type="pres">
      <dgm:prSet presAssocID="{B166AF4F-8253-4DEB-9793-3C601729C38C}" presName="node" presStyleLbl="node1" presStyleIdx="0" presStyleCnt="8">
        <dgm:presLayoutVars>
          <dgm:bulletEnabled val="1"/>
        </dgm:presLayoutVars>
      </dgm:prSet>
      <dgm:spPr/>
    </dgm:pt>
    <dgm:pt modelId="{E9B760BD-77BC-B94A-9C90-6BF0CB13CE7B}" type="pres">
      <dgm:prSet presAssocID="{5578D62E-D6E3-4921-BA9E-740ABAA330C6}" presName="sibTrans" presStyleCnt="0"/>
      <dgm:spPr/>
    </dgm:pt>
    <dgm:pt modelId="{1B4F3D92-1BDA-C447-8DE3-417F1E4AC6A2}" type="pres">
      <dgm:prSet presAssocID="{E679A373-4581-464C-BF91-76A09FA12363}" presName="node" presStyleLbl="node1" presStyleIdx="1" presStyleCnt="8">
        <dgm:presLayoutVars>
          <dgm:bulletEnabled val="1"/>
        </dgm:presLayoutVars>
      </dgm:prSet>
      <dgm:spPr/>
    </dgm:pt>
    <dgm:pt modelId="{372DFFBE-EEFE-9240-ABA2-5E85A5C3D175}" type="pres">
      <dgm:prSet presAssocID="{F498643A-1F7F-4D4D-AF9F-F72248A1CAD9}" presName="sibTrans" presStyleCnt="0"/>
      <dgm:spPr/>
    </dgm:pt>
    <dgm:pt modelId="{C9A2E6CE-687F-E246-A19D-ECC4D6B886ED}" type="pres">
      <dgm:prSet presAssocID="{4FF3ABF2-E104-40B0-8C78-1ABF15C796C5}" presName="node" presStyleLbl="node1" presStyleIdx="2" presStyleCnt="8">
        <dgm:presLayoutVars>
          <dgm:bulletEnabled val="1"/>
        </dgm:presLayoutVars>
      </dgm:prSet>
      <dgm:spPr/>
    </dgm:pt>
    <dgm:pt modelId="{1889E794-09A5-9049-8E18-7AB6DB2D8053}" type="pres">
      <dgm:prSet presAssocID="{528C94FB-2615-4914-832D-7970A7F4AD5D}" presName="sibTrans" presStyleCnt="0"/>
      <dgm:spPr/>
    </dgm:pt>
    <dgm:pt modelId="{C51931F1-92B1-7E43-BB97-BCA970326F44}" type="pres">
      <dgm:prSet presAssocID="{67256E13-7B18-4AFD-BE1D-028C31C10528}" presName="node" presStyleLbl="node1" presStyleIdx="3" presStyleCnt="8">
        <dgm:presLayoutVars>
          <dgm:bulletEnabled val="1"/>
        </dgm:presLayoutVars>
      </dgm:prSet>
      <dgm:spPr/>
    </dgm:pt>
    <dgm:pt modelId="{6E480B78-E59F-564D-AF52-5B0125952530}" type="pres">
      <dgm:prSet presAssocID="{5C7D7BD5-C527-4BF9-B612-906F39997878}" presName="sibTrans" presStyleCnt="0"/>
      <dgm:spPr/>
    </dgm:pt>
    <dgm:pt modelId="{9640C858-CEDA-4644-8926-62675AA3529A}" type="pres">
      <dgm:prSet presAssocID="{FA92073F-F0DF-4EBA-AA0D-6E7601FEF0E5}" presName="node" presStyleLbl="node1" presStyleIdx="4" presStyleCnt="8">
        <dgm:presLayoutVars>
          <dgm:bulletEnabled val="1"/>
        </dgm:presLayoutVars>
      </dgm:prSet>
      <dgm:spPr/>
    </dgm:pt>
    <dgm:pt modelId="{D70FBB71-4D68-ED4D-9C87-81D3E89BDBE5}" type="pres">
      <dgm:prSet presAssocID="{244ACCC1-A796-42EC-B16A-4627696642BB}" presName="sibTrans" presStyleCnt="0"/>
      <dgm:spPr/>
    </dgm:pt>
    <dgm:pt modelId="{DBDD33A0-7F90-9B4F-AD37-8BDE9E6A457C}" type="pres">
      <dgm:prSet presAssocID="{86DD4094-3FD0-4CB1-8B21-D977123812F1}" presName="node" presStyleLbl="node1" presStyleIdx="5" presStyleCnt="8">
        <dgm:presLayoutVars>
          <dgm:bulletEnabled val="1"/>
        </dgm:presLayoutVars>
      </dgm:prSet>
      <dgm:spPr/>
    </dgm:pt>
    <dgm:pt modelId="{DE5BF8BF-AB4E-4945-90B3-8DD123948D96}" type="pres">
      <dgm:prSet presAssocID="{6BAD576F-5DDE-4CF9-B0EF-CA35BCF2C514}" presName="sibTrans" presStyleCnt="0"/>
      <dgm:spPr/>
    </dgm:pt>
    <dgm:pt modelId="{552810F0-FBC8-CE41-97BF-4020BB2883FC}" type="pres">
      <dgm:prSet presAssocID="{F16DE607-1249-4E3B-9B96-AF45CDDD5368}" presName="node" presStyleLbl="node1" presStyleIdx="6" presStyleCnt="8">
        <dgm:presLayoutVars>
          <dgm:bulletEnabled val="1"/>
        </dgm:presLayoutVars>
      </dgm:prSet>
      <dgm:spPr/>
    </dgm:pt>
    <dgm:pt modelId="{F91EFA6C-CFC1-F249-9ECE-7EBF79114861}" type="pres">
      <dgm:prSet presAssocID="{5446CB21-CA9E-4904-8009-2AEF1C6C4221}" presName="sibTrans" presStyleCnt="0"/>
      <dgm:spPr/>
    </dgm:pt>
    <dgm:pt modelId="{00BE84D1-3B15-D040-9843-7206E5B7288C}" type="pres">
      <dgm:prSet presAssocID="{9A596CFF-264A-4B35-8A2E-1BB204FF1AAB}" presName="node" presStyleLbl="node1" presStyleIdx="7" presStyleCnt="8">
        <dgm:presLayoutVars>
          <dgm:bulletEnabled val="1"/>
        </dgm:presLayoutVars>
      </dgm:prSet>
      <dgm:spPr/>
    </dgm:pt>
  </dgm:ptLst>
  <dgm:cxnLst>
    <dgm:cxn modelId="{01706B08-1314-4852-9F80-0CB5F940E0FC}" srcId="{519BAD82-3EF5-4A29-B2A3-D5AE098A5955}" destId="{67256E13-7B18-4AFD-BE1D-028C31C10528}" srcOrd="3" destOrd="0" parTransId="{9C6AB44B-9F3F-468E-882A-C8FDFF3E2A9C}" sibTransId="{5C7D7BD5-C527-4BF9-B612-906F39997878}"/>
    <dgm:cxn modelId="{04BC1209-F237-4C0B-ACBF-B0B9F41B3E68}" srcId="{519BAD82-3EF5-4A29-B2A3-D5AE098A5955}" destId="{9A596CFF-264A-4B35-8A2E-1BB204FF1AAB}" srcOrd="7" destOrd="0" parTransId="{1A7C7B67-BC2D-44F0-B47B-080E32362721}" sibTransId="{D5DC2D8B-812A-451C-8EF3-B4B920C3974A}"/>
    <dgm:cxn modelId="{E21D460B-10E9-9547-809C-979C6EE2816E}" type="presOf" srcId="{F16DE607-1249-4E3B-9B96-AF45CDDD5368}" destId="{552810F0-FBC8-CE41-97BF-4020BB2883FC}" srcOrd="0" destOrd="0" presId="urn:microsoft.com/office/officeart/2005/8/layout/default"/>
    <dgm:cxn modelId="{9EB2E641-6553-6C41-9A00-B413AD6E1FE7}" type="presOf" srcId="{B166AF4F-8253-4DEB-9793-3C601729C38C}" destId="{A8B76DE6-FA74-E14F-9FF3-9B6C324EF8AC}" srcOrd="0" destOrd="0" presId="urn:microsoft.com/office/officeart/2005/8/layout/default"/>
    <dgm:cxn modelId="{93BAE445-FD77-4497-AA6A-CFBC3A7312AC}" srcId="{519BAD82-3EF5-4A29-B2A3-D5AE098A5955}" destId="{86DD4094-3FD0-4CB1-8B21-D977123812F1}" srcOrd="5" destOrd="0" parTransId="{E0D1E1BF-6524-4E33-BC1F-7AE13A62B0AB}" sibTransId="{6BAD576F-5DDE-4CF9-B0EF-CA35BCF2C514}"/>
    <dgm:cxn modelId="{8DE3B06D-4370-8A46-B617-0F48F2A86053}" type="presOf" srcId="{FA92073F-F0DF-4EBA-AA0D-6E7601FEF0E5}" destId="{9640C858-CEDA-4644-8926-62675AA3529A}" srcOrd="0" destOrd="0" presId="urn:microsoft.com/office/officeart/2005/8/layout/default"/>
    <dgm:cxn modelId="{AD762255-C428-464A-84AA-25ED3E9D527B}" type="presOf" srcId="{67256E13-7B18-4AFD-BE1D-028C31C10528}" destId="{C51931F1-92B1-7E43-BB97-BCA970326F44}" srcOrd="0" destOrd="0" presId="urn:microsoft.com/office/officeart/2005/8/layout/default"/>
    <dgm:cxn modelId="{38F72988-EF35-4066-B26A-1E4845107A4D}" srcId="{519BAD82-3EF5-4A29-B2A3-D5AE098A5955}" destId="{B166AF4F-8253-4DEB-9793-3C601729C38C}" srcOrd="0" destOrd="0" parTransId="{73727406-B29C-4744-ACC7-86FDB06E5A96}" sibTransId="{5578D62E-D6E3-4921-BA9E-740ABAA330C6}"/>
    <dgm:cxn modelId="{A930A49B-700E-8E4E-A858-11C29E6F082E}" type="presOf" srcId="{4FF3ABF2-E104-40B0-8C78-1ABF15C796C5}" destId="{C9A2E6CE-687F-E246-A19D-ECC4D6B886ED}" srcOrd="0" destOrd="0" presId="urn:microsoft.com/office/officeart/2005/8/layout/default"/>
    <dgm:cxn modelId="{A883B4A9-69E4-41DF-A1F2-A98FD207E5D7}" srcId="{519BAD82-3EF5-4A29-B2A3-D5AE098A5955}" destId="{4FF3ABF2-E104-40B0-8C78-1ABF15C796C5}" srcOrd="2" destOrd="0" parTransId="{9CC9774E-B7E1-440F-96F8-CCA896F0ADC9}" sibTransId="{528C94FB-2615-4914-832D-7970A7F4AD5D}"/>
    <dgm:cxn modelId="{A6A942BE-D1E1-8D4F-B7E9-0F5DCA3D3F97}" type="presOf" srcId="{9A596CFF-264A-4B35-8A2E-1BB204FF1AAB}" destId="{00BE84D1-3B15-D040-9843-7206E5B7288C}" srcOrd="0" destOrd="0" presId="urn:microsoft.com/office/officeart/2005/8/layout/default"/>
    <dgm:cxn modelId="{866653BE-6698-7D47-80CC-41999C6309CC}" type="presOf" srcId="{519BAD82-3EF5-4A29-B2A3-D5AE098A5955}" destId="{878DEAFB-AFBC-0A44-A4DF-6A22132ECB7D}" srcOrd="0" destOrd="0" presId="urn:microsoft.com/office/officeart/2005/8/layout/default"/>
    <dgm:cxn modelId="{39A135D3-E21F-4F9D-AF44-F842346A3D7F}" srcId="{519BAD82-3EF5-4A29-B2A3-D5AE098A5955}" destId="{E679A373-4581-464C-BF91-76A09FA12363}" srcOrd="1" destOrd="0" parTransId="{D32D89C3-C5FE-4AF1-9FFF-6947766DBC32}" sibTransId="{F498643A-1F7F-4D4D-AF9F-F72248A1CAD9}"/>
    <dgm:cxn modelId="{57E09CE2-720E-EF44-A1F1-CB56411F9F80}" type="presOf" srcId="{86DD4094-3FD0-4CB1-8B21-D977123812F1}" destId="{DBDD33A0-7F90-9B4F-AD37-8BDE9E6A457C}" srcOrd="0" destOrd="0" presId="urn:microsoft.com/office/officeart/2005/8/layout/default"/>
    <dgm:cxn modelId="{B90B28E8-7936-4F9D-B933-CAE3A600B2C5}" srcId="{519BAD82-3EF5-4A29-B2A3-D5AE098A5955}" destId="{FA92073F-F0DF-4EBA-AA0D-6E7601FEF0E5}" srcOrd="4" destOrd="0" parTransId="{3AFEA817-8B17-4F5D-B516-30AA4C3E8A73}" sibTransId="{244ACCC1-A796-42EC-B16A-4627696642BB}"/>
    <dgm:cxn modelId="{3C9AEEE8-6325-409F-A7CA-58CAD20A1254}" srcId="{519BAD82-3EF5-4A29-B2A3-D5AE098A5955}" destId="{F16DE607-1249-4E3B-9B96-AF45CDDD5368}" srcOrd="6" destOrd="0" parTransId="{05549E14-C9EE-411E-9959-D3B1F8157651}" sibTransId="{5446CB21-CA9E-4904-8009-2AEF1C6C4221}"/>
    <dgm:cxn modelId="{7FC6F8F7-0728-8145-87EA-00AC89B96850}" type="presOf" srcId="{E679A373-4581-464C-BF91-76A09FA12363}" destId="{1B4F3D92-1BDA-C447-8DE3-417F1E4AC6A2}" srcOrd="0" destOrd="0" presId="urn:microsoft.com/office/officeart/2005/8/layout/default"/>
    <dgm:cxn modelId="{165D5399-2CA9-7D4E-A8BE-2124177891C4}" type="presParOf" srcId="{878DEAFB-AFBC-0A44-A4DF-6A22132ECB7D}" destId="{A8B76DE6-FA74-E14F-9FF3-9B6C324EF8AC}" srcOrd="0" destOrd="0" presId="urn:microsoft.com/office/officeart/2005/8/layout/default"/>
    <dgm:cxn modelId="{26D02C42-BD12-354F-A4F6-CCD0ABFD1505}" type="presParOf" srcId="{878DEAFB-AFBC-0A44-A4DF-6A22132ECB7D}" destId="{E9B760BD-77BC-B94A-9C90-6BF0CB13CE7B}" srcOrd="1" destOrd="0" presId="urn:microsoft.com/office/officeart/2005/8/layout/default"/>
    <dgm:cxn modelId="{06C4A910-E22E-734B-8E11-2FB871E4F209}" type="presParOf" srcId="{878DEAFB-AFBC-0A44-A4DF-6A22132ECB7D}" destId="{1B4F3D92-1BDA-C447-8DE3-417F1E4AC6A2}" srcOrd="2" destOrd="0" presId="urn:microsoft.com/office/officeart/2005/8/layout/default"/>
    <dgm:cxn modelId="{E01A15E1-B4A4-3E4E-B9A2-FE4D864ACA22}" type="presParOf" srcId="{878DEAFB-AFBC-0A44-A4DF-6A22132ECB7D}" destId="{372DFFBE-EEFE-9240-ABA2-5E85A5C3D175}" srcOrd="3" destOrd="0" presId="urn:microsoft.com/office/officeart/2005/8/layout/default"/>
    <dgm:cxn modelId="{CBBD1839-AD5D-6B4C-A76E-8CDF6995C3BE}" type="presParOf" srcId="{878DEAFB-AFBC-0A44-A4DF-6A22132ECB7D}" destId="{C9A2E6CE-687F-E246-A19D-ECC4D6B886ED}" srcOrd="4" destOrd="0" presId="urn:microsoft.com/office/officeart/2005/8/layout/default"/>
    <dgm:cxn modelId="{2FE48433-1CFF-5A4F-A19E-A3110ABEBE14}" type="presParOf" srcId="{878DEAFB-AFBC-0A44-A4DF-6A22132ECB7D}" destId="{1889E794-09A5-9049-8E18-7AB6DB2D8053}" srcOrd="5" destOrd="0" presId="urn:microsoft.com/office/officeart/2005/8/layout/default"/>
    <dgm:cxn modelId="{EC28D0A2-D60A-434D-BEED-DFD27E82367B}" type="presParOf" srcId="{878DEAFB-AFBC-0A44-A4DF-6A22132ECB7D}" destId="{C51931F1-92B1-7E43-BB97-BCA970326F44}" srcOrd="6" destOrd="0" presId="urn:microsoft.com/office/officeart/2005/8/layout/default"/>
    <dgm:cxn modelId="{204F3D58-A04D-4F46-AF5D-8B47CFD22336}" type="presParOf" srcId="{878DEAFB-AFBC-0A44-A4DF-6A22132ECB7D}" destId="{6E480B78-E59F-564D-AF52-5B0125952530}" srcOrd="7" destOrd="0" presId="urn:microsoft.com/office/officeart/2005/8/layout/default"/>
    <dgm:cxn modelId="{89DAA1E0-EA99-BC4E-B14E-3A26EA96241D}" type="presParOf" srcId="{878DEAFB-AFBC-0A44-A4DF-6A22132ECB7D}" destId="{9640C858-CEDA-4644-8926-62675AA3529A}" srcOrd="8" destOrd="0" presId="urn:microsoft.com/office/officeart/2005/8/layout/default"/>
    <dgm:cxn modelId="{06B58080-F209-4A4B-818B-DD9D39A4E28E}" type="presParOf" srcId="{878DEAFB-AFBC-0A44-A4DF-6A22132ECB7D}" destId="{D70FBB71-4D68-ED4D-9C87-81D3E89BDBE5}" srcOrd="9" destOrd="0" presId="urn:microsoft.com/office/officeart/2005/8/layout/default"/>
    <dgm:cxn modelId="{69012335-D542-DB4F-B200-6FFAE536DF10}" type="presParOf" srcId="{878DEAFB-AFBC-0A44-A4DF-6A22132ECB7D}" destId="{DBDD33A0-7F90-9B4F-AD37-8BDE9E6A457C}" srcOrd="10" destOrd="0" presId="urn:microsoft.com/office/officeart/2005/8/layout/default"/>
    <dgm:cxn modelId="{6F9660E8-74D2-324C-9CAD-BC233F0C2C99}" type="presParOf" srcId="{878DEAFB-AFBC-0A44-A4DF-6A22132ECB7D}" destId="{DE5BF8BF-AB4E-4945-90B3-8DD123948D96}" srcOrd="11" destOrd="0" presId="urn:microsoft.com/office/officeart/2005/8/layout/default"/>
    <dgm:cxn modelId="{8B915B11-04A6-C34E-AC47-662C8008A6FF}" type="presParOf" srcId="{878DEAFB-AFBC-0A44-A4DF-6A22132ECB7D}" destId="{552810F0-FBC8-CE41-97BF-4020BB2883FC}" srcOrd="12" destOrd="0" presId="urn:microsoft.com/office/officeart/2005/8/layout/default"/>
    <dgm:cxn modelId="{8654CEFE-713A-8C4D-B0BB-C13DBC4ADD10}" type="presParOf" srcId="{878DEAFB-AFBC-0A44-A4DF-6A22132ECB7D}" destId="{F91EFA6C-CFC1-F249-9ECE-7EBF79114861}" srcOrd="13" destOrd="0" presId="urn:microsoft.com/office/officeart/2005/8/layout/default"/>
    <dgm:cxn modelId="{48479518-207E-1E4D-9A1A-A511C3C46DDB}" type="presParOf" srcId="{878DEAFB-AFBC-0A44-A4DF-6A22132ECB7D}" destId="{00BE84D1-3B15-D040-9843-7206E5B7288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76DE6-FA74-E14F-9FF3-9B6C324EF8AC}">
      <dsp:nvSpPr>
        <dsp:cNvPr id="0" name=""/>
        <dsp:cNvSpPr/>
      </dsp:nvSpPr>
      <dsp:spPr>
        <a:xfrm>
          <a:off x="538" y="66821"/>
          <a:ext cx="2101272" cy="12607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Joustavuus</a:t>
          </a:r>
          <a:endParaRPr lang="en-US" sz="1600" kern="1200"/>
        </a:p>
      </dsp:txBody>
      <dsp:txXfrm>
        <a:off x="538" y="66821"/>
        <a:ext cx="2101272" cy="1260763"/>
      </dsp:txXfrm>
    </dsp:sp>
    <dsp:sp modelId="{1B4F3D92-1BDA-C447-8DE3-417F1E4AC6A2}">
      <dsp:nvSpPr>
        <dsp:cNvPr id="0" name=""/>
        <dsp:cNvSpPr/>
      </dsp:nvSpPr>
      <dsp:spPr>
        <a:xfrm>
          <a:off x="2311938" y="66821"/>
          <a:ext cx="2101272" cy="1260763"/>
        </a:xfrm>
        <a:prstGeom prst="rect">
          <a:avLst/>
        </a:prstGeom>
        <a:solidFill>
          <a:schemeClr val="accent5">
            <a:hueOff val="-655961"/>
            <a:satOff val="0"/>
            <a:lumOff val="-30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Porrastus</a:t>
          </a:r>
          <a:endParaRPr lang="en-US" sz="1600" kern="1200"/>
        </a:p>
      </dsp:txBody>
      <dsp:txXfrm>
        <a:off x="2311938" y="66821"/>
        <a:ext cx="2101272" cy="1260763"/>
      </dsp:txXfrm>
    </dsp:sp>
    <dsp:sp modelId="{C9A2E6CE-687F-E246-A19D-ECC4D6B886ED}">
      <dsp:nvSpPr>
        <dsp:cNvPr id="0" name=""/>
        <dsp:cNvSpPr/>
      </dsp:nvSpPr>
      <dsp:spPr>
        <a:xfrm>
          <a:off x="538" y="1537711"/>
          <a:ext cx="2101272" cy="1260763"/>
        </a:xfrm>
        <a:prstGeom prst="rect">
          <a:avLst/>
        </a:prstGeom>
        <a:solidFill>
          <a:schemeClr val="accent5">
            <a:hueOff val="-1311922"/>
            <a:satOff val="0"/>
            <a:lumOff val="-60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Yhteistyö perheen kanssa</a:t>
          </a:r>
          <a:endParaRPr lang="en-US" sz="1600" kern="1200"/>
        </a:p>
      </dsp:txBody>
      <dsp:txXfrm>
        <a:off x="538" y="1537711"/>
        <a:ext cx="2101272" cy="1260763"/>
      </dsp:txXfrm>
    </dsp:sp>
    <dsp:sp modelId="{C51931F1-92B1-7E43-BB97-BCA970326F44}">
      <dsp:nvSpPr>
        <dsp:cNvPr id="0" name=""/>
        <dsp:cNvSpPr/>
      </dsp:nvSpPr>
      <dsp:spPr>
        <a:xfrm>
          <a:off x="2311938" y="1537711"/>
          <a:ext cx="2101272" cy="1260763"/>
        </a:xfrm>
        <a:prstGeom prst="rect">
          <a:avLst/>
        </a:prstGeom>
        <a:solidFill>
          <a:schemeClr val="accent5">
            <a:hueOff val="-1967883"/>
            <a:satOff val="0"/>
            <a:lumOff val="-90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Aikuiset eivät ole vuorovaikutuksessa silloin, kun ollaan lasten kanssa</a:t>
          </a:r>
          <a:endParaRPr lang="en-US" sz="1600" kern="1200"/>
        </a:p>
      </dsp:txBody>
      <dsp:txXfrm>
        <a:off x="2311938" y="1537711"/>
        <a:ext cx="2101272" cy="1260763"/>
      </dsp:txXfrm>
    </dsp:sp>
    <dsp:sp modelId="{9640C858-CEDA-4644-8926-62675AA3529A}">
      <dsp:nvSpPr>
        <dsp:cNvPr id="0" name=""/>
        <dsp:cNvSpPr/>
      </dsp:nvSpPr>
      <dsp:spPr>
        <a:xfrm>
          <a:off x="538" y="3008602"/>
          <a:ext cx="2101272" cy="1260763"/>
        </a:xfrm>
        <a:prstGeom prst="rect">
          <a:avLst/>
        </a:prstGeom>
        <a:solidFill>
          <a:schemeClr val="accent5">
            <a:hueOff val="-2623844"/>
            <a:satOff val="0"/>
            <a:lumOff val="-121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Sanoittaminen</a:t>
          </a:r>
          <a:endParaRPr lang="en-US" sz="1600" kern="1200"/>
        </a:p>
      </dsp:txBody>
      <dsp:txXfrm>
        <a:off x="538" y="3008602"/>
        <a:ext cx="2101272" cy="1260763"/>
      </dsp:txXfrm>
    </dsp:sp>
    <dsp:sp modelId="{DBDD33A0-7F90-9B4F-AD37-8BDE9E6A457C}">
      <dsp:nvSpPr>
        <dsp:cNvPr id="0" name=""/>
        <dsp:cNvSpPr/>
      </dsp:nvSpPr>
      <dsp:spPr>
        <a:xfrm>
          <a:off x="2311938" y="3008602"/>
          <a:ext cx="2101272" cy="1260763"/>
        </a:xfrm>
        <a:prstGeom prst="rect">
          <a:avLst/>
        </a:prstGeom>
        <a:solidFill>
          <a:schemeClr val="accent5">
            <a:hueOff val="-3279805"/>
            <a:satOff val="0"/>
            <a:lumOff val="-151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Kuvittaminen</a:t>
          </a:r>
          <a:endParaRPr lang="en-US" sz="1600" kern="1200"/>
        </a:p>
      </dsp:txBody>
      <dsp:txXfrm>
        <a:off x="2311938" y="3008602"/>
        <a:ext cx="2101272" cy="1260763"/>
      </dsp:txXfrm>
    </dsp:sp>
    <dsp:sp modelId="{552810F0-FBC8-CE41-97BF-4020BB2883FC}">
      <dsp:nvSpPr>
        <dsp:cNvPr id="0" name=""/>
        <dsp:cNvSpPr/>
      </dsp:nvSpPr>
      <dsp:spPr>
        <a:xfrm>
          <a:off x="538" y="4479492"/>
          <a:ext cx="2101272" cy="1260763"/>
        </a:xfrm>
        <a:prstGeom prst="rect">
          <a:avLst/>
        </a:prstGeom>
        <a:solidFill>
          <a:schemeClr val="accent5">
            <a:hueOff val="-3935766"/>
            <a:satOff val="0"/>
            <a:lumOff val="-181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Taito-harjoittelu; ei ole ongelmia vaan erilaisia taitoja jota harjoitellaan= Muksuoppi</a:t>
          </a:r>
          <a:endParaRPr lang="en-US" sz="1600" kern="1200"/>
        </a:p>
      </dsp:txBody>
      <dsp:txXfrm>
        <a:off x="538" y="4479492"/>
        <a:ext cx="2101272" cy="1260763"/>
      </dsp:txXfrm>
    </dsp:sp>
    <dsp:sp modelId="{00BE84D1-3B15-D040-9843-7206E5B7288C}">
      <dsp:nvSpPr>
        <dsp:cNvPr id="0" name=""/>
        <dsp:cNvSpPr/>
      </dsp:nvSpPr>
      <dsp:spPr>
        <a:xfrm>
          <a:off x="2311938" y="4479492"/>
          <a:ext cx="2101272" cy="1260763"/>
        </a:xfrm>
        <a:prstGeom prst="rect">
          <a:avLst/>
        </a:prstGeom>
        <a:solidFill>
          <a:schemeClr val="accent5">
            <a:hueOff val="-4591726"/>
            <a:satOff val="0"/>
            <a:lumOff val="-2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Yksilöllinen huomioiminen</a:t>
          </a:r>
          <a:endParaRPr lang="en-US" sz="1600" kern="1200"/>
        </a:p>
      </dsp:txBody>
      <dsp:txXfrm>
        <a:off x="2311938" y="4479492"/>
        <a:ext cx="2101272" cy="1260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61980-02A7-46EF-9EDD-78DD6AB19558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36C3C-8FEF-417F-AD40-8878C01D073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86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1CCFF-BB92-5D47-A58D-AC03600D25E6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210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2744AF-986E-4D31-B848-490C63FD2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8B9E72-A35A-4584-85CD-59033D8A2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3B43C5-B803-4EA7-BE23-20CF70F13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DF03-14E2-4B4E-8DAB-540C2B9E1D74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FDE277-A59E-44DE-8CBC-2D843395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E6FAFA4-A121-4C64-9E59-B9F5F5E2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07F6-0B48-4F56-8428-BE8077319B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241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 dia log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EFFD69E1-2040-4684-81B2-BA4D53DC7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9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616891-0116-452A-8DC0-7D6E33303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D63E13-4BCE-454F-AA24-C59F40FCD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E78872-8EBE-426C-BAEE-3561B0F6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9AD4-2690-40C1-A37C-BEAB459A0238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B383BC-1F06-49B5-B482-9A3FEDCF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010EF1-A307-491E-A9F5-A4367CE1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F70C2-15C8-41F8-A4D0-2E9A36372D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619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E9F369-48AF-473F-807E-52A5E466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8B0BA8-0A46-4986-AFC5-2DE2A325C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BF67C7-A551-494F-B5CA-A25C9113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7744-5D73-445D-B9EA-6F584D7C2A8D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F761F5-943F-4BA3-9365-43F9CEB9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72FEF0-D5C2-433A-BFC8-D52073E4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B0E3-27E2-4E8F-86E2-18F7A11FE83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0906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4B36DE-D696-43D3-AB71-F2C8F9B0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2B36BE-02B6-4C1C-9E6E-1305B3D13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75C78B2-41C1-444A-A61F-E4657A45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DFC1-15FC-49E2-8AEC-1E240580B0C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78FBEC-D6C5-44A8-9488-985F353F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04FDDE-B222-48C7-81D2-0B41BE41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ACEF-D36E-4D98-8F7A-5B74463EE8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9739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9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4B49-847B-4426-802D-195E9FF36A37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354FE6E-8349-4543-950A-B8E39DBD0530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08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3EE90-81A2-49C3-872A-6DF9CBA0729F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371E8DA-A279-40CC-83D7-44932BCFC3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38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8E89-8B0B-4597-A9D0-19CCD91BAA1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01AF4-551D-4CB9-86AB-0F79EDBB7F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3222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178876-714B-4AEA-B380-BB4CBDB49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5B907B2-45ED-4A18-8415-5FEBF2B5E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4FFFE6-A235-44FA-A093-1AE6C3731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655-7671-434F-9C2A-E2E3E0E60D4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16B36F-A024-4A39-86C8-06E7BAF5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F0FA4F-D791-4B70-90DA-98CC0AB2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36C-7D12-4343-9240-4F2F8853B2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467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48321" y="1567610"/>
            <a:ext cx="10797524" cy="16208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i-FI" sz="3992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876933" y="3496750"/>
            <a:ext cx="6269347" cy="8794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spcAft>
                <a:spcPts val="1286"/>
              </a:spcAft>
              <a:defRPr/>
            </a:lvl1pPr>
          </a:lstStyle>
          <a:p>
            <a:pPr algn="r">
              <a:spcAft>
                <a:spcPts val="1417"/>
              </a:spcAft>
            </a:pPr>
            <a:endParaRPr lang="fi-FI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5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48321" y="1567610"/>
            <a:ext cx="10797524" cy="16208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i-FI" sz="3992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876933" y="3496750"/>
            <a:ext cx="6269347" cy="87949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i-FI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235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48321" y="1567610"/>
            <a:ext cx="10797524" cy="16208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i-FI" sz="3992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876933" y="3496750"/>
            <a:ext cx="6269347" cy="8794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spcAft>
                <a:spcPts val="1286"/>
              </a:spcAft>
              <a:defRPr/>
            </a:lvl1pPr>
          </a:lstStyle>
          <a:p>
            <a:pPr algn="r">
              <a:spcAft>
                <a:spcPts val="1417"/>
              </a:spcAft>
            </a:pPr>
            <a:endParaRPr lang="fi-FI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751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04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C8D6587A-B028-4327-A2A7-3C6D013E2DE4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32AF8378-B1CD-4632-A169-73FD130799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CE568-F727-4F31-B3BE-53C8B44AAA4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8448" y="2560320"/>
            <a:ext cx="4718303" cy="3310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FF0C4C2-976F-4473-93A4-9ABF0C42DD7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1344" y="2560320"/>
            <a:ext cx="4718303" cy="3310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FEF3187-01A8-4434-9DFF-5535025728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52B198-208E-45E9-BEC7-B9206832909B}" type="datetime1">
              <a:rPr lang="fi-FI"/>
              <a:pPr lvl="0"/>
              <a:t>16.3.2022</a:t>
            </a:fld>
            <a:endParaRPr lang="fi-F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51F5FF3-D2D5-4993-B170-9B48E45F26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EED6D5C-1F2F-49B1-BE55-3A2788AD0C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001FCA-B754-4BE1-8790-D277431F7E85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88308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3CEBB-E0E1-4B9F-820A-3F763E26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10642D-2F4F-4CB7-B69D-BF0936BE1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433C04F-6143-4D2A-8FFA-FA4E8F813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CC97727-2DE9-4497-8E92-F5493E0D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120D-77A0-4077-8B9F-FCDB3DBD65B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C7CB639-53F2-4DC1-A9AD-CE941137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134F4E4-AB64-4B58-87FB-F5650DE0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BE6C-47C7-4C0D-9B99-99413EFBD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718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257FFE-C0D6-49B2-8A16-01EAF114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228700-354C-4FAF-80D1-070CB5ED2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775C73-8B70-41D9-94DD-2782DEE7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1E03-6C03-40FB-92D6-0EF10FF38FD3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955D3B-A93A-4503-98F7-99BDD257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F3FE63-66BD-4C43-9970-9DCF0E812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8AD9-1128-42B5-A39E-EB117649D6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270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518029"/>
            <a:ext cx="10515600" cy="65146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40F95D50-A862-48FB-9B78-F3C05216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E7711795-E442-40A4-A082-5EB6AB31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9D789163-F972-4ABF-9316-92A93D45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9370626-A5E4-4A0C-A22C-06CE1C07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 descr="Jyväskylän kaupunki">
            <a:extLst>
              <a:ext uri="{FF2B5EF4-FFF2-40B4-BE49-F238E27FC236}">
                <a16:creationId xmlns:a16="http://schemas.microsoft.com/office/drawing/2014/main" id="{5D024F1F-7715-4A0E-A3A4-05B640913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3856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3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8666AB4-AA87-426F-BF3E-99A165AE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175CBC-1F4B-4CB2-9CA1-384146D8A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063FB-66C3-4076-9869-973302A0E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DF03-14E2-4B4E-8DAB-540C2B9E1D74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296D8D-D503-4A1D-859B-3FC854659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94DB1A-E40D-4193-891F-552BBBF81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607F6-0B48-4F56-8428-BE8077319B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38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66473E7-B683-418E-94A0-7C0450B3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69B89B1-FD37-4FAA-A70F-D700C69B4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9C4B9A-07A8-47C9-9B8F-4FC608096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77744-5D73-445D-B9EA-6F584D7C2A8D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35A989-20C5-4E1A-BA0D-23B01F1D4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B231B5-6578-41D9-B384-EB2543691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6B0E3-27E2-4E8F-86E2-18F7A11FE83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826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2673EE8-2530-4A7A-920A-132A24BE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88093D-ADF0-422C-97D5-99B3AC7AB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E1B497F-67C9-4AD9-9EF4-AE81E6B7F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ADFC1-15FC-49E2-8AEC-1E240580B0C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35F979-5DBA-4839-89F3-69C5F004E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716B69-D404-4DC1-9767-BE5C963C6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ACEF-D36E-4D98-8F7A-5B74463EE8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644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66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C4B49-847B-4426-802D-195E9FF36A37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354FE6E-8349-4543-950A-B8E39DBD0530}" type="slidenum">
              <a:rPr lang="fi-FI" smtClean="0"/>
              <a:t>‹#›</a:t>
            </a:fld>
            <a:endParaRPr lang="fi-FI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28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3EE90-81A2-49C3-872A-6DF9CBA0729F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371E8DA-A279-40CC-83D7-44932BCFC3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10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9A6B9C9-EC56-4CAE-B494-1D4478DC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1FE217-5BE2-4882-9DF4-0C20D450E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AABB24-6F46-44CB-8E87-24A251BB6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655-7671-434F-9C2A-E2E3E0E60D4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000B43-A2CA-43B2-B21A-088A0D36C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303E9C-5C08-4FF1-B556-55C69893B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6F36C-7D12-4343-9240-4F2F8853B2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15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48321" y="1567610"/>
            <a:ext cx="10797524" cy="16208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i-FI" sz="3992" b="0" strike="noStrike" spc="-1">
                <a:latin typeface="Arial"/>
              </a:rPr>
              <a:t>Muokkaa otsikon tekstimuotoa napsauttamalla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876933" y="3496750"/>
            <a:ext cx="6269347" cy="879495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pPr marL="432000" indent="-324000" algn="r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b="0" strike="noStrike" spc="-1">
                <a:latin typeface="Arial"/>
              </a:rPr>
              <a:t>Muokkaa jäsennyksen tekstimuotoa napsauttamalla</a:t>
            </a:r>
          </a:p>
          <a:p>
            <a:pPr marL="783821" lvl="1" indent="-293933" algn="r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540" b="0" strike="noStrike" spc="-1">
                <a:latin typeface="Arial"/>
              </a:rPr>
              <a:t>Toinen jäsennystaso</a:t>
            </a:r>
          </a:p>
          <a:p>
            <a:pPr marL="1175731" lvl="2" indent="-261274" algn="r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177" b="0" strike="noStrike" spc="-1">
                <a:latin typeface="Arial"/>
              </a:rPr>
              <a:t>Kolmas jäsennystaso</a:t>
            </a:r>
          </a:p>
          <a:p>
            <a:pPr marL="1567642" lvl="3" indent="-195955" algn="r">
              <a:spcAft>
                <a:spcPts val="51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14" b="0" strike="noStrike" spc="-1">
                <a:latin typeface="Arial"/>
              </a:rPr>
              <a:t>Neljäs jäsennystaso</a:t>
            </a:r>
          </a:p>
          <a:p>
            <a:pPr marL="1959552" lvl="4" indent="-195955" algn="r">
              <a:spcAft>
                <a:spcPts val="2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14" b="0" strike="noStrike" spc="-1">
                <a:latin typeface="Arial"/>
              </a:rPr>
              <a:t>Viides jäsennystaso</a:t>
            </a:r>
          </a:p>
          <a:p>
            <a:pPr marL="2351462" lvl="5" indent="-195955" algn="r">
              <a:spcAft>
                <a:spcPts val="2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14" b="0" strike="noStrike" spc="-1">
                <a:latin typeface="Arial"/>
              </a:rPr>
              <a:t>Kuudes jäsennystaso</a:t>
            </a:r>
          </a:p>
          <a:p>
            <a:pPr marL="2743373" lvl="6" indent="-195955" algn="r">
              <a:spcAft>
                <a:spcPts val="2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14" b="0" strike="noStrike" spc="-1">
                <a:latin typeface="Arial"/>
              </a:rPr>
              <a:t>Seitsemäs jäsennystaso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0" y="6531710"/>
            <a:ext cx="2840124" cy="21162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fi-FI" sz="1270" b="0" strike="noStrike" spc="-1">
                <a:latin typeface="Arial"/>
              </a:rPr>
              <a:t>&lt;päivämäärä/kellonaika&gt;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9405" y="6531710"/>
            <a:ext cx="3864189" cy="15643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fi-FI" sz="1270" b="0" strike="noStrike" spc="-1">
                <a:latin typeface="Arial"/>
              </a:rPr>
              <a:t>&lt;alatunniste&gt;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11233361" y="6564368"/>
            <a:ext cx="783723" cy="2612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0952647B-F068-4695-8D91-5280A50DBC8D}" type="slidenum">
              <a:rPr lang="fi-FI" sz="1270" b="0" strike="noStrike" spc="-1">
                <a:latin typeface="Arial"/>
              </a:rPr>
              <a:t>‹#›</a:t>
            </a:fld>
            <a:endParaRPr lang="fi-FI" sz="12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67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</p:sldLayoutIdLst>
  <p:txStyles>
    <p:titleStyle>
      <a:lvl1pPr algn="l" defTabSz="829544" rtl="0" eaLnBrk="1" latinLnBrk="0" hangingPunct="1">
        <a:lnSpc>
          <a:spcPct val="90000"/>
        </a:lnSpc>
        <a:spcBef>
          <a:spcPct val="0"/>
        </a:spcBef>
        <a:buNone/>
        <a:defRPr sz="39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910" indent="-293933" algn="r" defTabSz="829544" rtl="0" eaLnBrk="1" latinLnBrk="0" hangingPunct="1">
        <a:lnSpc>
          <a:spcPct val="90000"/>
        </a:lnSpc>
        <a:spcBef>
          <a:spcPts val="907"/>
        </a:spcBef>
        <a:spcAft>
          <a:spcPts val="1286"/>
        </a:spcAft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158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930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473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i-FI" sz="3992" b="0" strike="noStrike" spc="-1">
                <a:latin typeface="Arial"/>
              </a:rPr>
              <a:t>Muokkaa otsikon tekstimuotoa napsauttamalla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10971684" cy="440433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b="0" strike="noStrike" spc="-1">
                <a:latin typeface="Arial"/>
              </a:rPr>
              <a:t>Muokkaa jäsennyksen tekstimuotoa napsauttamalla</a:t>
            </a:r>
          </a:p>
          <a:p>
            <a:pPr marL="783821" lvl="1" indent="-293933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540" b="0" strike="noStrike" spc="-1">
                <a:latin typeface="Arial"/>
              </a:rPr>
              <a:t>Toinen jäsennystaso</a:t>
            </a:r>
          </a:p>
          <a:p>
            <a:pPr marL="1175731" lvl="2" indent="-261274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177" b="0" strike="noStrike" spc="-1">
                <a:latin typeface="Arial"/>
              </a:rPr>
              <a:t>Kolmas jäsennystaso</a:t>
            </a:r>
          </a:p>
          <a:p>
            <a:pPr marL="1567642" lvl="3" indent="-195955">
              <a:spcAft>
                <a:spcPts val="51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14" b="0" strike="noStrike" spc="-1">
                <a:latin typeface="Arial"/>
              </a:rPr>
              <a:t>Neljäs jäsennystaso</a:t>
            </a:r>
          </a:p>
          <a:p>
            <a:pPr marL="1959552" lvl="4" indent="-195955">
              <a:spcAft>
                <a:spcPts val="2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14" b="0" strike="noStrike" spc="-1">
                <a:latin typeface="Arial"/>
              </a:rPr>
              <a:t>Viides jäsennystaso</a:t>
            </a:r>
          </a:p>
          <a:p>
            <a:pPr marL="2351462" lvl="5" indent="-195955">
              <a:spcAft>
                <a:spcPts val="2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14" b="0" strike="noStrike" spc="-1">
                <a:latin typeface="Arial"/>
              </a:rPr>
              <a:t>Kuudes jäsennystaso</a:t>
            </a:r>
          </a:p>
          <a:p>
            <a:pPr marL="2743373" lvl="6" indent="-195955">
              <a:spcAft>
                <a:spcPts val="2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14" b="0" strike="noStrike" spc="-1">
                <a:latin typeface="Arial"/>
              </a:rPr>
              <a:t>Seitsemäs jäsennystaso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3526" y="6597026"/>
            <a:ext cx="2840124" cy="4728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i-FI" sz="1270" b="0" strike="noStrike" spc="-1">
                <a:latin typeface="Arial"/>
              </a:rPr>
              <a:t>&lt;päivämäärä/kellonaika&gt;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69405" y="6597026"/>
            <a:ext cx="3864189" cy="4728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fi-FI" sz="1270" b="0" strike="noStrike" spc="-1">
                <a:latin typeface="Arial"/>
              </a:rPr>
              <a:t>&lt;alatunniste&gt;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176959" y="6581350"/>
            <a:ext cx="2840124" cy="4728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28F1A93E-EC45-4F2D-9C28-D8313539D519}" type="slidenum">
              <a:rPr lang="fi-FI" sz="1270" b="0" strike="noStrike" spc="-1">
                <a:latin typeface="Arial"/>
              </a:rPr>
              <a:t>‹#›</a:t>
            </a:fld>
            <a:endParaRPr lang="fi-FI" sz="12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53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829544" rtl="0" eaLnBrk="1" latinLnBrk="0" hangingPunct="1">
        <a:lnSpc>
          <a:spcPct val="90000"/>
        </a:lnSpc>
        <a:spcBef>
          <a:spcPct val="0"/>
        </a:spcBef>
        <a:buNone/>
        <a:defRPr sz="39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910" indent="-293933" algn="l" defTabSz="829544" rtl="0" eaLnBrk="1" latinLnBrk="0" hangingPunct="1">
        <a:lnSpc>
          <a:spcPct val="90000"/>
        </a:lnSpc>
        <a:spcBef>
          <a:spcPts val="907"/>
        </a:spcBef>
        <a:spcAft>
          <a:spcPts val="1286"/>
        </a:spcAft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158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930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473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B3E5981-652D-40DF-BF93-EECF77C4E399}"/>
              </a:ext>
            </a:extLst>
          </p:cNvPr>
          <p:cNvGrpSpPr/>
          <p:nvPr/>
        </p:nvGrpSpPr>
        <p:grpSpPr>
          <a:xfrm>
            <a:off x="-15736" y="0"/>
            <a:ext cx="12229962" cy="6856216"/>
            <a:chOff x="-15736" y="0"/>
            <a:chExt cx="12229962" cy="6856216"/>
          </a:xfrm>
        </p:grpSpPr>
        <p:pic>
          <p:nvPicPr>
            <p:cNvPr id="3" name="Picture 7" descr="HD-PanelContent.png">
              <a:extLst>
                <a:ext uri="{FF2B5EF4-FFF2-40B4-BE49-F238E27FC236}">
                  <a16:creationId xmlns:a16="http://schemas.microsoft.com/office/drawing/2014/main" id="{6E7CB4D8-A5DE-40F6-96EB-250B2D5E1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188823" cy="685621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CC42556E-3952-4876-BB4F-436E60825849}"/>
                </a:ext>
              </a:extLst>
            </p:cNvPr>
            <p:cNvSpPr/>
            <p:nvPr/>
          </p:nvSpPr>
          <p:spPr>
            <a:xfrm>
              <a:off x="608011" y="609603"/>
              <a:ext cx="10972800" cy="5638803"/>
            </a:xfrm>
            <a:prstGeom prst="rect">
              <a:avLst/>
            </a:prstGeom>
            <a:noFill/>
            <a:ln w="15873" cap="flat">
              <a:solidFill>
                <a:srgbClr val="83992A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5" name="Picture 9" descr="HDRibbonContent-UniformTrim.png">
              <a:extLst>
                <a:ext uri="{FF2B5EF4-FFF2-40B4-BE49-F238E27FC236}">
                  <a16:creationId xmlns:a16="http://schemas.microsoft.com/office/drawing/2014/main" id="{A8313FFB-1FCA-424A-90C5-40430206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736" y="3153829"/>
              <a:ext cx="777240" cy="60642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10" descr="HDRibbonContent-UniformTrim.png">
              <a:extLst>
                <a:ext uri="{FF2B5EF4-FFF2-40B4-BE49-F238E27FC236}">
                  <a16:creationId xmlns:a16="http://schemas.microsoft.com/office/drawing/2014/main" id="{6DAC1F12-2AFB-4FC3-9E81-F2D55ACB3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1436986" y="3153829"/>
              <a:ext cx="777240" cy="60642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7D0C03B-3CAE-46CB-A73C-110EA74C6F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982129"/>
            <a:ext cx="9601200" cy="13038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CF4CF8-95BD-4869-A527-783CD0F405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5403" y="2556927"/>
            <a:ext cx="9601200" cy="3318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974C2C4-3463-49D5-87CB-8C8FB62CBA0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677500" y="5969002"/>
            <a:ext cx="1600200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0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54BDEA0C-F3BB-4C5E-9787-CC627F9C4FF8}" type="datetime1">
              <a:rPr lang="fi-FI"/>
              <a:pPr lvl="0"/>
              <a:t>16.3.2022</a:t>
            </a:fld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8B8E08-0B74-4189-944B-2CFA4DCE11C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95403" y="5969002"/>
            <a:ext cx="7305900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0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C087631-7798-4449-A846-BBE0CB856D7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3897" y="5969002"/>
            <a:ext cx="542696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0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B842A004-4971-4164-97AE-6038BF20AACE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277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06" r:id="rId2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i-FI" sz="4400" b="0" i="0" u="none" strike="noStrike" kern="1200" cap="none" spc="0" baseline="0">
          <a:solidFill>
            <a:srgbClr val="262626"/>
          </a:solidFill>
          <a:uFillTx/>
          <a:latin typeface="Consolas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6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fi-FI" sz="2400" b="0" i="0" u="none" strike="noStrike" kern="1200" cap="none" spc="0" baseline="0">
          <a:solidFill>
            <a:srgbClr val="262626"/>
          </a:solidFill>
          <a:uFillTx/>
          <a:latin typeface="Verdana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fi-FI" sz="2000" b="0" i="0" u="none" strike="noStrike" kern="1200" cap="none" spc="0" baseline="0">
          <a:solidFill>
            <a:srgbClr val="262626"/>
          </a:solidFill>
          <a:uFillTx/>
          <a:latin typeface="Verdana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fi-FI" sz="1800" b="0" i="0" u="none" strike="noStrike" kern="1200" cap="none" spc="0" baseline="0">
          <a:solidFill>
            <a:srgbClr val="262626"/>
          </a:solidFill>
          <a:uFillTx/>
          <a:latin typeface="Verdana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fi-FI" sz="1600" b="0" i="0" u="none" strike="noStrike" kern="1200" cap="none" spc="0" baseline="0">
          <a:solidFill>
            <a:srgbClr val="262626"/>
          </a:solidFill>
          <a:uFillTx/>
          <a:latin typeface="Verdana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fi-FI" sz="1400" b="0" i="0" u="none" strike="noStrike" kern="1200" cap="none" spc="0" baseline="0">
          <a:solidFill>
            <a:srgbClr val="262626"/>
          </a:solidFill>
          <a:uFillTx/>
          <a:latin typeface="Verdan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CB08E89-8B0B-4597-A9D0-19CCD91BAA1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A201AF4-551D-4CB9-86AB-0F79EDBB7FB6}" type="slidenum">
              <a:rPr lang="fi-FI" smtClean="0"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18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6E1383E-4C22-4306-A5D7-16D78E06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E098CF3-247E-4679-9C8D-FB55DC4D8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38D57C-E8E5-4968-B62D-DFBDC1AFF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D120D-77A0-4077-8B9F-FCDB3DBD65B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AD4DAB-2A9D-4216-BE2C-DC0024F95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8C734A-48C5-43D7-B961-6BEC3246D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2BE6C-47C7-4C0D-9B99-99413EFBD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180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FECC276-8936-454E-BF76-6C5C2D58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7EFBF34-F8C9-4EF9-9F38-253FDDAC7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13B3C14-DEA0-46B4-8084-6E154BFB2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51E03-6C03-40FB-92D6-0EF10FF38FD3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0EA0D1-9DAA-489D-AE59-4A5ADA829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AED695-5F5D-468F-8BEE-0E835F0F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8AD9-1128-42B5-A39E-EB117649D6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788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10243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425389"/>
            <a:ext cx="10515600" cy="4751574"/>
          </a:xfrm>
          <a:prstGeom prst="rect">
            <a:avLst/>
          </a:prstGeom>
        </p:spPr>
        <p:txBody>
          <a:bodyPr vert="horz" lIns="108000" tIns="45720" rIns="91440" bIns="45720" spcCol="288000" rtlCol="0" anchor="t" anchorCtr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FI"/>
              <a:t>23/03/2021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>
                <a:solidFill>
                  <a:schemeClr val="tx1"/>
                </a:solidFill>
              </a:rPr>
              <a:t>Jyväskylän kaupunki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49" r:id="rId3"/>
    <p:sldLayoutId id="2147483655" r:id="rId4"/>
    <p:sldLayoutId id="2147483662" r:id="rId5"/>
    <p:sldLayoutId id="214748368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normalizeH="0" baseline="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325438" indent="-3254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■"/>
        <a:tabLst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27063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85838" indent="-32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44613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03388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F6E586D-ED93-4E4F-ABAF-D8822246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A2C1CC-96F2-42A6-983F-0437154A0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207E22-F29A-4DF2-9924-2224A61DC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9AD4-2690-40C1-A37C-BEAB459A0238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83A59D-4F93-4026-815A-F17D31FA2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782D5C-6E37-4A16-AE57-21729B978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F70C2-15C8-41F8-A4D0-2E9A36372D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08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5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9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62.tiff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11" Type="http://schemas.microsoft.com/office/2007/relationships/diagramDrawing" Target="../diagrams/drawing2.xml"/><Relationship Id="rId5" Type="http://schemas.openxmlformats.org/officeDocument/2006/relationships/image" Target="../media/image64.tiff"/><Relationship Id="rId10" Type="http://schemas.openxmlformats.org/officeDocument/2006/relationships/diagramColors" Target="../diagrams/colors2.xml"/><Relationship Id="rId4" Type="http://schemas.openxmlformats.org/officeDocument/2006/relationships/image" Target="../media/image63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6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7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7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8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9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0.ppt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9D6C63-8883-4570-BB53-78DE2460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89966"/>
            <a:ext cx="5795772" cy="1499616"/>
          </a:xfrm>
        </p:spPr>
        <p:txBody>
          <a:bodyPr>
            <a:normAutofit/>
          </a:bodyPr>
          <a:lstStyle/>
          <a:p>
            <a:r>
              <a:rPr lang="fi-FI"/>
              <a:t>Tunnekasvatus pienten pedagogiikassa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852088-6266-4FED-8E4E-AB3E6758E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81699" cy="4351338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fi-FI" sz="2000"/>
              <a:t>Tunteita käsitellään jo pienten kanssa</a:t>
            </a:r>
          </a:p>
          <a:p>
            <a:r>
              <a:rPr lang="fi-FI" sz="2000"/>
              <a:t>Tunnetaitojen harjoittelu on noussut esille sekä lasten vasuissa että yhtenä lasten mielenkiinnon kohteena</a:t>
            </a:r>
          </a:p>
          <a:p>
            <a:r>
              <a:rPr lang="fi-FI" sz="2000"/>
              <a:t>Tunnekuvat ovat aina esillä, tunnemittari, valintataulu tunteiden käsittelyyn, laulut, lorut, ryhmän yhteiset sopimukset, liikennevalot, Peli seis! –toimintatapa</a:t>
            </a:r>
          </a:p>
          <a:p>
            <a:r>
              <a:rPr lang="fi-FI" sz="2000"/>
              <a:t>SAK-ajalla on tehty materiaalien valmistelua ja muokkaamista pienille sopivaksi, havainnointia lasten mielenkiinnon kohteista ja vasujen kirjaamista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F6B71B1-1C1E-425F-A33E-CF4995B7479D}"/>
              </a:ext>
            </a:extLst>
          </p:cNvPr>
          <p:cNvSpPr txBox="1"/>
          <p:nvPr/>
        </p:nvSpPr>
        <p:spPr>
          <a:xfrm>
            <a:off x="881634" y="6365084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Satu Ijäs ja Veera Pylkkänen</a:t>
            </a:r>
          </a:p>
          <a:p>
            <a:r>
              <a:rPr lang="fi-FI" sz="1400"/>
              <a:t>Kangasvuoren päiväkotikoulu</a:t>
            </a:r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4D56817-7222-45AE-B26E-3BC4072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8148" r="8533" b="30926"/>
          <a:stretch/>
        </p:blipFill>
        <p:spPr>
          <a:xfrm rot="5400000">
            <a:off x="5934093" y="3952499"/>
            <a:ext cx="3491482" cy="1333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33A4F43-D297-4E95-89CA-F4DC46E58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r="4167"/>
          <a:stretch/>
        </p:blipFill>
        <p:spPr>
          <a:xfrm rot="5400000">
            <a:off x="8648666" y="303371"/>
            <a:ext cx="3042448" cy="3415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uva 9" descr="Kuva, joka sisältää kohteen sisä&#10;&#10;Kuvaus luotu automaattisesti">
            <a:extLst>
              <a:ext uri="{FF2B5EF4-FFF2-40B4-BE49-F238E27FC236}">
                <a16:creationId xmlns:a16="http://schemas.microsoft.com/office/drawing/2014/main" id="{DF49D548-80A9-47A6-A0A6-FF744A3553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37821" r="-833" b="35991"/>
          <a:stretch/>
        </p:blipFill>
        <p:spPr>
          <a:xfrm>
            <a:off x="947928" y="5264644"/>
            <a:ext cx="5448300" cy="1070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8E65D80-41FF-4EAE-BCFC-6BDBDB35B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8" r="12105"/>
          <a:stretch/>
        </p:blipFill>
        <p:spPr>
          <a:xfrm rot="5400000">
            <a:off x="8900307" y="3309985"/>
            <a:ext cx="2694559" cy="3415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695A395-2F27-4B22-AC43-5764B6908CA0}"/>
              </a:ext>
            </a:extLst>
          </p:cNvPr>
          <p:cNvSpPr txBox="1"/>
          <p:nvPr/>
        </p:nvSpPr>
        <p:spPr>
          <a:xfrm>
            <a:off x="6000749" y="114301"/>
            <a:ext cx="341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Veera Pylkkänen</a:t>
            </a:r>
          </a:p>
          <a:p>
            <a:r>
              <a:rPr lang="fi-FI"/>
              <a:t>Satu Ijäs</a:t>
            </a:r>
          </a:p>
        </p:txBody>
      </p:sp>
    </p:spTree>
    <p:extLst>
      <p:ext uri="{BB962C8B-B14F-4D97-AF65-F5344CB8AC3E}">
        <p14:creationId xmlns:p14="http://schemas.microsoft.com/office/powerpoint/2010/main" val="19806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E9056BAB-E1B7-4884-8BEF-E5519165AFF7}"/>
              </a:ext>
            </a:extLst>
          </p:cNvPr>
          <p:cNvSpPr txBox="1"/>
          <p:nvPr/>
        </p:nvSpPr>
        <p:spPr>
          <a:xfrm>
            <a:off x="2345634" y="755373"/>
            <a:ext cx="930302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TARRA/TAITOTAULUT VARSANIITYSSÄ</a:t>
            </a:r>
          </a:p>
          <a:p>
            <a:endParaRPr lang="fi-FI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Osana omatoimisuuden tukemista.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Vasussa sovitaan yhdessä huoltajan kanssa lapsen harjoiteltava taito. Taidon on oltava sellainen, jossa lapsen on mahdollista onnistua (Harjoittelun on oltava lapselle mielekästä).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Kirjataan menetelmä pesuun osana vasutavoitteen harjoittelua. Ryhmään tiedoksi, kenellä lapsista on tarrataulu harjoittelun tukena. Koko tiimi on yhdessä vastuussa toteutuksesta.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Eri lapset harjoittelevat erilaisia taitoja (pottakartta, </a:t>
            </a:r>
            <a:r>
              <a:rPr lang="fi-FI" sz="1500" err="1"/>
              <a:t>pukemis</a:t>
            </a:r>
            <a:r>
              <a:rPr lang="fi-FI" sz="1500"/>
              <a:t>/riisumiskartta, lelujensiivoustaulu…).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Lapsi saa itse valita mieluisen tarrataulun muutamasta vaihtoehdosta.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Keskitytään taitojen harjoittelussa </a:t>
            </a:r>
            <a:r>
              <a:rPr lang="fi-FI" sz="1500" b="1"/>
              <a:t>positiivisuuteen</a:t>
            </a:r>
            <a:r>
              <a:rPr lang="fi-FI" sz="1500"/>
              <a:t>. Kehutaan lasta onnistumisista ja annetaan lapsen itse liimata tarra tauluun.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Harjoitellaan </a:t>
            </a:r>
            <a:r>
              <a:rPr lang="fi-FI" sz="1500" b="1"/>
              <a:t>yhtä</a:t>
            </a:r>
            <a:r>
              <a:rPr lang="fi-FI" sz="1500"/>
              <a:t> taitoa kerrallaan.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Varsaniityssä moni lapsi on oppinut kuivaksi tarrojen avulla ja pukeminen on alkanut sujua.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500"/>
              <a:t>Tarrataulu on helppo, konkreettinen ja motivoiva väline erilaisten taitojen harjoittelussa.</a:t>
            </a:r>
          </a:p>
          <a:p>
            <a:endParaRPr lang="fi-FI" sz="16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423533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73B29C8-6CD8-4488-ACAE-7B7C5C56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322458" cy="4461163"/>
          </a:xfrm>
        </p:spPr>
        <p:txBody>
          <a:bodyPr>
            <a:normAutofit/>
          </a:bodyPr>
          <a:lstStyle/>
          <a:p>
            <a:r>
              <a:rPr lang="fi-FI" sz="3600">
                <a:solidFill>
                  <a:srgbClr val="FFFFFF"/>
                </a:solidFill>
              </a:rPr>
              <a:t>Lasten omatoimisuuden tukeminen arjessa</a:t>
            </a:r>
            <a:br>
              <a:rPr lang="fi-FI" sz="3400">
                <a:solidFill>
                  <a:srgbClr val="FFFFFF"/>
                </a:solidFill>
              </a:rPr>
            </a:br>
            <a:r>
              <a:rPr lang="fi-FI" sz="2000">
                <a:solidFill>
                  <a:srgbClr val="FFFFFF"/>
                </a:solidFill>
              </a:rPr>
              <a:t>Suvi Ryynänen &amp; Joanna Suni, Nenäinniemen päiväkotikoulu</a:t>
            </a:r>
          </a:p>
        </p:txBody>
      </p:sp>
      <p:sp>
        <p:nvSpPr>
          <p:cNvPr id="19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061926B-A0D2-41E1-B066-5EDD8425D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1500"/>
              <a:t>Omatoimisuutta harjoiteltu tänä vuonna </a:t>
            </a:r>
            <a:r>
              <a:rPr lang="fi-FI" sz="1500" err="1"/>
              <a:t>esim</a:t>
            </a:r>
            <a:r>
              <a:rPr lang="fi-FI" sz="1500"/>
              <a:t>:</a:t>
            </a:r>
          </a:p>
          <a:p>
            <a:r>
              <a:rPr lang="fi-FI" sz="1500"/>
              <a:t>Kuravaatteiden laitto tai pipon hakeminen korista (naulakot siirretty lasten tasolle)</a:t>
            </a:r>
          </a:p>
          <a:p>
            <a:r>
              <a:rPr lang="fi-FI" sz="1500"/>
              <a:t>Astioiden vienti kärryyn</a:t>
            </a:r>
          </a:p>
          <a:p>
            <a:r>
              <a:rPr lang="fi-FI" sz="1500"/>
              <a:t>Lelujen kuvitetut paikat</a:t>
            </a:r>
          </a:p>
          <a:p>
            <a:pPr marL="0" indent="0">
              <a:buNone/>
            </a:pPr>
            <a:endParaRPr lang="fi-FI" sz="1500"/>
          </a:p>
          <a:p>
            <a:pPr marL="0" indent="0">
              <a:buNone/>
            </a:pPr>
            <a:r>
              <a:rPr lang="fi-FI" sz="1500"/>
              <a:t>Pedagogiset toimintatavat:</a:t>
            </a:r>
          </a:p>
          <a:p>
            <a:r>
              <a:rPr lang="fi-FI" sz="1500"/>
              <a:t>Lapsilla henkilökohtaiset eläinkuvat omilla paikoilla</a:t>
            </a:r>
          </a:p>
          <a:p>
            <a:r>
              <a:rPr lang="fi-FI" sz="1500" err="1"/>
              <a:t>Pedalukkari</a:t>
            </a:r>
            <a:r>
              <a:rPr lang="fi-FI" sz="1500"/>
              <a:t> tiiviisti tiimin käytössä (aikataulut, vastuut, aikaa siirtymille)</a:t>
            </a:r>
          </a:p>
          <a:p>
            <a:r>
              <a:rPr lang="fi-FI" sz="1500"/>
              <a:t>Etukäteen mietityt ja tarvittaessa joustavat pienryhmät aamu- ja iltapäiviin</a:t>
            </a:r>
          </a:p>
          <a:p>
            <a:r>
              <a:rPr lang="fi-FI" sz="1500"/>
              <a:t>Aikuisten vuorovaikutus</a:t>
            </a:r>
          </a:p>
          <a:p>
            <a:r>
              <a:rPr lang="fi-FI" sz="1500"/>
              <a:t>Harjoittelu ikä- ja taitokohtaista</a:t>
            </a:r>
          </a:p>
          <a:p>
            <a:endParaRPr lang="fi-FI" sz="1500"/>
          </a:p>
          <a:p>
            <a:pPr marL="0" indent="0">
              <a:buNone/>
            </a:pPr>
            <a:r>
              <a:rPr lang="fi-FI" sz="1500"/>
              <a:t>Miten näkyy </a:t>
            </a:r>
            <a:r>
              <a:rPr lang="fi-FI" sz="1500" err="1"/>
              <a:t>sak</a:t>
            </a:r>
            <a:r>
              <a:rPr lang="fi-FI" sz="1500"/>
              <a:t>-ajan sisällössä:</a:t>
            </a:r>
          </a:p>
          <a:p>
            <a:r>
              <a:rPr lang="fi-FI" sz="1500" err="1"/>
              <a:t>Pedalukkarin</a:t>
            </a:r>
            <a:r>
              <a:rPr lang="fi-FI" sz="1500"/>
              <a:t> ja pienryhmäjaon suunnittelu</a:t>
            </a:r>
          </a:p>
          <a:p>
            <a:r>
              <a:rPr lang="fi-FI" sz="1500"/>
              <a:t>Keskustelun johtaminen tiimissä</a:t>
            </a:r>
          </a:p>
        </p:txBody>
      </p:sp>
    </p:spTree>
    <p:extLst>
      <p:ext uri="{BB962C8B-B14F-4D97-AF65-F5344CB8AC3E}">
        <p14:creationId xmlns:p14="http://schemas.microsoft.com/office/powerpoint/2010/main" val="149277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F6C905-C60C-4D52-AE42-23E9204D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47" y="381462"/>
            <a:ext cx="5323715" cy="1642970"/>
          </a:xfrm>
        </p:spPr>
        <p:txBody>
          <a:bodyPr anchor="b">
            <a:normAutofit/>
          </a:bodyPr>
          <a:lstStyle/>
          <a:p>
            <a:pPr algn="ctr"/>
            <a:r>
              <a:rPr lang="fi-FI" sz="3700"/>
              <a:t>Kuinka vaalimme kiireettömyyttä pienillä?</a:t>
            </a:r>
            <a:br>
              <a:rPr lang="fi-FI" sz="3700"/>
            </a:br>
            <a:r>
              <a:rPr lang="fi-FI" sz="1800"/>
              <a:t>Tikkalan päiväkoti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E69C02-312D-41FE-8B14-4648A678B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4175881"/>
          </a:xfrm>
        </p:spPr>
        <p:txBody>
          <a:bodyPr anchor="t">
            <a:noAutofit/>
          </a:bodyPr>
          <a:lstStyle/>
          <a:p>
            <a:r>
              <a:rPr lang="fi-FI" sz="1600"/>
              <a:t>Teemme vähemmän kerralla.</a:t>
            </a:r>
          </a:p>
          <a:p>
            <a:r>
              <a:rPr lang="fi-FI" sz="1600"/>
              <a:t>Askartelut jaetaan useammalle päivälle. Viikossa askarrellaan 0-3 päivänä ja lapsia on mukana yleensä 1-3 päivässä.</a:t>
            </a:r>
          </a:p>
          <a:p>
            <a:r>
              <a:rPr lang="fi-FI" sz="1600"/>
              <a:t>Työt tehdään yksilöllisesti ohjaten rauhassa.</a:t>
            </a:r>
          </a:p>
          <a:p>
            <a:r>
              <a:rPr lang="fi-FI" sz="1600"/>
              <a:t>Lapset, jotka eivät ole askarteluvuorossa, leikkivät ja ulkoilevat.</a:t>
            </a:r>
          </a:p>
          <a:p>
            <a:r>
              <a:rPr lang="fi-FI" sz="1600" err="1"/>
              <a:t>Vessatukset</a:t>
            </a:r>
            <a:r>
              <a:rPr lang="fi-FI" sz="1600"/>
              <a:t> aloitetaan ennen yhdeksää. Ensimmäisenä pukemaan menee lapsia vanhemmasta päästä, he jaksavat hetken odottaa ulkokatoksessa aikuista.</a:t>
            </a:r>
          </a:p>
          <a:p>
            <a:r>
              <a:rPr lang="fi-FI" sz="1600"/>
              <a:t>Yksi aikuinen ulkoilee, toinen auttaa siirtymissä ja kolmas askartelee. Kun tilanne on hyvä, toinenkin aikuinen lähtee ulos.</a:t>
            </a:r>
          </a:p>
          <a:p>
            <a:r>
              <a:rPr lang="fi-FI" sz="1600"/>
              <a:t>Projektit on aloitettava ajoissa, sillä niihin kuluu aikaa.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skarrella">
            <a:extLst>
              <a:ext uri="{FF2B5EF4-FFF2-40B4-BE49-F238E27FC236}">
                <a16:creationId xmlns:a16="http://schemas.microsoft.com/office/drawing/2014/main" id="{D55E8AF4-DB97-46CB-A7A9-418DB73C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2376248"/>
            <a:ext cx="4170530" cy="21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49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D31F74-6AEB-024A-B0E6-6F82EE7C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799"/>
            <a:ext cx="8274352" cy="992415"/>
          </a:xfrm>
        </p:spPr>
        <p:txBody>
          <a:bodyPr>
            <a:noAutofit/>
          </a:bodyPr>
          <a:lstStyle/>
          <a:p>
            <a:r>
              <a:rPr lang="fi-FI" sz="3200"/>
              <a:t>Kielen kehityksen ja vuorovaikutuksen tukeminen siirtymissä ja </a:t>
            </a:r>
            <a:r>
              <a:rPr lang="fi-FI" sz="3200" err="1"/>
              <a:t>perushoitotilanteissa</a:t>
            </a:r>
            <a:endParaRPr lang="fi-FI" sz="32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F7C000-8041-5645-B397-BF10D6A6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338" y="1678214"/>
            <a:ext cx="10500238" cy="4626428"/>
          </a:xfrm>
        </p:spPr>
        <p:txBody>
          <a:bodyPr>
            <a:normAutofit/>
          </a:bodyPr>
          <a:lstStyle/>
          <a:p>
            <a:r>
              <a:rPr lang="fi-FI" sz="2500"/>
              <a:t>Huomioidaan lapsen aloitteet, ”</a:t>
            </a:r>
            <a:r>
              <a:rPr lang="fi-FI" sz="2500" err="1"/>
              <a:t>tö</a:t>
            </a:r>
            <a:r>
              <a:rPr lang="fi-FI" sz="2500"/>
              <a:t> </a:t>
            </a:r>
            <a:r>
              <a:rPr lang="fi-FI" sz="2500" err="1"/>
              <a:t>tö</a:t>
            </a:r>
            <a:r>
              <a:rPr lang="fi-FI" sz="2500"/>
              <a:t>”, tartutaan niihin</a:t>
            </a:r>
          </a:p>
          <a:p>
            <a:r>
              <a:rPr lang="fi-FI" sz="2500"/>
              <a:t>Lauletaan, </a:t>
            </a:r>
            <a:r>
              <a:rPr lang="fi-FI" sz="2500" err="1"/>
              <a:t>lorutellaan</a:t>
            </a:r>
            <a:r>
              <a:rPr lang="fi-FI" sz="2500"/>
              <a:t>, </a:t>
            </a:r>
            <a:r>
              <a:rPr lang="fi-FI" sz="2500" err="1"/>
              <a:t>sanoitetaan</a:t>
            </a:r>
            <a:r>
              <a:rPr lang="fi-FI" sz="2500"/>
              <a:t> asioita </a:t>
            </a:r>
          </a:p>
          <a:p>
            <a:r>
              <a:rPr lang="fi-FI" sz="2500"/>
              <a:t>Vuorovaikutuksen tukeminen, vuorovaikutuksessa lapsen kanssa oleminen</a:t>
            </a:r>
          </a:p>
          <a:p>
            <a:r>
              <a:rPr lang="fi-FI" sz="2500"/>
              <a:t>Havainnointi erittäin tärkeää, poimitaan lasten kiinnostuksen kohteita</a:t>
            </a:r>
          </a:p>
          <a:p>
            <a:r>
              <a:rPr lang="fi-FI" sz="2500"/>
              <a:t>SAK-aika: havainnoista keskusteleminen/niiden kirjaaminen, </a:t>
            </a:r>
            <a:r>
              <a:rPr lang="fi-FI" sz="2500" err="1"/>
              <a:t>kuvatuki</a:t>
            </a:r>
            <a:r>
              <a:rPr lang="fi-FI" sz="2500"/>
              <a:t>, otetaan tietyn aihepiirin leluja-&gt; nimeäminen, laulujen ja leikkien yhdistäminen niihin, lasten </a:t>
            </a:r>
            <a:r>
              <a:rPr lang="fi-FI" sz="2500" err="1"/>
              <a:t>kiinnostustenkohteiden</a:t>
            </a:r>
            <a:r>
              <a:rPr lang="fi-FI" sz="2500"/>
              <a:t> huomiointi sisällöissä</a:t>
            </a:r>
          </a:p>
          <a:p>
            <a:r>
              <a:rPr lang="fi-FI" sz="2500"/>
              <a:t>lapset jotka eivät vielä ohjatussa toiminnassa jaksa olla mukana, toteutetaan siirtymissä ”kevennettynä”</a:t>
            </a:r>
          </a:p>
        </p:txBody>
      </p:sp>
    </p:spTree>
    <p:extLst>
      <p:ext uri="{BB962C8B-B14F-4D97-AF65-F5344CB8AC3E}">
        <p14:creationId xmlns:p14="http://schemas.microsoft.com/office/powerpoint/2010/main" val="3847762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478971"/>
            <a:ext cx="9144000" cy="1132524"/>
          </a:xfrm>
        </p:spPr>
        <p:txBody>
          <a:bodyPr>
            <a:normAutofit fontScale="90000"/>
          </a:bodyPr>
          <a:lstStyle/>
          <a:p>
            <a:r>
              <a:rPr lang="fi-FI"/>
              <a:t>Pienten pedagogiikka</a:t>
            </a:r>
            <a:br>
              <a:rPr lang="fi-FI"/>
            </a:br>
            <a:r>
              <a:rPr lang="fi-FI"/>
              <a:t>Jokelan päiväkodissa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23108" y="1611495"/>
            <a:ext cx="10345783" cy="4928642"/>
          </a:xfrm>
        </p:spPr>
        <p:txBody>
          <a:bodyPr/>
          <a:lstStyle/>
          <a:p>
            <a:r>
              <a:rPr lang="fi-FI" sz="3600" b="1"/>
              <a:t>     SENSITIIVISYYS JA KIIREETTÖMYYS</a:t>
            </a:r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cxnSp>
        <p:nvCxnSpPr>
          <p:cNvPr id="10" name="Suora yhdysviiva 9"/>
          <p:cNvCxnSpPr/>
          <p:nvPr/>
        </p:nvCxnSpPr>
        <p:spPr>
          <a:xfrm flipV="1">
            <a:off x="2960914" y="2325189"/>
            <a:ext cx="827315" cy="659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8421189" y="2325189"/>
            <a:ext cx="914399" cy="648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orakulmio 14"/>
          <p:cNvSpPr/>
          <p:nvPr/>
        </p:nvSpPr>
        <p:spPr>
          <a:xfrm>
            <a:off x="6648992" y="2984556"/>
            <a:ext cx="4689567" cy="323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/>
              <a:t>RUOKAKASVATUS (SAPERE)</a:t>
            </a:r>
          </a:p>
          <a:p>
            <a:pPr algn="ctr"/>
            <a:r>
              <a:rPr lang="fi-FI"/>
              <a:t>-POSITIIVINEN JA KANNUSTAVA ILMAPIIRI</a:t>
            </a:r>
          </a:p>
          <a:p>
            <a:pPr marL="285750" indent="-285750" algn="ctr">
              <a:buFontTx/>
              <a:buChar char="-"/>
            </a:pPr>
            <a:r>
              <a:rPr lang="fi-FI"/>
              <a:t>LAPSITUNTEMUS</a:t>
            </a:r>
          </a:p>
          <a:p>
            <a:pPr marL="285750" indent="-285750" algn="ctr">
              <a:buFontTx/>
              <a:buChar char="-"/>
            </a:pPr>
            <a:r>
              <a:rPr lang="fi-FI"/>
              <a:t>PERHEEN TAVAT JA TOTTUMUKSET</a:t>
            </a:r>
          </a:p>
          <a:p>
            <a:pPr marL="285750" indent="-285750" algn="ctr">
              <a:buFontTx/>
              <a:buChar char="-"/>
            </a:pPr>
            <a:r>
              <a:rPr lang="fi-FI"/>
              <a:t>SORMIRUOKAILU</a:t>
            </a:r>
          </a:p>
          <a:p>
            <a:pPr marL="285750" indent="-285750" algn="ctr">
              <a:buFontTx/>
              <a:buChar char="-"/>
            </a:pPr>
            <a:r>
              <a:rPr lang="fi-FI"/>
              <a:t>LAPSEN TAHTISUUS</a:t>
            </a:r>
          </a:p>
          <a:p>
            <a:pPr marL="285750" indent="-285750" algn="ctr">
              <a:buFontTx/>
              <a:buChar char="-"/>
            </a:pPr>
            <a:r>
              <a:rPr lang="fi-FI"/>
              <a:t>KUVAT (PÄIVÄN RUOKA KUVITETAAN)</a:t>
            </a:r>
          </a:p>
          <a:p>
            <a:pPr algn="ctr"/>
            <a:r>
              <a:rPr lang="fi-FI"/>
              <a:t>-AISTIEN MONIPUOLINEN KÄYTTÖ</a:t>
            </a:r>
          </a:p>
          <a:p>
            <a:pPr algn="ctr"/>
            <a:r>
              <a:rPr lang="fi-FI"/>
              <a:t>-RUTIINIT (MM.OMA RUOKAPAIKKA)</a:t>
            </a:r>
          </a:p>
          <a:p>
            <a:pPr algn="ctr"/>
            <a:endParaRPr lang="fi-FI"/>
          </a:p>
        </p:txBody>
      </p:sp>
      <p:sp>
        <p:nvSpPr>
          <p:cNvPr id="16" name="Suorakulmio 15"/>
          <p:cNvSpPr/>
          <p:nvPr/>
        </p:nvSpPr>
        <p:spPr>
          <a:xfrm>
            <a:off x="1698173" y="2973773"/>
            <a:ext cx="4537165" cy="3243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/>
              <a:t>SIIRTYMÄTILANTEET</a:t>
            </a:r>
          </a:p>
          <a:p>
            <a:pPr algn="ctr"/>
            <a:r>
              <a:rPr lang="fi-FI"/>
              <a:t>-LAPSEN KEHON KIELEN HAVAINNOINTI</a:t>
            </a:r>
          </a:p>
          <a:p>
            <a:pPr algn="ctr"/>
            <a:r>
              <a:rPr lang="fi-FI"/>
              <a:t>(MITÄ HALUAA KERTOA?)</a:t>
            </a:r>
          </a:p>
          <a:p>
            <a:pPr algn="ctr"/>
            <a:r>
              <a:rPr lang="fi-FI"/>
              <a:t>-SYLI JA LÄMPÖ</a:t>
            </a:r>
          </a:p>
          <a:p>
            <a:pPr algn="ctr"/>
            <a:r>
              <a:rPr lang="fi-FI"/>
              <a:t>-KUULLUKSI JA NÄHDYKSI TULEMINEN</a:t>
            </a:r>
          </a:p>
          <a:p>
            <a:pPr algn="ctr"/>
            <a:r>
              <a:rPr lang="fi-FI"/>
              <a:t>-HETKESSÄ ELÄMINEN</a:t>
            </a:r>
          </a:p>
          <a:p>
            <a:pPr algn="ctr"/>
            <a:r>
              <a:rPr lang="fi-FI"/>
              <a:t>-LAPSEN TASOLLE LASKEUTUMINEN</a:t>
            </a:r>
          </a:p>
          <a:p>
            <a:pPr marL="285750" indent="-285750" algn="ctr">
              <a:buFontTx/>
              <a:buChar char="-"/>
            </a:pPr>
            <a:r>
              <a:rPr lang="fi-FI"/>
              <a:t>POSITIIVISUUS JA KANNUSTAMINEN</a:t>
            </a:r>
          </a:p>
          <a:p>
            <a:pPr marL="285750" indent="-285750" algn="ctr">
              <a:buFontTx/>
              <a:buChar char="-"/>
            </a:pPr>
            <a:r>
              <a:rPr lang="fi-FI"/>
              <a:t>VIREYSTILAN HUOMIOINTI</a:t>
            </a:r>
          </a:p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7831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i 1">
            <a:hlinkClick r:id="" action="ppaction://ole?verb=0"/>
            <a:extLst>
              <a:ext uri="{FF2B5EF4-FFF2-40B4-BE49-F238E27FC236}">
                <a16:creationId xmlns:a16="http://schemas.microsoft.com/office/drawing/2014/main" id="{4166FCEB-C694-47B1-A422-60441EC749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87" y="1308017"/>
          <a:ext cx="11400255" cy="4707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0" name="Presentation" r:id="rId3" imgW="6095834" imgH="3429131" progId="PowerPoint.Show.12">
                  <p:embed/>
                </p:oleObj>
              </mc:Choice>
              <mc:Fallback>
                <p:oleObj name="Presentation" r:id="rId3" imgW="6095834" imgH="3429131" progId="PowerPoint.Show.12">
                  <p:embed/>
                  <p:pic>
                    <p:nvPicPr>
                      <p:cNvPr id="2" name="Objekti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166FCEB-C694-47B1-A422-60441EC74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87" y="1308017"/>
                        <a:ext cx="11400255" cy="4707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4EB4554B-280F-467A-B72E-EFA589D804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>
                <a:latin typeface="Josefin Sans"/>
              </a:rPr>
              <a:t>Tapiolan päiväkoti, </a:t>
            </a:r>
            <a:r>
              <a:rPr lang="fi-FI" sz="1800" err="1">
                <a:latin typeface="Josefin Sans"/>
              </a:rPr>
              <a:t>maiju</a:t>
            </a:r>
            <a:r>
              <a:rPr lang="fi-FI" sz="1800">
                <a:latin typeface="Josefin Sans"/>
              </a:rPr>
              <a:t> </a:t>
            </a:r>
            <a:r>
              <a:rPr lang="fi-FI" sz="1800" err="1">
                <a:latin typeface="Josefin Sans"/>
              </a:rPr>
              <a:t>anttila</a:t>
            </a:r>
            <a:r>
              <a:rPr lang="fi-FI" sz="1800">
                <a:latin typeface="Josefin Sans"/>
              </a:rPr>
              <a:t> ja </a:t>
            </a:r>
            <a:r>
              <a:rPr lang="fi-FI" sz="1800" err="1">
                <a:latin typeface="Josefin Sans"/>
              </a:rPr>
              <a:t>juho</a:t>
            </a:r>
            <a:r>
              <a:rPr lang="fi-FI" sz="1800">
                <a:latin typeface="Josefin Sans"/>
              </a:rPr>
              <a:t> </a:t>
            </a:r>
            <a:r>
              <a:rPr lang="fi-FI" sz="1800" err="1">
                <a:latin typeface="Josefin Sans"/>
              </a:rPr>
              <a:t>hautala</a:t>
            </a:r>
            <a:endParaRPr lang="fi-FI" sz="1800" err="1"/>
          </a:p>
        </p:txBody>
      </p:sp>
    </p:spTree>
    <p:extLst>
      <p:ext uri="{BB962C8B-B14F-4D97-AF65-F5344CB8AC3E}">
        <p14:creationId xmlns:p14="http://schemas.microsoft.com/office/powerpoint/2010/main" val="233392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613939-BE66-4359-82F3-FEBC9A8C7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659287"/>
          </a:xfrm>
        </p:spPr>
        <p:txBody>
          <a:bodyPr anchor="ctr">
            <a:normAutofit fontScale="90000"/>
          </a:bodyPr>
          <a:lstStyle/>
          <a:p>
            <a:r>
              <a:rPr lang="fi-FI" sz="2000"/>
              <a:t>NISULAN PÄIVÄKOTI: Minna Ojakorpi ja Kirsi Koivunen  ja Niko Perälä</a:t>
            </a:r>
            <a:br>
              <a:rPr lang="fi-FI" sz="2000"/>
            </a:br>
            <a:r>
              <a:rPr lang="fi-FI" sz="2000"/>
              <a:t> TAAPEROPEDAGOGIIKKA/ SIIRTYMÄT JA PERUSHOITOTILANTEET </a:t>
            </a:r>
            <a:br>
              <a:rPr lang="fi-FI" sz="2000"/>
            </a:br>
            <a:br>
              <a:rPr lang="fi-FI" sz="2000"/>
            </a:br>
            <a:br>
              <a:rPr lang="fi-FI" sz="2000"/>
            </a:br>
            <a:endParaRPr lang="fi-FI" sz="20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DA572F8-610E-4A20-B9D2-6B5A10EEB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52626"/>
            <a:ext cx="9144000" cy="4563583"/>
          </a:xfrm>
        </p:spPr>
        <p:txBody>
          <a:bodyPr anchor="ctr">
            <a:normAutofit fontScale="47500" lnSpcReduction="20000"/>
          </a:bodyPr>
          <a:lstStyle/>
          <a:p>
            <a:pPr marL="285750" indent="-285750">
              <a:buFontTx/>
              <a:buChar char="-"/>
            </a:pPr>
            <a:r>
              <a:rPr lang="fi-FI"/>
              <a:t>porrastus kaikissa mahdollisissa tilanteissa  esimerkiksi  sisälle tullessa ja ulos mennessä,</a:t>
            </a:r>
          </a:p>
          <a:p>
            <a:pPr marL="285750" indent="-285750">
              <a:buFontTx/>
              <a:buChar char="-"/>
            </a:pPr>
            <a:r>
              <a:rPr lang="fi-FI"/>
              <a:t>ruokailun jälkeen siirrytään vessaan sitä mukaa kun lapsi on valmis ja  aikuinen lepohuoneessa  ottaa vastaan 1-2 lasta kerrallaan</a:t>
            </a:r>
          </a:p>
          <a:p>
            <a:pPr marL="285750" indent="-285750">
              <a:buFontTx/>
              <a:buChar char="-"/>
            </a:pPr>
            <a:r>
              <a:rPr lang="fi-FI"/>
              <a:t>Siirtymiin varataan tarpeeksi aikaa  ja rauhaa, ettei tehdä lasten puolesta, vaan saa yrittää itse </a:t>
            </a:r>
          </a:p>
          <a:p>
            <a:pPr marL="285750" indent="-285750">
              <a:buFontTx/>
              <a:buChar char="-"/>
            </a:pPr>
            <a:r>
              <a:rPr lang="fi-FI"/>
              <a:t>aikuisten työ suunniteltu tarkkaan päivänkulussa, kuitenkaan joustavuutta unohtamatta</a:t>
            </a:r>
          </a:p>
          <a:p>
            <a:pPr marL="285750" indent="-285750">
              <a:buFontTx/>
              <a:buChar char="-"/>
            </a:pPr>
            <a:r>
              <a:rPr lang="fi-FI"/>
              <a:t>Osallisuus toteutuu myös pienillä arjen eri tilanteissa, </a:t>
            </a:r>
            <a:r>
              <a:rPr lang="fi-FI" err="1"/>
              <a:t>mielummin</a:t>
            </a:r>
            <a:r>
              <a:rPr lang="fi-FI"/>
              <a:t> annetaan tehdä itse ja suunnitellaan arki sen mahdollistavaksi  ja annetaan vastuuta ja roolia</a:t>
            </a:r>
          </a:p>
          <a:p>
            <a:pPr marL="285750" indent="-285750">
              <a:buFontTx/>
              <a:buChar char="-"/>
            </a:pPr>
            <a:r>
              <a:rPr lang="fi-FI"/>
              <a:t>Vähän ”liikaakin”</a:t>
            </a:r>
          </a:p>
          <a:p>
            <a:pPr marL="285750" indent="-285750">
              <a:buFontTx/>
              <a:buChar char="-"/>
            </a:pPr>
            <a:endParaRPr lang="fi-FI"/>
          </a:p>
          <a:p>
            <a:pPr marL="285750" indent="-285750">
              <a:buFontTx/>
              <a:buChar char="-"/>
            </a:pPr>
            <a:r>
              <a:rPr lang="fi-FI"/>
              <a:t>aikuisen syli ja sensitiivisyys on taaperon oppimisympäristö !</a:t>
            </a:r>
            <a:r>
              <a:rPr lang="fi-FI">
                <a:highlight>
                  <a:srgbClr val="FFFF00"/>
                </a:highlight>
              </a:rPr>
              <a:t> </a:t>
            </a:r>
          </a:p>
          <a:p>
            <a:r>
              <a:rPr lang="fi-FI"/>
              <a:t>-        Tärkeää on pysyvyys ja yhteyden luominen, pienet testaavat myös paljon luottamusta ja oletko turvallinen aikuinen vaikka vähän temppuilenkin</a:t>
            </a:r>
          </a:p>
          <a:p>
            <a:r>
              <a:rPr lang="fi-FI">
                <a:solidFill>
                  <a:srgbClr val="FF0000"/>
                </a:solidFill>
              </a:rPr>
              <a:t>-        </a:t>
            </a:r>
            <a:r>
              <a:rPr lang="fi-FI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fi-FI"/>
              <a:t>esimerkiksi pukemistilanteessa voi samalla jutella lapsen kanssa, käydä läpi kehonosia, vaatteita ja sanoittaa mitä milloinkin   </a:t>
            </a:r>
          </a:p>
          <a:p>
            <a:r>
              <a:rPr lang="fi-FI"/>
              <a:t>       tehdään tai vaikka lauletaan ja </a:t>
            </a:r>
            <a:r>
              <a:rPr lang="fi-FI" err="1"/>
              <a:t>lorutellaan</a:t>
            </a:r>
            <a:r>
              <a:rPr lang="fi-FI"/>
              <a:t> samalla</a:t>
            </a:r>
          </a:p>
          <a:p>
            <a:pPr marL="285750" indent="-285750">
              <a:buFontTx/>
              <a:buChar char="-"/>
            </a:pPr>
            <a:endParaRPr lang="fi-FI"/>
          </a:p>
          <a:p>
            <a:pPr marL="285750" indent="-285750">
              <a:buFontTx/>
              <a:buChar char="-"/>
            </a:pPr>
            <a:r>
              <a:rPr lang="fi-FI"/>
              <a:t>SAK ajalla  suunnitellaan erityisesti rakenteita, päivän rytmiä, siirtymät, aikuisten sijoittelu sekä miten yksittäisen lapsen tarpeet </a:t>
            </a:r>
            <a:r>
              <a:rPr lang="fi-FI" err="1"/>
              <a:t>huomioid</a:t>
            </a:r>
            <a:endParaRPr lang="fi-FI"/>
          </a:p>
          <a:p>
            <a:pPr marL="285750" indent="-285750">
              <a:buFontTx/>
              <a:buChar char="-"/>
            </a:pPr>
            <a:r>
              <a:rPr lang="fi-FI"/>
              <a:t>-mieluummin enemmän aikaa </a:t>
            </a:r>
            <a:r>
              <a:rPr lang="fi-FI" err="1"/>
              <a:t>siirtymillle</a:t>
            </a:r>
            <a:r>
              <a:rPr lang="fi-FI"/>
              <a:t> kun toiminnalle: kokopäiväpedagogiikan periaatteet !</a:t>
            </a:r>
          </a:p>
          <a:p>
            <a:endParaRPr lang="fi-FI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fi-FI"/>
          </a:p>
          <a:p>
            <a:endParaRPr lang="fi-FI"/>
          </a:p>
          <a:p>
            <a:r>
              <a:rPr lang="fi-FI"/>
              <a:t> </a:t>
            </a:r>
            <a:endParaRPr lang="fi-FI">
              <a:sym typeface="Wingdings" panose="05000000000000000000" pitchFamily="2" charset="2"/>
            </a:endParaRPr>
          </a:p>
          <a:p>
            <a:endParaRPr lang="fi-FI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7992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529CB60-C534-4C0E-87EF-CAB6ACDFBA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38882" y="639193"/>
            <a:ext cx="3571810" cy="35735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66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endParaRPr kumimoji="0" lang="fi-FI" altLang="fi-FI" sz="66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9CEAFD4-D7C7-471F-BF8F-D690D6D35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796" y="1646287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fi-FI" sz="2200"/>
              <a:t>Kokopäiväpedagogiikan ja erityisesti iltapäivien huomioiminen pedagogisessa suunnittelussa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211837F4-C0B6-45B6-B720-EEAA6C816FCF}"/>
              </a:ext>
            </a:extLst>
          </p:cNvPr>
          <p:cNvGraphicFramePr>
            <a:graphicFrameLocks noGrp="1"/>
          </p:cNvGraphicFramePr>
          <p:nvPr/>
        </p:nvGraphicFramePr>
        <p:xfrm>
          <a:off x="4348065" y="609476"/>
          <a:ext cx="7520849" cy="5217913"/>
        </p:xfrm>
        <a:graphic>
          <a:graphicData uri="http://schemas.openxmlformats.org/drawingml/2006/table">
            <a:tbl>
              <a:tblPr firstRow="1" firstCol="1" bandRow="1"/>
              <a:tblGrid>
                <a:gridCol w="1883534">
                  <a:extLst>
                    <a:ext uri="{9D8B030D-6E8A-4147-A177-3AD203B41FA5}">
                      <a16:colId xmlns:a16="http://schemas.microsoft.com/office/drawing/2014/main" val="2015373841"/>
                    </a:ext>
                  </a:extLst>
                </a:gridCol>
                <a:gridCol w="1214285">
                  <a:extLst>
                    <a:ext uri="{9D8B030D-6E8A-4147-A177-3AD203B41FA5}">
                      <a16:colId xmlns:a16="http://schemas.microsoft.com/office/drawing/2014/main" val="315066292"/>
                    </a:ext>
                  </a:extLst>
                </a:gridCol>
                <a:gridCol w="1078626">
                  <a:extLst>
                    <a:ext uri="{9D8B030D-6E8A-4147-A177-3AD203B41FA5}">
                      <a16:colId xmlns:a16="http://schemas.microsoft.com/office/drawing/2014/main" val="3867872052"/>
                    </a:ext>
                  </a:extLst>
                </a:gridCol>
                <a:gridCol w="1187152">
                  <a:extLst>
                    <a:ext uri="{9D8B030D-6E8A-4147-A177-3AD203B41FA5}">
                      <a16:colId xmlns:a16="http://schemas.microsoft.com/office/drawing/2014/main" val="278656825"/>
                    </a:ext>
                  </a:extLst>
                </a:gridCol>
                <a:gridCol w="1078626">
                  <a:extLst>
                    <a:ext uri="{9D8B030D-6E8A-4147-A177-3AD203B41FA5}">
                      <a16:colId xmlns:a16="http://schemas.microsoft.com/office/drawing/2014/main" val="928182888"/>
                    </a:ext>
                  </a:extLst>
                </a:gridCol>
                <a:gridCol w="1078626">
                  <a:extLst>
                    <a:ext uri="{9D8B030D-6E8A-4147-A177-3AD203B41FA5}">
                      <a16:colId xmlns:a16="http://schemas.microsoft.com/office/drawing/2014/main" val="3674757486"/>
                    </a:ext>
                  </a:extLst>
                </a:gridCol>
              </a:tblGrid>
              <a:tr h="20538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VKO 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MAANANTAI  10.11.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TIISTAI 11.11.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KESKIVIIKKO  12.11.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TORSTAI  13.11.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PERJANTAI 14.11.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928421"/>
                  </a:ext>
                </a:extLst>
              </a:tr>
              <a:tr h="47435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Yhteinen pedagoginen toiminta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227038"/>
                  </a:ext>
                </a:extLst>
              </a:tr>
              <a:tr h="47435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Ulkoilu: 1.ulos klo 8.30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2.ulos klo 9.30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958712"/>
                  </a:ext>
                </a:extLst>
              </a:tr>
              <a:tr h="74332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Ruokakärryn haku Sängyt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Kissankellot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Sisiliskot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148638"/>
                  </a:ext>
                </a:extLst>
              </a:tr>
              <a:tr h="47435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Naattilaan    1. – 12.45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2.  12.45-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803714"/>
                  </a:ext>
                </a:extLst>
              </a:tr>
              <a:tr h="20538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WC&amp; pukemisapu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551928"/>
                  </a:ext>
                </a:extLst>
              </a:tr>
              <a:tr h="20538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Välipalan jakaminen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80095"/>
                  </a:ext>
                </a:extLst>
              </a:tr>
              <a:tr h="74332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SAK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458689"/>
                  </a:ext>
                </a:extLst>
              </a:tr>
              <a:tr h="74332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Palaverit &amp;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Muuta muistettavaa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322585"/>
                  </a:ext>
                </a:extLst>
              </a:tr>
              <a:tr h="47435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Työvuorot: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091319"/>
                  </a:ext>
                </a:extLst>
              </a:tr>
              <a:tr h="47435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Lapsia paikalla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17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14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12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9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fi-FI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60" marR="16660" marT="23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154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729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784789" y="1567937"/>
            <a:ext cx="8098993" cy="16208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829544"/>
            <a:r>
              <a:rPr lang="fi-FI" sz="3992" b="1" spc="-1">
                <a:solidFill>
                  <a:prstClr val="black"/>
                </a:solidFill>
                <a:latin typeface="Arial"/>
              </a:rPr>
              <a:t>Vasuagentti-iltapäivä</a:t>
            </a:r>
            <a:br>
              <a:rPr sz="1633">
                <a:solidFill>
                  <a:prstClr val="black"/>
                </a:solidFill>
                <a:latin typeface="Arial"/>
              </a:rPr>
            </a:br>
            <a:r>
              <a:rPr lang="fi-FI" sz="3266" spc="-1">
                <a:solidFill>
                  <a:prstClr val="black"/>
                </a:solidFill>
                <a:latin typeface="Arial"/>
              </a:rPr>
              <a:t>Pienten pedagogiikan Hyvät käytänteet</a:t>
            </a:r>
            <a:endParaRPr lang="fi-FI" sz="3266" b="1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5899766" y="3224705"/>
            <a:ext cx="4702504" cy="16740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defTabSz="829544"/>
            <a:r>
              <a:rPr lang="fi-FI" sz="2359" b="1" spc="-1">
                <a:solidFill>
                  <a:prstClr val="black"/>
                </a:solidFill>
                <a:latin typeface="Arial"/>
              </a:rPr>
              <a:t>Marika Melander</a:t>
            </a:r>
            <a:endParaRPr lang="fi-FI" sz="2359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i-FI" sz="2359" spc="-1">
                <a:solidFill>
                  <a:prstClr val="black"/>
                </a:solidFill>
                <a:latin typeface="Arial"/>
              </a:rPr>
              <a:t>Vo esikoulu ja vasuagentti </a:t>
            </a:r>
          </a:p>
          <a:p>
            <a:pPr defTabSz="829544"/>
            <a:r>
              <a:rPr lang="fi-FI" sz="2359" b="1" spc="-1">
                <a:solidFill>
                  <a:prstClr val="black"/>
                </a:solidFill>
                <a:latin typeface="Arial"/>
              </a:rPr>
              <a:t>Heli Palmros </a:t>
            </a:r>
            <a:endParaRPr lang="fi-FI" sz="2359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i-FI" sz="2359" spc="-1">
                <a:solidFill>
                  <a:prstClr val="black"/>
                </a:solidFill>
                <a:latin typeface="Arial"/>
              </a:rPr>
              <a:t>Vo alle 3-v. </a:t>
            </a:r>
          </a:p>
          <a:p>
            <a:pPr defTabSz="829544"/>
            <a:r>
              <a:rPr lang="fi-FI" sz="2359" b="1" spc="-1">
                <a:solidFill>
                  <a:prstClr val="black"/>
                </a:solidFill>
                <a:latin typeface="Arial"/>
              </a:rPr>
              <a:t>Ristonmaan päiväkoti </a:t>
            </a:r>
            <a:r>
              <a:rPr lang="fi-FI" sz="2359" spc="-1">
                <a:solidFill>
                  <a:prstClr val="black"/>
                </a:solidFill>
                <a:latin typeface="Arial"/>
              </a:rPr>
              <a:t>1.12.2021</a:t>
            </a:r>
          </a:p>
        </p:txBody>
      </p:sp>
    </p:spTree>
    <p:extLst>
      <p:ext uri="{BB962C8B-B14F-4D97-AF65-F5344CB8AC3E}">
        <p14:creationId xmlns:p14="http://schemas.microsoft.com/office/powerpoint/2010/main" val="757177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1850432" y="391903"/>
            <a:ext cx="8098993" cy="11103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829544"/>
            <a:r>
              <a:rPr lang="fi-FI" sz="2903" spc="-1">
                <a:solidFill>
                  <a:prstClr val="black"/>
                </a:solidFill>
                <a:latin typeface="Arial"/>
              </a:rPr>
              <a:t>Tabletit kommunikoinnintukena </a:t>
            </a:r>
            <a:br>
              <a:rPr sz="1633">
                <a:solidFill>
                  <a:prstClr val="black"/>
                </a:solidFill>
                <a:latin typeface="Arial"/>
              </a:rPr>
            </a:br>
            <a:r>
              <a:rPr lang="fi-FI" sz="2903" spc="-1">
                <a:solidFill>
                  <a:prstClr val="black"/>
                </a:solidFill>
                <a:latin typeface="Arial"/>
              </a:rPr>
              <a:t>alle 3-vuotiaiden ryhmässä</a:t>
            </a:r>
            <a:br>
              <a:rPr sz="1633">
                <a:solidFill>
                  <a:prstClr val="black"/>
                </a:solidFill>
                <a:latin typeface="Arial"/>
              </a:rPr>
            </a:br>
            <a:r>
              <a:rPr lang="fi-FI" sz="1270" i="1" spc="-1">
                <a:solidFill>
                  <a:prstClr val="black"/>
                </a:solidFill>
                <a:latin typeface="Arial"/>
              </a:rPr>
              <a:t>Kuvat: Heli Palmros, Materiaalit: Veo Hanna Alastalo, Papunetin kuvapankki, Papunet.fi</a:t>
            </a:r>
            <a:endParaRPr lang="fi-FI" sz="127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5" name="Kuva 84"/>
          <p:cNvPicPr/>
          <p:nvPr/>
        </p:nvPicPr>
        <p:blipFill>
          <a:blip r:embed="rId2"/>
          <a:stretch/>
        </p:blipFill>
        <p:spPr>
          <a:xfrm>
            <a:off x="2829862" y="1632928"/>
            <a:ext cx="6139807" cy="46045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192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11">
            <a:extLst>
              <a:ext uri="{FF2B5EF4-FFF2-40B4-BE49-F238E27FC236}">
                <a16:creationId xmlns:a16="http://schemas.microsoft.com/office/drawing/2014/main" id="{3ED14C35-F5A9-4779-8E0C-5C49E2E1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tsikko 13">
            <a:extLst>
              <a:ext uri="{FF2B5EF4-FFF2-40B4-BE49-F238E27FC236}">
                <a16:creationId xmlns:a16="http://schemas.microsoft.com/office/drawing/2014/main" id="{BD06485C-6FA5-40C9-B28C-4A2A55BA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0" y="411480"/>
            <a:ext cx="3319114" cy="1698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Nenäinniemen päiväkotikoulu/</a:t>
            </a:r>
            <a:br>
              <a:rPr lang="en-US" sz="28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Mini Essut </a:t>
            </a:r>
            <a:br>
              <a:rPr lang="en-US" sz="28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56B27BD7-6522-49D6-8AF6-ADF403CF6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23634"/>
          <a:stretch/>
        </p:blipFill>
        <p:spPr>
          <a:xfrm>
            <a:off x="-1" y="2509525"/>
            <a:ext cx="4381499" cy="4348475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7F4ABA1B-E5C1-476C-90C8-E823028B7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1" r="4" b="13352"/>
          <a:stretch/>
        </p:blipFill>
        <p:spPr>
          <a:xfrm>
            <a:off x="8807838" y="-2"/>
            <a:ext cx="3384162" cy="2553431"/>
          </a:xfrm>
          <a:prstGeom prst="rect">
            <a:avLst/>
          </a:prstGeom>
        </p:spPr>
      </p:pic>
      <p:sp>
        <p:nvSpPr>
          <p:cNvPr id="125" name="Rectangle 1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15">
            <a:extLst>
              <a:ext uri="{FF2B5EF4-FFF2-40B4-BE49-F238E27FC236}">
                <a16:creationId xmlns:a16="http://schemas.microsoft.com/office/drawing/2014/main" id="{1D7E768C-F52C-4C8D-8D28-9E77B1F2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49" y="2479633"/>
            <a:ext cx="4381499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kstin paikkamerkki 15">
            <a:extLst>
              <a:ext uri="{FF2B5EF4-FFF2-40B4-BE49-F238E27FC236}">
                <a16:creationId xmlns:a16="http://schemas.microsoft.com/office/drawing/2014/main" id="{5B9B2A28-FB68-40E4-8EF5-A4EA2CAAD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8698" y="741055"/>
            <a:ext cx="3452345" cy="53654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50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500">
                <a:solidFill>
                  <a:schemeClr val="tx2">
                    <a:lumMod val="50000"/>
                  </a:schemeClr>
                </a:solidFill>
              </a:rPr>
              <a:t>Laulukortit: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>
                    <a:lumMod val="50000"/>
                  </a:schemeClr>
                </a:solidFill>
              </a:rPr>
              <a:t>peruslaulut, joita käydään läpi koko vuoden/ vuoden ajan mukaan vaihtuvat kausilaulut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>
                    <a:lumMod val="50000"/>
                  </a:schemeClr>
                </a:solidFill>
              </a:rPr>
              <a:t>lasten yksilöllisiin suunnitelmiin kirjattujen tavoitteiden pohjalta: kielen rikastaminen, tukeminen, sanoittaminen, lasten aloitteisiin vastaaminen, toisto, toisto, toisto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>
                    <a:lumMod val="50000"/>
                  </a:schemeClr>
                </a:solidFill>
              </a:rPr>
              <a:t>laulut mukana siirtymissä, ruokapiirillä, leikeissä, vessassa, ulkoiluissa…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500">
                <a:solidFill>
                  <a:schemeClr val="tx2">
                    <a:lumMod val="50000"/>
                  </a:schemeClr>
                </a:solidFill>
              </a:rPr>
              <a:t>SAK-ajalla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>
                    <a:lumMod val="50000"/>
                  </a:schemeClr>
                </a:solidFill>
              </a:rPr>
              <a:t>kirjattu/ pohdittu/ arvioitu kielen kehityksen havaintoja</a:t>
            </a:r>
            <a:r>
              <a:rPr lang="en-US" sz="150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 suunnitellaan toimintaa, luotu uusia laulukortteja ja materiaalia</a:t>
            </a:r>
            <a:endParaRPr lang="en-US" sz="1500">
              <a:solidFill>
                <a:schemeClr val="tx2">
                  <a:lumMod val="5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>
              <a:solidFill>
                <a:schemeClr val="tx2">
                  <a:lumMod val="5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57F86A1E-0549-433A-BE75-19F8279E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r="-2" b="-2"/>
          <a:stretch/>
        </p:blipFill>
        <p:spPr>
          <a:xfrm>
            <a:off x="8775834" y="2553429"/>
            <a:ext cx="3416166" cy="4304571"/>
          </a:xfrm>
          <a:prstGeom prst="rect">
            <a:avLst/>
          </a:prstGeom>
        </p:spPr>
      </p:pic>
      <p:sp>
        <p:nvSpPr>
          <p:cNvPr id="128" name="Rectangle 117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834" y="2516418"/>
            <a:ext cx="3416166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19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4683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29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829544"/>
            <a:r>
              <a:rPr lang="fi-FI" sz="3992" spc="-1">
                <a:solidFill>
                  <a:prstClr val="black"/>
                </a:solidFill>
                <a:latin typeface="Arial"/>
              </a:rPr>
              <a:t>Vastaa perushoitotilanteen tarpeeseen </a:t>
            </a:r>
          </a:p>
        </p:txBody>
      </p:sp>
      <p:pic>
        <p:nvPicPr>
          <p:cNvPr id="87" name="Kuva 86"/>
          <p:cNvPicPr/>
          <p:nvPr/>
        </p:nvPicPr>
        <p:blipFill>
          <a:blip r:embed="rId2"/>
          <a:stretch/>
        </p:blipFill>
        <p:spPr>
          <a:xfrm>
            <a:off x="1915423" y="1894196"/>
            <a:ext cx="5413481" cy="4114977"/>
          </a:xfrm>
          <a:prstGeom prst="rect">
            <a:avLst/>
          </a:prstGeom>
          <a:ln>
            <a:noFill/>
          </a:ln>
        </p:spPr>
      </p:pic>
      <p:sp>
        <p:nvSpPr>
          <p:cNvPr id="88" name="TextShape 2"/>
          <p:cNvSpPr txBox="1"/>
          <p:nvPr/>
        </p:nvSpPr>
        <p:spPr>
          <a:xfrm>
            <a:off x="7532693" y="1894196"/>
            <a:ext cx="2743318" cy="4119876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>
            <a:noAutofit/>
          </a:bodyPr>
          <a:lstStyle/>
          <a:p>
            <a:pPr defTabSz="829544"/>
            <a:endParaRPr lang="fi-FI" sz="1633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i-FI" sz="1814" spc="-1">
                <a:solidFill>
                  <a:prstClr val="black"/>
                </a:solidFill>
                <a:latin typeface="Arial"/>
              </a:rPr>
              <a:t> -Ruokailussa käytännön apuna</a:t>
            </a:r>
          </a:p>
          <a:p>
            <a:pPr defTabSz="829544"/>
            <a:endParaRPr lang="fi-FI" sz="1814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i-FI" sz="1814" spc="-1">
                <a:solidFill>
                  <a:prstClr val="black"/>
                </a:solidFill>
                <a:latin typeface="Arial"/>
              </a:rPr>
              <a:t>-kommunikoinnin</a:t>
            </a:r>
          </a:p>
          <a:p>
            <a:pPr defTabSz="829544"/>
            <a:endParaRPr lang="fi-FI" sz="1814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i-FI" sz="1814" spc="-1">
                <a:solidFill>
                  <a:prstClr val="black"/>
                </a:solidFill>
                <a:latin typeface="Arial"/>
              </a:rPr>
              <a:t>-omatoimisuuden ja </a:t>
            </a:r>
          </a:p>
          <a:p>
            <a:pPr defTabSz="829544"/>
            <a:r>
              <a:rPr lang="fi-FI" sz="1814" spc="-1">
                <a:solidFill>
                  <a:prstClr val="black"/>
                </a:solidFill>
                <a:latin typeface="Arial"/>
              </a:rPr>
              <a:t>-osallisuuden tukena</a:t>
            </a:r>
          </a:p>
          <a:p>
            <a:pPr defTabSz="829544"/>
            <a:endParaRPr lang="fi-FI" sz="1814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i-FI" sz="1814" spc="-1">
                <a:solidFill>
                  <a:prstClr val="black"/>
                </a:solidFill>
                <a:latin typeface="Arial"/>
              </a:rPr>
              <a:t>-kielikehityksen tukena,</a:t>
            </a:r>
          </a:p>
          <a:p>
            <a:pPr defTabSz="829544"/>
            <a:endParaRPr lang="fi-FI" sz="1814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i-FI" sz="1814" spc="-1">
                <a:solidFill>
                  <a:prstClr val="black"/>
                </a:solidFill>
                <a:latin typeface="Arial"/>
              </a:rPr>
              <a:t>- kun äidinkieli on muu kuin suomi</a:t>
            </a:r>
          </a:p>
          <a:p>
            <a:pPr defTabSz="829544"/>
            <a:endParaRPr lang="fi-FI" sz="1814" spc="-1">
              <a:solidFill>
                <a:prstClr val="black"/>
              </a:solidFill>
              <a:latin typeface="Arial"/>
            </a:endParaRPr>
          </a:p>
          <a:p>
            <a:pPr defTabSz="829544"/>
            <a:endParaRPr lang="fi-FI" sz="1814" spc="-1">
              <a:solidFill>
                <a:prstClr val="black"/>
              </a:solidFill>
              <a:latin typeface="Arial"/>
            </a:endParaRPr>
          </a:p>
          <a:p>
            <a:pPr defTabSz="829544"/>
            <a:endParaRPr lang="fi-FI" sz="1814" spc="-1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720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829544"/>
            <a:r>
              <a:rPr lang="fi-FI" sz="3992" spc="-1">
                <a:solidFill>
                  <a:prstClr val="black"/>
                </a:solidFill>
                <a:latin typeface="Arial"/>
              </a:rPr>
              <a:t>Miten hyödyntää kuvia käytännössä? </a:t>
            </a:r>
          </a:p>
        </p:txBody>
      </p:sp>
      <p:sp>
        <p:nvSpPr>
          <p:cNvPr id="90" name="TextShape 2"/>
          <p:cNvSpPr txBox="1"/>
          <p:nvPr/>
        </p:nvSpPr>
        <p:spPr>
          <a:xfrm>
            <a:off x="1980740" y="1604841"/>
            <a:ext cx="8229627" cy="4404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>
            <a:normAutofit/>
          </a:bodyPr>
          <a:lstStyle/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Kasvattajan apuna sanoittamisen tukena</a:t>
            </a:r>
          </a:p>
          <a:p>
            <a:pPr marL="783821" lvl="1" indent="-293933" defTabSz="829544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Tänään ei ole perunaa ruokana. Näkkileipää on lisää, ei leipää.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Kasvattajan kysymysten ja havainnollistamisen tukena </a:t>
            </a:r>
          </a:p>
          <a:p>
            <a:pPr marL="783821" lvl="1" indent="-293933" defTabSz="829544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Haluatko lisää? Joisitko maitoa vai vettä?</a:t>
            </a:r>
          </a:p>
          <a:p>
            <a:pPr marL="783821" lvl="1" indent="-293933" defTabSz="829544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Miltä se ruoka maistui, eikö ollutkin retiisi hauskaa purtavaa (peukkua ylös)</a:t>
            </a:r>
          </a:p>
          <a:p>
            <a:pPr marL="783821" lvl="1" indent="-293933" defTabSz="829544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fi-FI" sz="2540" spc="-1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835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829544"/>
            <a:r>
              <a:rPr lang="fi-FI" sz="3992" spc="-1">
                <a:solidFill>
                  <a:prstClr val="black"/>
                </a:solidFill>
                <a:latin typeface="Arial"/>
              </a:rPr>
              <a:t>Osallisuus ja omatoimisuus</a:t>
            </a:r>
          </a:p>
        </p:txBody>
      </p:sp>
      <p:sp>
        <p:nvSpPr>
          <p:cNvPr id="92" name="TextShape 2"/>
          <p:cNvSpPr txBox="1"/>
          <p:nvPr/>
        </p:nvSpPr>
        <p:spPr>
          <a:xfrm>
            <a:off x="1850433" y="1604841"/>
            <a:ext cx="8229627" cy="4404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>
            <a:normAutofit/>
          </a:bodyPr>
          <a:lstStyle/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Lapsi voi näyttää kuvista, mitä haluaa 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Lapsi voi vastata kysymykseen </a:t>
            </a:r>
          </a:p>
          <a:p>
            <a:pPr marL="97978" defTabSz="829544">
              <a:spcAft>
                <a:spcPts val="1286"/>
              </a:spcAft>
              <a:buClr>
                <a:srgbClr val="000000"/>
              </a:buClr>
              <a:buSzPct val="45000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    osoittamalla kuvaa 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Innostaa toistamaan sanoja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Tukee itseilmaisua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540" spc="-1">
                <a:solidFill>
                  <a:prstClr val="black"/>
                </a:solidFill>
                <a:latin typeface="Arial"/>
              </a:rPr>
              <a:t>Minä osaan!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fi-FI" sz="254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3" name="Kuva 92"/>
          <p:cNvPicPr/>
          <p:nvPr/>
        </p:nvPicPr>
        <p:blipFill>
          <a:blip r:embed="rId2"/>
          <a:stretch/>
        </p:blipFill>
        <p:spPr>
          <a:xfrm>
            <a:off x="7989913" y="1339654"/>
            <a:ext cx="2090147" cy="51920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097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829544"/>
            <a:r>
              <a:rPr lang="fi-FI" sz="3992" spc="-1">
                <a:solidFill>
                  <a:prstClr val="black"/>
                </a:solidFill>
                <a:latin typeface="Arial"/>
              </a:rPr>
              <a:t>Kielenkehityksen tukena </a:t>
            </a:r>
          </a:p>
        </p:txBody>
      </p:sp>
      <p:sp>
        <p:nvSpPr>
          <p:cNvPr id="95" name="TextShape 2"/>
          <p:cNvSpPr txBox="1"/>
          <p:nvPr/>
        </p:nvSpPr>
        <p:spPr>
          <a:xfrm>
            <a:off x="1980740" y="1604841"/>
            <a:ext cx="8229627" cy="4404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>
            <a:normAutofit/>
          </a:bodyPr>
          <a:lstStyle/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Kuvia tutkitaan 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Herättää kysymyksiä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Päivittäinen toisto 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Kuvat tukevat sanojen oppimista ja yhteyttä toimintaan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Myös muunkielisten (vanhempienkin) lasten sanoittamisen ja oppimisen tukena</a:t>
            </a:r>
          </a:p>
        </p:txBody>
      </p:sp>
    </p:spTree>
    <p:extLst>
      <p:ext uri="{BB962C8B-B14F-4D97-AF65-F5344CB8AC3E}">
        <p14:creationId xmlns:p14="http://schemas.microsoft.com/office/powerpoint/2010/main" val="2138355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829544"/>
            <a:r>
              <a:rPr lang="fi-FI" sz="3992" spc="-1">
                <a:solidFill>
                  <a:prstClr val="black"/>
                </a:solidFill>
                <a:latin typeface="Arial"/>
              </a:rPr>
              <a:t>Kehitettävää!</a:t>
            </a:r>
          </a:p>
        </p:txBody>
      </p:sp>
      <p:sp>
        <p:nvSpPr>
          <p:cNvPr id="97" name="TextShape 2"/>
          <p:cNvSpPr txBox="1"/>
          <p:nvPr/>
        </p:nvSpPr>
        <p:spPr>
          <a:xfrm>
            <a:off x="1980740" y="1604841"/>
            <a:ext cx="8229627" cy="4404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tIns="0" rIns="0" bIns="0">
            <a:normAutofit fontScale="96500" lnSpcReduction="10000"/>
          </a:bodyPr>
          <a:lstStyle/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Kokopäiväpedagogiikkaa ajatellen: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Kuvia voi vaihtaa ajoittain esim. ruokailuvälineet, kausittain: vihannekset ja marjat. 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Tunnetilat esim. omin kasvokuvin.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Erilaisia alustoja erilaisten leikkien tai toimintojen tueksi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Askartelutarvikekuva-alustat</a:t>
            </a:r>
          </a:p>
          <a:p>
            <a:pPr marL="391910" indent="-293933" defTabSz="829544">
              <a:spcAft>
                <a:spcPts val="128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903" spc="-1">
                <a:solidFill>
                  <a:prstClr val="black"/>
                </a:solidFill>
                <a:latin typeface="Arial"/>
              </a:rPr>
              <a:t>Piirustusvälineet jne.</a:t>
            </a:r>
          </a:p>
          <a:p>
            <a:pPr marL="783821" lvl="1" indent="-293933" defTabSz="829544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fi-FI" sz="2903" spc="-1">
              <a:solidFill>
                <a:prstClr val="black"/>
              </a:solidFill>
              <a:latin typeface="Arial"/>
            </a:endParaRPr>
          </a:p>
          <a:p>
            <a:pPr marL="1175731" lvl="2" indent="-261274" defTabSz="829544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fi-FI" sz="2903" spc="-1">
              <a:solidFill>
                <a:prstClr val="black"/>
              </a:solidFill>
              <a:latin typeface="Arial"/>
            </a:endParaRPr>
          </a:p>
          <a:p>
            <a:pPr marL="783821" lvl="1" indent="-293933" defTabSz="829544">
              <a:spcAft>
                <a:spcPts val="102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fi-FI" sz="2903" spc="-1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052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624376-4895-415E-A6C7-F8AAC1176B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9136" y="441956"/>
            <a:ext cx="10614656" cy="1956011"/>
          </a:xfrm>
        </p:spPr>
        <p:txBody>
          <a:bodyPr/>
          <a:lstStyle/>
          <a:p>
            <a:pPr lvl="0"/>
            <a:r>
              <a:rPr lang="fi-FI" sz="2000">
                <a:latin typeface="+mn-lt"/>
              </a:rPr>
              <a:t>NEULASKANKAAN PÄIVÄKOTI</a:t>
            </a:r>
            <a:r>
              <a:rPr lang="fi-FI" sz="2800">
                <a:latin typeface="+mn-lt"/>
              </a:rPr>
              <a:t>, Tarja Pussinen</a:t>
            </a:r>
            <a:br>
              <a:rPr lang="fi-FI"/>
            </a:br>
            <a:r>
              <a:rPr lang="fi-FI" sz="2400"/>
              <a:t>Pienryhmätoimintaa ja joustavaa ryhmittelyä</a:t>
            </a:r>
            <a:br>
              <a:rPr lang="fi-FI" sz="2400"/>
            </a:br>
            <a:r>
              <a:rPr lang="fi-FI" sz="1400">
                <a:latin typeface="Verdana"/>
                <a:ea typeface="Verdana"/>
              </a:rPr>
              <a:t>(hyödynnetään </a:t>
            </a:r>
            <a:r>
              <a:rPr lang="fi-FI" sz="1400" err="1">
                <a:latin typeface="Verdana"/>
                <a:ea typeface="Verdana"/>
              </a:rPr>
              <a:t>sak</a:t>
            </a:r>
            <a:r>
              <a:rPr lang="fi-FI" sz="1400">
                <a:latin typeface="Verdana"/>
                <a:ea typeface="Verdana"/>
              </a:rPr>
              <a:t>-aikaa sekä toiminnan sisällön että lasten ryhmittelyn suunnitteluun)</a:t>
            </a:r>
            <a:r>
              <a:rPr lang="fi-FI" sz="2400">
                <a:latin typeface="Verdana"/>
                <a:ea typeface="Verdana"/>
              </a:rPr>
              <a:t> </a:t>
            </a:r>
            <a:endParaRPr lang="fi-FI" sz="2400">
              <a:latin typeface="Verdana" pitchFamily="34"/>
              <a:ea typeface="Verdana" pitchFamily="3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12E61B-0BB4-4E7F-8A9C-95AFCA07E0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28166" y="2560320"/>
            <a:ext cx="4718303" cy="3310128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300"/>
              </a:spcBef>
            </a:pPr>
            <a:r>
              <a:rPr lang="fi-FI" sz="1200"/>
              <a:t>Alle kolmevuotiaiden ryhmiä on kolme: Auringot, Tähdet ja Pyrstötähdet</a:t>
            </a:r>
          </a:p>
          <a:p>
            <a:pPr lvl="0">
              <a:lnSpc>
                <a:spcPct val="80000"/>
              </a:lnSpc>
              <a:spcBef>
                <a:spcPts val="300"/>
              </a:spcBef>
            </a:pPr>
            <a:r>
              <a:rPr lang="fi-FI" sz="1200"/>
              <a:t>Auringoissa on 12 lasta ja ope + kaksi hoitajaa</a:t>
            </a:r>
          </a:p>
          <a:p>
            <a:pPr lvl="0">
              <a:lnSpc>
                <a:spcPct val="80000"/>
              </a:lnSpc>
              <a:spcBef>
                <a:spcPts val="300"/>
              </a:spcBef>
            </a:pPr>
            <a:r>
              <a:rPr lang="fi-FI" sz="1200"/>
              <a:t>Tähdissä ja Pyrstötähdissä on molemmissa 8 lasta ja työparina ope + hoitaja</a:t>
            </a:r>
          </a:p>
          <a:p>
            <a:pPr lvl="0">
              <a:lnSpc>
                <a:spcPct val="80000"/>
              </a:lnSpc>
              <a:spcBef>
                <a:spcPts val="300"/>
              </a:spcBef>
            </a:pPr>
            <a:r>
              <a:rPr lang="fi-FI" sz="1200"/>
              <a:t>Auringoissa on käytössä päivittäin vaihtuvat pienryhmät, pienryhmäjako on erilainen aamu- ja iltapäivällä</a:t>
            </a:r>
          </a:p>
          <a:p>
            <a:pPr lvl="0">
              <a:lnSpc>
                <a:spcPct val="80000"/>
              </a:lnSpc>
              <a:spcBef>
                <a:spcPts val="300"/>
              </a:spcBef>
            </a:pPr>
            <a:r>
              <a:rPr lang="fi-FI" sz="1200"/>
              <a:t>Tähdet ja Pyrstötähdet toimivat samassa tilassa; ulkoilut, sisätilojen käyttö ja ruokailut on porrastettu, aamupäivät toimitaan omina ryhminä, iltapäivällä ryhmät sekoitetaan 2-3 pienryhmäksi. Aamupäivällä ryhmät voidaan jakaa työparin kesken vielä kahdeksi pienemmäksi ryhmäksi.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B0E707-B7A2-4FAB-B16F-41590D93807E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>
              <a:lnSpc>
                <a:spcPct val="80000"/>
              </a:lnSpc>
              <a:spcBef>
                <a:spcPts val="300"/>
              </a:spcBef>
            </a:pPr>
            <a:r>
              <a:rPr lang="fi-FI" sz="1200"/>
              <a:t>Miten pienryhmät muodostetaan: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Font typeface="Wingdings" pitchFamily="2"/>
              <a:buChar char="ü"/>
            </a:pPr>
            <a:r>
              <a:rPr lang="fi-FI" sz="1200"/>
              <a:t>Lasten tarpeiden mukaan (esim. kielenkehityksen vaihe huomioiden puhuviin ja ei puhuviin tai vertaistukea hyödyntäen)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Font typeface="Wingdings" pitchFamily="2"/>
              <a:buChar char="ü"/>
            </a:pPr>
            <a:r>
              <a:rPr lang="fi-FI" sz="1200"/>
              <a:t>Toiminnan mukaan (lauluhetkellä voi olla useampi lapsi yhtä aikaa kuin askartelemassa)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Font typeface="Wingdings" pitchFamily="2"/>
              <a:buChar char="ü"/>
            </a:pPr>
            <a:r>
              <a:rPr lang="fi-FI" sz="1200"/>
              <a:t>Lasten kiinnostuksen tai kaverisuhteiden mukaan (osallisuus, mitä haluaisit tehdä tänään)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Font typeface="Wingdings" pitchFamily="2"/>
              <a:buChar char="ü"/>
            </a:pPr>
            <a:r>
              <a:rPr lang="fi-FI" sz="1200"/>
              <a:t>Lasten vireystilan mukaan (erityisesti aivan pienimpien kanssa, millainen aamu on, jaksaako osallistua ohjattuun toimintaan tai ulkoilla pitkään)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Font typeface="Wingdings" pitchFamily="2"/>
              <a:buChar char="ü"/>
            </a:pPr>
            <a:r>
              <a:rPr lang="fi-FI" sz="1200"/>
              <a:t>Aikuisten lukumäärän mukaan (iltapäivällä, montako työntekijää on vielä töissä)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Font typeface="Wingdings" pitchFamily="2"/>
              <a:buChar char="ü"/>
            </a:pPr>
            <a:r>
              <a:rPr lang="fi-FI" sz="1200"/>
              <a:t>Käytettävissä olevien tilojen mukaan (kuinka moneen tilaan lapsia voidaan jakaa)</a:t>
            </a:r>
          </a:p>
        </p:txBody>
      </p:sp>
    </p:spTree>
    <p:extLst>
      <p:ext uri="{BB962C8B-B14F-4D97-AF65-F5344CB8AC3E}">
        <p14:creationId xmlns:p14="http://schemas.microsoft.com/office/powerpoint/2010/main" val="2539262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41C5C-4704-4696-BE9B-E31FCE5D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Iltapäiväpedagogiikka siirtymät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CC9A64-22F7-4241-B1FF-837FB4CFD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8659"/>
            <a:ext cx="5334000" cy="4298828"/>
          </a:xfrm>
        </p:spPr>
        <p:txBody>
          <a:bodyPr>
            <a:normAutofit/>
          </a:bodyPr>
          <a:lstStyle/>
          <a:p>
            <a:r>
              <a:rPr lang="fi-FI" b="1"/>
              <a:t>Isot Oravat 3 vuotta, 6 lasta</a:t>
            </a:r>
          </a:p>
          <a:p>
            <a:pPr lvl="1"/>
            <a:r>
              <a:rPr lang="fi-FI" sz="1600"/>
              <a:t>Aloittaa siirtymän myöhemmin</a:t>
            </a:r>
          </a:p>
          <a:p>
            <a:pPr lvl="1"/>
            <a:r>
              <a:rPr lang="fi-FI" sz="1600"/>
              <a:t>on oma pukemispaikka</a:t>
            </a:r>
          </a:p>
          <a:p>
            <a:pPr lvl="1"/>
            <a:r>
              <a:rPr lang="fi-FI" sz="1600"/>
              <a:t>Mouse </a:t>
            </a:r>
            <a:r>
              <a:rPr lang="fi-FI" sz="1600" err="1"/>
              <a:t>timer</a:t>
            </a:r>
            <a:r>
              <a:rPr lang="fi-FI" sz="1600"/>
              <a:t> motivoi pukeutumista</a:t>
            </a:r>
          </a:p>
          <a:p>
            <a:pPr lvl="1"/>
            <a:r>
              <a:rPr lang="fi-FI" sz="1600"/>
              <a:t>Pukemisjärjestys kuvitettu</a:t>
            </a:r>
          </a:p>
          <a:p>
            <a:pPr lvl="1"/>
            <a:r>
              <a:rPr lang="fi-FI" sz="1600"/>
              <a:t>Yhteinen sopimus, että kaveria autetaan</a:t>
            </a:r>
          </a:p>
          <a:p>
            <a:pPr lvl="1"/>
            <a:r>
              <a:rPr lang="fi-FI" sz="1600"/>
              <a:t>Läsnä oleva aikuinen mukana tilanteessa</a:t>
            </a:r>
          </a:p>
          <a:p>
            <a:pPr lvl="1"/>
            <a:r>
              <a:rPr lang="fi-FI" sz="1600"/>
              <a:t>Kaikki siirtyy yhtä aikaa ulos</a:t>
            </a:r>
          </a:p>
          <a:p>
            <a:pPr lvl="1"/>
            <a:r>
              <a:rPr lang="fi-FI" sz="1600"/>
              <a:t>Valmiit saavat katsoa Mouse</a:t>
            </a:r>
          </a:p>
          <a:p>
            <a:pPr marL="339063" lvl="1" indent="0">
              <a:buNone/>
            </a:pPr>
            <a:r>
              <a:rPr lang="fi-FI" sz="1600"/>
              <a:t>	 </a:t>
            </a:r>
            <a:r>
              <a:rPr lang="fi-FI" sz="1600" err="1"/>
              <a:t>timerin</a:t>
            </a:r>
            <a:r>
              <a:rPr lang="fi-FI" sz="1600"/>
              <a:t> loppuun</a:t>
            </a:r>
          </a:p>
          <a:p>
            <a:pPr lvl="1"/>
            <a:r>
              <a:rPr lang="fi-FI" sz="1600"/>
              <a:t>Yhdessä pohditaan miten kauan</a:t>
            </a:r>
          </a:p>
          <a:p>
            <a:pPr marL="339063" lvl="1" indent="0">
              <a:buNone/>
            </a:pPr>
            <a:r>
              <a:rPr lang="fi-FI" sz="1600"/>
              <a:t>	aikaa tarvitaan </a:t>
            </a:r>
          </a:p>
          <a:p>
            <a:pPr marL="0" indent="0">
              <a:buNone/>
            </a:pPr>
            <a:endParaRPr lang="en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45AD533-14CD-4A15-A39D-985B211BAC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fi-FI" b="1"/>
              <a:t>Pienet Oravat 1-2 vuotiaat 8 lasta</a:t>
            </a:r>
          </a:p>
          <a:p>
            <a:pPr lvl="1"/>
            <a:r>
              <a:rPr lang="fi-FI" sz="1600"/>
              <a:t>Siirtymä aloitetaan välipalan jälkeen</a:t>
            </a:r>
          </a:p>
          <a:p>
            <a:pPr lvl="1"/>
            <a:r>
              <a:rPr lang="fi-FI" sz="1600"/>
              <a:t>Jokainen lapsi </a:t>
            </a:r>
            <a:r>
              <a:rPr lang="fi-FI" sz="1600" err="1"/>
              <a:t>vaipatetaan</a:t>
            </a:r>
            <a:r>
              <a:rPr lang="fi-FI" sz="1600"/>
              <a:t> ja puetaan</a:t>
            </a:r>
          </a:p>
          <a:p>
            <a:pPr lvl="1"/>
            <a:r>
              <a:rPr lang="fi-FI" sz="1600"/>
              <a:t>Eteinen omana paikkana</a:t>
            </a:r>
          </a:p>
          <a:p>
            <a:pPr lvl="1"/>
            <a:r>
              <a:rPr lang="fi-FI" sz="1600"/>
              <a:t>Pitää miettiä tarkkaan järjestys ja mietittävä tekeminen odotusajaksi</a:t>
            </a:r>
          </a:p>
          <a:p>
            <a:pPr lvl="1"/>
            <a:r>
              <a:rPr lang="fi-FI" sz="1600"/>
              <a:t>Lapset puettavia, mutta yritetään antaa mahdollisuus yrittää itse</a:t>
            </a:r>
          </a:p>
          <a:p>
            <a:pPr lvl="1"/>
            <a:r>
              <a:rPr lang="fi-FI" sz="1600"/>
              <a:t>Tavoitteena kiireettömyys</a:t>
            </a:r>
          </a:p>
          <a:p>
            <a:pPr lvl="1"/>
            <a:r>
              <a:rPr lang="fi-FI" sz="1600"/>
              <a:t>Odottaville lapsille </a:t>
            </a:r>
            <a:r>
              <a:rPr lang="fi-FI" sz="1600" err="1"/>
              <a:t>iPadiltä</a:t>
            </a:r>
            <a:r>
              <a:rPr lang="fi-FI" sz="1600"/>
              <a:t> lastenlauluja katsottavaksi ja laulettavaksi</a:t>
            </a:r>
          </a:p>
          <a:p>
            <a:pPr lvl="1"/>
            <a:r>
              <a:rPr lang="fi-FI" sz="1600"/>
              <a:t>Ensimmäinen aikuinen mahd. pian ulos ja toinen heti kun kaikki lapset ovat ulkona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2617A8-CF97-4441-B970-0CA4915B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88D02-28BE-458F-85FD-F36D59DD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E5DA97-5595-419E-8749-AF1494AE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26</a:t>
            </a:fld>
            <a:endParaRPr lang="fi-FI"/>
          </a:p>
        </p:txBody>
      </p:sp>
      <p:sp>
        <p:nvSpPr>
          <p:cNvPr id="8" name="AutoShape 2" descr="Kansikuva">
            <a:extLst>
              <a:ext uri="{FF2B5EF4-FFF2-40B4-BE49-F238E27FC236}">
                <a16:creationId xmlns:a16="http://schemas.microsoft.com/office/drawing/2014/main" id="{65640A7E-E056-4971-BEE0-D59733D730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AutoShape 4" descr="Kansikuva">
            <a:extLst>
              <a:ext uri="{FF2B5EF4-FFF2-40B4-BE49-F238E27FC236}">
                <a16:creationId xmlns:a16="http://schemas.microsoft.com/office/drawing/2014/main" id="{D4067043-8564-4FBD-9E15-25A33C5031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AutoShape 6" descr="Kansikuva">
            <a:extLst>
              <a:ext uri="{FF2B5EF4-FFF2-40B4-BE49-F238E27FC236}">
                <a16:creationId xmlns:a16="http://schemas.microsoft.com/office/drawing/2014/main" id="{FAE8DD5F-DAB9-4F8A-A953-32FEE853A7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68D9550-783C-471E-9BA1-CF845F412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0" y="1972213"/>
            <a:ext cx="1301750" cy="1304387"/>
          </a:xfrm>
          <a:prstGeom prst="rect">
            <a:avLst/>
          </a:prstGeom>
        </p:spPr>
      </p:pic>
      <p:pic>
        <p:nvPicPr>
          <p:cNvPr id="1026" name="Picture 2" descr="image/jpeg">
            <a:extLst>
              <a:ext uri="{FF2B5EF4-FFF2-40B4-BE49-F238E27FC236}">
                <a16:creationId xmlns:a16="http://schemas.microsoft.com/office/drawing/2014/main" id="{EDD87968-913A-43F6-ADD6-1E5C143A5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61" y="3837323"/>
            <a:ext cx="1412939" cy="195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F593641B-CF4A-49A5-9D89-F1BDF1295B2D}"/>
              </a:ext>
            </a:extLst>
          </p:cNvPr>
          <p:cNvSpPr txBox="1"/>
          <p:nvPr/>
        </p:nvSpPr>
        <p:spPr>
          <a:xfrm>
            <a:off x="10001250" y="727417"/>
            <a:ext cx="197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Mari Vaara,</a:t>
            </a:r>
          </a:p>
          <a:p>
            <a:r>
              <a:rPr lang="fi-FI"/>
              <a:t>Anna Ekman</a:t>
            </a:r>
          </a:p>
        </p:txBody>
      </p:sp>
    </p:spTree>
    <p:extLst>
      <p:ext uri="{BB962C8B-B14F-4D97-AF65-F5344CB8AC3E}">
        <p14:creationId xmlns:p14="http://schemas.microsoft.com/office/powerpoint/2010/main" val="2688316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DDDBB4E-42FF-429E-89EB-326059F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892901" cy="612725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B4F80B2-4497-4F32-BC7B-1721C3B89459}"/>
              </a:ext>
            </a:extLst>
          </p:cNvPr>
          <p:cNvSpPr txBox="1"/>
          <p:nvPr/>
        </p:nvSpPr>
        <p:spPr>
          <a:xfrm>
            <a:off x="949911" y="6498454"/>
            <a:ext cx="558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Seija Komppa, Kuokkalan päiväkoti 2021</a:t>
            </a:r>
          </a:p>
        </p:txBody>
      </p:sp>
    </p:spTree>
    <p:extLst>
      <p:ext uri="{BB962C8B-B14F-4D97-AF65-F5344CB8AC3E}">
        <p14:creationId xmlns:p14="http://schemas.microsoft.com/office/powerpoint/2010/main" val="1491132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58D2F04-D9D9-40DF-AFA0-15101DA8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7" y="68263"/>
            <a:ext cx="11949285" cy="6721475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372E00E-3EED-4768-9AE6-ED9582F4459F}"/>
              </a:ext>
            </a:extLst>
          </p:cNvPr>
          <p:cNvSpPr txBox="1"/>
          <p:nvPr/>
        </p:nvSpPr>
        <p:spPr>
          <a:xfrm>
            <a:off x="7981025" y="6489577"/>
            <a:ext cx="408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Tiia Räsänen, Ritoniemen päiväkoti 2021</a:t>
            </a:r>
          </a:p>
        </p:txBody>
      </p:sp>
    </p:spTree>
    <p:extLst>
      <p:ext uri="{BB962C8B-B14F-4D97-AF65-F5344CB8AC3E}">
        <p14:creationId xmlns:p14="http://schemas.microsoft.com/office/powerpoint/2010/main" val="1853622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8E20295-E018-477D-9371-107F37EE1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"/>
          <a:stretch/>
        </p:blipFill>
        <p:spPr>
          <a:xfrm>
            <a:off x="120650" y="68262"/>
            <a:ext cx="11950700" cy="6721475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9E596F9-C72D-4C3E-ACAA-9314C0D42E95}"/>
              </a:ext>
            </a:extLst>
          </p:cNvPr>
          <p:cNvSpPr txBox="1"/>
          <p:nvPr/>
        </p:nvSpPr>
        <p:spPr>
          <a:xfrm>
            <a:off x="6536924" y="5921407"/>
            <a:ext cx="565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Luomala Elina, Mari Hintsa, Lahjaharjun päiväkoti 2021</a:t>
            </a:r>
          </a:p>
        </p:txBody>
      </p:sp>
    </p:spTree>
    <p:extLst>
      <p:ext uri="{BB962C8B-B14F-4D97-AF65-F5344CB8AC3E}">
        <p14:creationId xmlns:p14="http://schemas.microsoft.com/office/powerpoint/2010/main" val="4046805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40C9BE-7A4E-4386-B546-89F0EE50D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/>
              <a:t>Sisäarkiliikunnan lisääminen alle 3-vuotiaiden ryhmässä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7D0951D-7C32-48F4-8A0F-AF6C6D6F52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marL="342900" indent="-342900" algn="l">
              <a:buFontTx/>
              <a:buChar char="-"/>
            </a:pPr>
            <a:r>
              <a:rPr lang="fi-FI"/>
              <a:t>Yhdessä ryhmätilan huoneessa (esim. </a:t>
            </a:r>
            <a:r>
              <a:rPr lang="fi-FI" err="1"/>
              <a:t>nukkari</a:t>
            </a:r>
            <a:r>
              <a:rPr lang="fi-FI"/>
              <a:t>) iltapäivisin ”liikuntahuone”, jossa monipuolisesti liikuntavälineistöä: pallot, liukumäki, tasapainoalustoja, muotolaattoja, hernepussit, potkumopot, narut, jumppapatjat temppuiluun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/>
              <a:t>Vähintään yksi aikuinen tilassa ohjaamassa, halukkaat lapset liikkumassa (ryhmää jaettu): lapset oppivat itsenäisesti käyttämään liikuntavälineitä (keksivät itse liikkumistapoja ja liikunnallisia leikkejä, esim. narujen sitominen mopoihin ja niiden vetäminen)</a:t>
            </a:r>
          </a:p>
          <a:p>
            <a:pPr marL="342900" indent="-342900" algn="l">
              <a:buFontTx/>
              <a:buChar char="-"/>
            </a:pPr>
            <a:r>
              <a:rPr lang="fi-FI"/>
              <a:t>Temppurata ympäri ryhmätilan, aikuiset sijoittuvat radalle ja ohjaavat kukin tietyissä pisteissä/kohdissa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/>
              <a:t>Taaperon arki -havainnointia on mahdollista tehdä samalla ja suunnitella pisteisiin tiettyjen taitojen harjoittelua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/>
          </a:p>
          <a:p>
            <a:pPr marL="342900" indent="-342900">
              <a:buFontTx/>
              <a:buChar char="-"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6815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i 1">
            <a:extLst>
              <a:ext uri="{FF2B5EF4-FFF2-40B4-BE49-F238E27FC236}">
                <a16:creationId xmlns:a16="http://schemas.microsoft.com/office/drawing/2014/main" id="{56A38627-CA54-4551-AD8E-270317CE3B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71438" y="0"/>
          <a:ext cx="12263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" name="Acrobat Document" r:id="rId3" imgW="5486400" imgH="3085887" progId="AcroExch.Document.DC">
                  <p:embed/>
                </p:oleObj>
              </mc:Choice>
              <mc:Fallback>
                <p:oleObj name="Acrobat Document" r:id="rId3" imgW="5486400" imgH="3085887" progId="AcroExch.Document.DC">
                  <p:embed/>
                  <p:pic>
                    <p:nvPicPr>
                      <p:cNvPr id="2" name="Objekti 1">
                        <a:extLst>
                          <a:ext uri="{FF2B5EF4-FFF2-40B4-BE49-F238E27FC236}">
                            <a16:creationId xmlns:a16="http://schemas.microsoft.com/office/drawing/2014/main" id="{56A38627-CA54-4551-AD8E-270317CE3B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1438" y="0"/>
                        <a:ext cx="1226343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D82CB0D6-2A03-4AA4-A004-220720B035CE}"/>
              </a:ext>
            </a:extLst>
          </p:cNvPr>
          <p:cNvSpPr txBox="1"/>
          <p:nvPr/>
        </p:nvSpPr>
        <p:spPr>
          <a:xfrm>
            <a:off x="6365289" y="6178858"/>
            <a:ext cx="560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Emilia Pajala, Heidi Niemi , Keltinmäen päiväkoti 2021</a:t>
            </a:r>
          </a:p>
        </p:txBody>
      </p:sp>
    </p:spTree>
    <p:extLst>
      <p:ext uri="{BB962C8B-B14F-4D97-AF65-F5344CB8AC3E}">
        <p14:creationId xmlns:p14="http://schemas.microsoft.com/office/powerpoint/2010/main" val="2994668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i 1">
            <a:hlinkClick r:id="" action="ppaction://ole?verb=0"/>
            <a:extLst>
              <a:ext uri="{FF2B5EF4-FFF2-40B4-BE49-F238E27FC236}">
                <a16:creationId xmlns:a16="http://schemas.microsoft.com/office/drawing/2014/main" id="{4166FCEB-C694-47B1-A422-60441EC749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87" y="1308017"/>
          <a:ext cx="11400255" cy="4707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6" name="Presentation" r:id="rId3" imgW="6095834" imgH="3429131" progId="PowerPoint.Show.12">
                  <p:embed/>
                </p:oleObj>
              </mc:Choice>
              <mc:Fallback>
                <p:oleObj name="Presentation" r:id="rId3" imgW="6095834" imgH="3429131" progId="PowerPoint.Show.12">
                  <p:embed/>
                  <p:pic>
                    <p:nvPicPr>
                      <p:cNvPr id="2" name="Objekti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166FCEB-C694-47B1-A422-60441EC74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87" y="1308017"/>
                        <a:ext cx="11400255" cy="4707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4EB4554B-280F-467A-B72E-EFA589D804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>
                <a:latin typeface="Josefin Sans"/>
              </a:rPr>
              <a:t>Tapiolan päiväkoti, </a:t>
            </a:r>
            <a:r>
              <a:rPr lang="fi-FI" sz="1800" err="1">
                <a:latin typeface="Josefin Sans"/>
              </a:rPr>
              <a:t>maiju</a:t>
            </a:r>
            <a:r>
              <a:rPr lang="fi-FI" sz="1800">
                <a:latin typeface="Josefin Sans"/>
              </a:rPr>
              <a:t> </a:t>
            </a:r>
            <a:r>
              <a:rPr lang="fi-FI" sz="1800" err="1">
                <a:latin typeface="Josefin Sans"/>
              </a:rPr>
              <a:t>anttila</a:t>
            </a:r>
            <a:r>
              <a:rPr lang="fi-FI" sz="1800">
                <a:latin typeface="Josefin Sans"/>
              </a:rPr>
              <a:t> ja </a:t>
            </a:r>
            <a:r>
              <a:rPr lang="fi-FI" sz="1800" err="1">
                <a:latin typeface="Josefin Sans"/>
              </a:rPr>
              <a:t>juho</a:t>
            </a:r>
            <a:r>
              <a:rPr lang="fi-FI" sz="1800">
                <a:latin typeface="Josefin Sans"/>
              </a:rPr>
              <a:t> </a:t>
            </a:r>
            <a:r>
              <a:rPr lang="fi-FI" sz="1800" err="1">
                <a:latin typeface="Josefin Sans"/>
              </a:rPr>
              <a:t>hautala</a:t>
            </a:r>
            <a:endParaRPr lang="fi-FI" sz="1800" err="1"/>
          </a:p>
        </p:txBody>
      </p:sp>
    </p:spTree>
    <p:extLst>
      <p:ext uri="{BB962C8B-B14F-4D97-AF65-F5344CB8AC3E}">
        <p14:creationId xmlns:p14="http://schemas.microsoft.com/office/powerpoint/2010/main" val="1878218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94CF3FB-6F0B-4991-977A-9B595129A172}"/>
              </a:ext>
            </a:extLst>
          </p:cNvPr>
          <p:cNvSpPr txBox="1"/>
          <p:nvPr/>
        </p:nvSpPr>
        <p:spPr>
          <a:xfrm>
            <a:off x="999641" y="255722"/>
            <a:ext cx="74159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 cap="all">
                <a:latin typeface="Josefin Sans"/>
              </a:rPr>
              <a:t>TAPIOLAN PÄIVÄKOTI, MAIJU ANTTILA JA JUHO HAUTALA</a:t>
            </a:r>
            <a:endParaRPr lang="fi-FI"/>
          </a:p>
        </p:txBody>
      </p:sp>
      <p:graphicFrame>
        <p:nvGraphicFramePr>
          <p:cNvPr id="3" name="Objekti 2">
            <a:hlinkClick r:id="" action="ppaction://ole?verb=0"/>
            <a:extLst>
              <a:ext uri="{FF2B5EF4-FFF2-40B4-BE49-F238E27FC236}">
                <a16:creationId xmlns:a16="http://schemas.microsoft.com/office/drawing/2014/main" id="{0AA49BEC-CA50-4924-8196-201BBCDBDB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49648" y="1303035"/>
          <a:ext cx="9849678" cy="554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0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3" name="Objekti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0AA49BEC-CA50-4924-8196-201BBCDBDB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9648" y="1303035"/>
                        <a:ext cx="9849678" cy="5540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5649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AED8019-695E-4244-8791-6AC6509961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33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F8D8EDB6-D243-44D2-A1B2-5771D0ACB2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71970" y="198304"/>
            <a:ext cx="3316078" cy="365125"/>
          </a:xfrm>
        </p:spPr>
        <p:txBody>
          <a:bodyPr>
            <a:normAutofit/>
          </a:bodyPr>
          <a:lstStyle/>
          <a:p>
            <a:pPr algn="ctr"/>
            <a:r>
              <a:rPr lang="fi-FI" sz="900" b="0">
                <a:latin typeface="Josefin Sans"/>
              </a:rPr>
              <a:t>Keljonkankaan päiväkoti, </a:t>
            </a:r>
            <a:r>
              <a:rPr lang="fi-FI" sz="900" b="0" err="1">
                <a:latin typeface="Josefin Sans"/>
              </a:rPr>
              <a:t>katri</a:t>
            </a:r>
            <a:r>
              <a:rPr lang="fi-FI" sz="900" b="0">
                <a:latin typeface="Josefin Sans"/>
              </a:rPr>
              <a:t> burman ja</a:t>
            </a:r>
            <a:br>
              <a:rPr lang="fi-FI" sz="900" b="0">
                <a:latin typeface="Josefin Sans"/>
              </a:rPr>
            </a:br>
            <a:r>
              <a:rPr lang="fi-FI" sz="900" b="0">
                <a:latin typeface="Josefin Sans"/>
              </a:rPr>
              <a:t> </a:t>
            </a:r>
            <a:r>
              <a:rPr lang="fi-FI" sz="900" b="0" err="1">
                <a:latin typeface="Josefin Sans"/>
              </a:rPr>
              <a:t>heli</a:t>
            </a:r>
            <a:r>
              <a:rPr lang="fi-FI" sz="900" b="0">
                <a:latin typeface="Josefin Sans"/>
              </a:rPr>
              <a:t> </a:t>
            </a:r>
            <a:r>
              <a:rPr lang="fi-FI" sz="900" b="0" err="1">
                <a:latin typeface="Josefin Sans"/>
              </a:rPr>
              <a:t>kämäräinen</a:t>
            </a:r>
            <a:endParaRPr lang="fi-FI" sz="900" b="0">
              <a:latin typeface="Josefin Sans"/>
            </a:endParaRPr>
          </a:p>
        </p:txBody>
      </p:sp>
      <p:graphicFrame>
        <p:nvGraphicFramePr>
          <p:cNvPr id="5" name="Objekti 4">
            <a:hlinkClick r:id="" action="ppaction://ole?verb=0"/>
            <a:extLst>
              <a:ext uri="{FF2B5EF4-FFF2-40B4-BE49-F238E27FC236}">
                <a16:creationId xmlns:a16="http://schemas.microsoft.com/office/drawing/2014/main" id="{36172334-17CD-41E2-BB32-0554CDA626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4588" y="1310430"/>
          <a:ext cx="10602605" cy="4637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4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5" name="Objekti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6172334-17CD-41E2-BB32-0554CDA626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588" y="1310430"/>
                        <a:ext cx="10602605" cy="4637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365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693CF8B-3A82-4544-BD9F-2FAA2083D6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34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2E5BC6D-9225-4A97-98F3-7335966E7D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947" y="273802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 b="0">
                <a:latin typeface="Josefin Sans"/>
              </a:rPr>
              <a:t>Linnan päiväkoti, </a:t>
            </a:r>
            <a:r>
              <a:rPr lang="fi-FI" sz="1800" b="0" err="1">
                <a:latin typeface="Josefin Sans"/>
              </a:rPr>
              <a:t>tinja</a:t>
            </a:r>
            <a:r>
              <a:rPr lang="fi-FI" sz="1800" b="0">
                <a:latin typeface="Josefin Sans"/>
              </a:rPr>
              <a:t> jokinen</a:t>
            </a:r>
            <a:endParaRPr lang="fi-FI"/>
          </a:p>
        </p:txBody>
      </p:sp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41721840-BD10-42A5-94B3-FC5F093F1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748" y="688765"/>
          <a:ext cx="12203597" cy="5389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41721840-BD10-42A5-94B3-FC5F093F1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748" y="688765"/>
                        <a:ext cx="12203597" cy="5389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0479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AD7B0A0-6C23-42D5-8959-BA76C1B4EC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35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91158AD-C2CB-4420-9EE0-9A7593CB0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r>
              <a:rPr lang="fi-FI" sz="1800" err="1">
                <a:latin typeface="Josefin Sans"/>
              </a:rPr>
              <a:t>Wesmanninmäen</a:t>
            </a:r>
            <a:r>
              <a:rPr lang="fi-FI" sz="1800">
                <a:latin typeface="Josefin Sans"/>
              </a:rPr>
              <a:t> päiväkoti: </a:t>
            </a:r>
            <a:r>
              <a:rPr lang="fi-FI" sz="1800" err="1">
                <a:latin typeface="Josefin Sans"/>
              </a:rPr>
              <a:t>kati</a:t>
            </a:r>
            <a:r>
              <a:rPr lang="fi-FI" sz="1800">
                <a:latin typeface="Josefin Sans"/>
              </a:rPr>
              <a:t> </a:t>
            </a:r>
            <a:r>
              <a:rPr lang="fi-FI" sz="1800" err="1">
                <a:latin typeface="Josefin Sans"/>
              </a:rPr>
              <a:t>launonen</a:t>
            </a:r>
            <a:r>
              <a:rPr lang="fi-FI" sz="1800">
                <a:latin typeface="Josefin Sans"/>
              </a:rPr>
              <a:t>, </a:t>
            </a:r>
            <a:r>
              <a:rPr lang="fi-FI" sz="1800" err="1">
                <a:latin typeface="Josefin Sans"/>
              </a:rPr>
              <a:t>katja</a:t>
            </a:r>
            <a:r>
              <a:rPr lang="fi-FI" sz="1800">
                <a:latin typeface="Josefin Sans"/>
              </a:rPr>
              <a:t> </a:t>
            </a:r>
            <a:r>
              <a:rPr lang="fi-FI" sz="1800" err="1">
                <a:latin typeface="Josefin Sans"/>
              </a:rPr>
              <a:t>väisänen</a:t>
            </a:r>
            <a:r>
              <a:rPr lang="fi-FI" sz="1800">
                <a:latin typeface="Josefin Sans"/>
              </a:rPr>
              <a:t>, mari </a:t>
            </a:r>
            <a:r>
              <a:rPr lang="fi-FI" sz="1800" err="1">
                <a:latin typeface="Josefin Sans"/>
              </a:rPr>
              <a:t>karhula</a:t>
            </a:r>
            <a:endParaRPr lang="fi-FI" sz="1800">
              <a:latin typeface="Josefin Sans"/>
            </a:endParaRPr>
          </a:p>
        </p:txBody>
      </p:sp>
      <p:graphicFrame>
        <p:nvGraphicFramePr>
          <p:cNvPr id="5" name="Objekti 4">
            <a:hlinkClick r:id="" action="ppaction://ole?verb=0"/>
            <a:extLst>
              <a:ext uri="{FF2B5EF4-FFF2-40B4-BE49-F238E27FC236}">
                <a16:creationId xmlns:a16="http://schemas.microsoft.com/office/drawing/2014/main" id="{2E912481-39A6-47F3-A0EB-13EA52B7DF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213" y="1380328"/>
          <a:ext cx="11262345" cy="46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8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5" name="Objekti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E912481-39A6-47F3-A0EB-13EA52B7DF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213" y="1380328"/>
                        <a:ext cx="11262345" cy="466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7449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72254E-2D9D-4290-96DF-1FC61F0C7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fi-FI" sz="4400"/>
              <a:t>Tunnetaitojen harjoitteleminen</a:t>
            </a:r>
            <a:r>
              <a:rPr lang="fi-FI" sz="900"/>
              <a:t> (Saara </a:t>
            </a:r>
            <a:r>
              <a:rPr lang="fi-FI" sz="900" err="1"/>
              <a:t>makkonen</a:t>
            </a:r>
            <a:r>
              <a:rPr lang="fi-FI" sz="900"/>
              <a:t>)</a:t>
            </a:r>
            <a:endParaRPr lang="fi-FI" sz="44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97E86E4-1074-48F0-9CA2-3ACA00615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 fontScale="77500" lnSpcReduction="20000"/>
          </a:bodyPr>
          <a:lstStyle/>
          <a:p>
            <a:pPr algn="l"/>
            <a:r>
              <a:rPr lang="fi-FI" sz="2000"/>
              <a:t>-</a:t>
            </a:r>
            <a:r>
              <a:rPr lang="fi-FI" sz="2000" err="1"/>
              <a:t>Tessu</a:t>
            </a:r>
            <a:r>
              <a:rPr lang="fi-FI" sz="2000"/>
              <a:t>-kerho, kokoontuu viikoittain</a:t>
            </a:r>
          </a:p>
          <a:p>
            <a:pPr algn="l"/>
            <a:r>
              <a:rPr lang="fi-FI" sz="2000"/>
              <a:t>-Rauhoittumispullot</a:t>
            </a:r>
          </a:p>
          <a:p>
            <a:pPr algn="l"/>
            <a:r>
              <a:rPr lang="fi-FI" sz="2000"/>
              <a:t>-Rauhoittumistassut</a:t>
            </a:r>
          </a:p>
        </p:txBody>
      </p:sp>
      <p:pic>
        <p:nvPicPr>
          <p:cNvPr id="5" name="Kuva 4" descr="Kuva, joka sisältää kohteen ruoka&#10;&#10;Kuvaus luotu automaattisesti">
            <a:extLst>
              <a:ext uri="{FF2B5EF4-FFF2-40B4-BE49-F238E27FC236}">
                <a16:creationId xmlns:a16="http://schemas.microsoft.com/office/drawing/2014/main" id="{099031AF-1F2A-49D7-A38D-C5E2F3315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4560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527DBC5-793A-421D-B853-7B73783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pPr/>
              <a:t>37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DA23B1E-7222-4CDE-9AFB-DC9B65CC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5107"/>
            <a:ext cx="10515600" cy="341218"/>
          </a:xfrm>
        </p:spPr>
        <p:txBody>
          <a:bodyPr>
            <a:noAutofit/>
          </a:bodyPr>
          <a:lstStyle/>
          <a:p>
            <a:r>
              <a:rPr lang="fi-FI" sz="2000" u="sng"/>
              <a:t>Omatoimisuuden tukeminen Luhtisen 1-2vuotiaiden ryhmässä </a:t>
            </a:r>
            <a:br>
              <a:rPr lang="fi-FI" sz="2000" u="sng"/>
            </a:br>
            <a:r>
              <a:rPr lang="fi-FI" sz="1050" u="sng"/>
              <a:t>(Minna </a:t>
            </a:r>
            <a:r>
              <a:rPr lang="fi-FI" sz="1050" u="sng" err="1"/>
              <a:t>rantakeisu</a:t>
            </a:r>
            <a:r>
              <a:rPr lang="fi-FI" sz="1050" u="sng"/>
              <a:t>)</a:t>
            </a:r>
            <a:endParaRPr lang="fi-FI" sz="200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328976F-8D50-4CBB-9615-03AF9CA1F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/>
              <a:t>Ryhmän vasuista (1,5-2-vuotiaiden) noussut tavoite pedagogiselle toiminnalle: </a:t>
            </a:r>
            <a:br>
              <a:rPr lang="fi-FI"/>
            </a:br>
            <a:r>
              <a:rPr lang="fi-FI" b="1"/>
              <a:t>Pukemisen ja riisumisen harjoittelu</a:t>
            </a:r>
            <a:br>
              <a:rPr lang="fi-FI" b="1"/>
            </a:br>
            <a:br>
              <a:rPr lang="fi-FI"/>
            </a:br>
            <a:r>
              <a:rPr lang="fi-FI"/>
              <a:t>- Annetaan ja järjestetään aikaa pukemisen hetkiin. 1-3 lasta aikuisen kanssa harjoittelee pukemista (esim. sukkien ja housujen pukeminen). Autetaan, muttei liikaa. Annetaan lapsen kokeilla ja yrittää itse. </a:t>
            </a:r>
            <a:br>
              <a:rPr lang="fi-FI"/>
            </a:br>
            <a:r>
              <a:rPr lang="fi-FI"/>
              <a:t>- Vaatekuvat tukena </a:t>
            </a:r>
            <a:br>
              <a:rPr lang="fi-FI"/>
            </a:br>
            <a:r>
              <a:rPr lang="fi-FI"/>
              <a:t>- Kielinupun laulua ”Puetaan” on katsottu ja kuunneltu aikaisemmin ja sitä voi pukiessa laulaa lapsille. Sanoitetaan lapsille pukemistilannetta ja nimetään vaatekappaleita. </a:t>
            </a:r>
            <a:br>
              <a:rPr lang="fi-FI"/>
            </a:br>
            <a:r>
              <a:rPr lang="fi-FI"/>
              <a:t>- Pukemistilanteita on kuvattu ja videoitu. Myöhemmin niihin palataan (esim. pienryhmän kokoontumisella ennen ruokaa) ja kuvia/videoita katsomalla sanoitetaan lapsille </a:t>
            </a:r>
            <a:r>
              <a:rPr lang="fi-FI" err="1"/>
              <a:t>esim</a:t>
            </a:r>
            <a:r>
              <a:rPr lang="fi-FI"/>
              <a:t>: ”Tässä osasit hienosti laittaa housut jalkaan.” ”</a:t>
            </a:r>
            <a:r>
              <a:rPr lang="fi-FI" err="1"/>
              <a:t>Vau</a:t>
            </a:r>
            <a:r>
              <a:rPr lang="fi-FI"/>
              <a:t>, miten hienosti sait sukan otettua pois jalasta”</a:t>
            </a:r>
            <a:br>
              <a:rPr lang="fi-FI"/>
            </a:br>
            <a:r>
              <a:rPr lang="fi-FI">
                <a:sym typeface="Wingdings" panose="05000000000000000000" pitchFamily="2" charset="2"/>
              </a:rPr>
              <a:t></a:t>
            </a:r>
            <a:r>
              <a:rPr lang="fi-FI"/>
              <a:t>lapsi pääsee näkemään oman onnistumisensa. </a:t>
            </a:r>
            <a:br>
              <a:rPr lang="fi-FI"/>
            </a:br>
            <a:r>
              <a:rPr lang="fi-FI"/>
              <a:t>- Olemme </a:t>
            </a:r>
            <a:r>
              <a:rPr lang="fi-FI" err="1"/>
              <a:t>lorutelleet</a:t>
            </a:r>
            <a:r>
              <a:rPr lang="fi-FI"/>
              <a:t> lorua ”Pakkanen paukkaa, poskista haukkaa, punainen on nenänpää, villasukka/pipo/lapaset lämmittää. Lorun aikana olemme kaikki yhdessä pukeneet esim. villasukat ja pipon päälle. Myös aikuinen pukee lorun aikana samat vaatekappaleet kuin lapset.</a:t>
            </a:r>
            <a:br>
              <a:rPr lang="fi-FI"/>
            </a:br>
            <a:br>
              <a:rPr lang="fi-FI"/>
            </a:br>
            <a:r>
              <a:rPr lang="fi-FI" u="sng"/>
              <a:t>Miten näkyy </a:t>
            </a:r>
            <a:r>
              <a:rPr lang="fi-FI" u="sng" err="1"/>
              <a:t>sak</a:t>
            </a:r>
            <a:r>
              <a:rPr lang="fi-FI" u="sng"/>
              <a:t>-ajan sisällössä</a:t>
            </a:r>
            <a:br>
              <a:rPr lang="fi-FI" u="sng"/>
            </a:br>
            <a:r>
              <a:rPr lang="fi-FI">
                <a:sym typeface="Wingdings" panose="05000000000000000000" pitchFamily="2" charset="2"/>
              </a:rPr>
              <a:t></a:t>
            </a:r>
            <a:r>
              <a:rPr lang="fi-FI" err="1"/>
              <a:t>pedalukkaria</a:t>
            </a:r>
            <a:r>
              <a:rPr lang="fi-FI"/>
              <a:t> tehdessä aamupäivän pienryhmäjako suunnitellaan niin, että pukemisen harjoittelu onnistuu kiireettä ja aikuisella on mahdollisuus auttaa ja tukea 1-3 lasta kerrallaan (aamupäivän toiminta on pukemisen harjoittelu). </a:t>
            </a:r>
            <a:br>
              <a:rPr lang="fi-FI"/>
            </a:br>
            <a:r>
              <a:rPr lang="fi-FI">
                <a:sym typeface="Wingdings" panose="05000000000000000000" pitchFamily="2" charset="2"/>
              </a:rPr>
              <a:t></a:t>
            </a:r>
            <a:r>
              <a:rPr lang="fi-FI"/>
              <a:t>lasten pukemiskuvien ja -videoiden läpikäyminen, tulostaminen, muokkaaminen</a:t>
            </a:r>
            <a:br>
              <a:rPr lang="fi-FI"/>
            </a:br>
            <a:r>
              <a:rPr lang="fi-FI">
                <a:sym typeface="Wingdings" panose="05000000000000000000" pitchFamily="2" charset="2"/>
              </a:rPr>
              <a:t></a:t>
            </a:r>
            <a:r>
              <a:rPr lang="fi-FI"/>
              <a:t>papunetin vaatekuvien tulostaminen</a:t>
            </a:r>
            <a:br>
              <a:rPr lang="fi-FI"/>
            </a:br>
            <a:endParaRPr lang="fi-FI" sz="1050"/>
          </a:p>
        </p:txBody>
      </p:sp>
    </p:spTree>
    <p:extLst>
      <p:ext uri="{BB962C8B-B14F-4D97-AF65-F5344CB8AC3E}">
        <p14:creationId xmlns:p14="http://schemas.microsoft.com/office/powerpoint/2010/main" val="3858327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F41152-E3DA-A948-A2BA-DFBC6912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err="1"/>
              <a:t>Mäki</a:t>
            </a:r>
            <a:r>
              <a:rPr lang="en-US" sz="4200"/>
              <a:t>- Matin </a:t>
            </a:r>
            <a:r>
              <a:rPr lang="en-US" sz="4200" err="1"/>
              <a:t>perhepuisto</a:t>
            </a:r>
            <a:r>
              <a:rPr lang="en-US" sz="4200"/>
              <a:t> ja </a:t>
            </a:r>
            <a:r>
              <a:rPr lang="en-US" sz="4200" err="1"/>
              <a:t>Yrttisuon</a:t>
            </a:r>
            <a:r>
              <a:rPr lang="en-US" sz="4200"/>
              <a:t> </a:t>
            </a:r>
            <a:r>
              <a:rPr lang="en-US" sz="4200" err="1"/>
              <a:t>perhepuisto</a:t>
            </a:r>
            <a:r>
              <a:rPr lang="en-US" sz="4200"/>
              <a:t> /</a:t>
            </a:r>
            <a:r>
              <a:rPr lang="en-US" sz="4200" err="1"/>
              <a:t>Mervi</a:t>
            </a:r>
            <a:r>
              <a:rPr lang="en-US" sz="4200"/>
              <a:t> Laine &amp; Minna </a:t>
            </a:r>
            <a:r>
              <a:rPr lang="en-US" sz="4200" err="1"/>
              <a:t>Manerus</a:t>
            </a:r>
            <a:endParaRPr lang="en-US" sz="4200"/>
          </a:p>
        </p:txBody>
      </p:sp>
      <p:pic>
        <p:nvPicPr>
          <p:cNvPr id="4" name="Kuva 3" descr="Kuva, joka sisältää kohteen henkilö, ulko, lapsi, poika&#10;&#10;Kuvaus luotu automaattisesti">
            <a:extLst>
              <a:ext uri="{FF2B5EF4-FFF2-40B4-BE49-F238E27FC236}">
                <a16:creationId xmlns:a16="http://schemas.microsoft.com/office/drawing/2014/main" id="{B0C1EBE6-E59A-A54B-8CA1-A5BA772E0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47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Kuva 34">
            <a:extLst>
              <a:ext uri="{FF2B5EF4-FFF2-40B4-BE49-F238E27FC236}">
                <a16:creationId xmlns:a16="http://schemas.microsoft.com/office/drawing/2014/main" id="{C2B34352-3E07-9846-90A9-712C7832C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78" r="2" b="42644"/>
          <a:stretch/>
        </p:blipFill>
        <p:spPr>
          <a:xfrm rot="5400000">
            <a:off x="-8428" y="735018"/>
            <a:ext cx="3574727" cy="2834938"/>
          </a:xfrm>
          <a:prstGeom prst="rect">
            <a:avLst/>
          </a:prstGeom>
        </p:spPr>
      </p:pic>
      <p:pic>
        <p:nvPicPr>
          <p:cNvPr id="5" name="Kuva 4" descr="Kuva, joka sisältää kohteen puu, ruoho, ulko, henkilö&#10;&#10;Kuvaus luotu automaattisesti">
            <a:extLst>
              <a:ext uri="{FF2B5EF4-FFF2-40B4-BE49-F238E27FC236}">
                <a16:creationId xmlns:a16="http://schemas.microsoft.com/office/drawing/2014/main" id="{694533C8-C538-694F-B325-FDFF48D38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6" r="9968" b="-3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3F9ABEC-DB1D-4441-9E83-86C0702C66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97" r="-2" b="33163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42EB1ED-5EEA-C645-9356-1F34DADC7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5" r="28232"/>
          <a:stretch/>
        </p:blipFill>
        <p:spPr bwMode="auto">
          <a:xfrm>
            <a:off x="3382834" y="2601911"/>
            <a:ext cx="2834937" cy="35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Kuvan esikatselu">
            <a:extLst>
              <a:ext uri="{FF2B5EF4-FFF2-40B4-BE49-F238E27FC236}">
                <a16:creationId xmlns:a16="http://schemas.microsoft.com/office/drawing/2014/main" id="{F4A95648-4199-144B-AC55-2C29780EDC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731" y="611122"/>
            <a:ext cx="1085037" cy="10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8" name="AutoShape 8" descr="Kuvan esikatselu">
            <a:extLst>
              <a:ext uri="{FF2B5EF4-FFF2-40B4-BE49-F238E27FC236}">
                <a16:creationId xmlns:a16="http://schemas.microsoft.com/office/drawing/2014/main" id="{4232E68E-5A29-F74D-867A-69FAC85B9A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A28C23F5-0DB5-CF44-904D-4D61480B5C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aphicFrame>
        <p:nvGraphicFramePr>
          <p:cNvPr id="29" name="Tekstiruutu 1">
            <a:extLst>
              <a:ext uri="{FF2B5EF4-FFF2-40B4-BE49-F238E27FC236}">
                <a16:creationId xmlns:a16="http://schemas.microsoft.com/office/drawing/2014/main" id="{F33F4BB4-CF41-4B9F-B6E8-468EE106A97F}"/>
              </a:ext>
            </a:extLst>
          </p:cNvPr>
          <p:cNvGraphicFramePr/>
          <p:nvPr/>
        </p:nvGraphicFramePr>
        <p:xfrm>
          <a:off x="7214190" y="365123"/>
          <a:ext cx="4413749" cy="5807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0333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B190A1D-7750-48EF-A0E1-4E26B8C62C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9A3EE5E-A2EB-4DF7-AD01-B91E674A25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 b="0">
                <a:latin typeface="Josefin Sans"/>
              </a:rPr>
              <a:t>Onnimannin päiväkoti: </a:t>
            </a:r>
            <a:r>
              <a:rPr lang="fi-FI" sz="1800" b="0" err="1">
                <a:latin typeface="Josefin Sans"/>
              </a:rPr>
              <a:t>tiina</a:t>
            </a:r>
            <a:r>
              <a:rPr lang="fi-FI" sz="1800" b="0">
                <a:latin typeface="Josefin Sans"/>
              </a:rPr>
              <a:t> mäki ja  </a:t>
            </a:r>
            <a:r>
              <a:rPr lang="fi-FI" sz="1800" b="0" err="1">
                <a:latin typeface="Josefin Sans"/>
              </a:rPr>
              <a:t>susanna</a:t>
            </a:r>
            <a:r>
              <a:rPr lang="fi-FI" sz="1800" b="0">
                <a:latin typeface="Josefin Sans"/>
              </a:rPr>
              <a:t> lahtinen</a:t>
            </a:r>
            <a:endParaRPr lang="fi-FI" b="0"/>
          </a:p>
        </p:txBody>
      </p:sp>
      <p:graphicFrame>
        <p:nvGraphicFramePr>
          <p:cNvPr id="6" name="Objekti 5">
            <a:hlinkClick r:id="" action="ppaction://ole?verb=0"/>
            <a:extLst>
              <a:ext uri="{FF2B5EF4-FFF2-40B4-BE49-F238E27FC236}">
                <a16:creationId xmlns:a16="http://schemas.microsoft.com/office/drawing/2014/main" id="{DA874347-4804-4908-9F4D-41E770B374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6169" y="1554493"/>
          <a:ext cx="11160275" cy="462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6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6" name="Objekti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DA874347-4804-4908-9F4D-41E770B374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169" y="1554493"/>
                        <a:ext cx="11160275" cy="4624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408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51765A-4BD1-4611-8C2E-611D8CA45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0" y="704850"/>
            <a:ext cx="10673255" cy="1557931"/>
          </a:xfrm>
        </p:spPr>
        <p:txBody>
          <a:bodyPr>
            <a:normAutofit/>
          </a:bodyPr>
          <a:lstStyle/>
          <a:p>
            <a:r>
              <a:rPr lang="fi-FI"/>
              <a:t>Pienryhmätoiminta  Kuusitiaisilla </a:t>
            </a:r>
            <a:r>
              <a:rPr lang="fi-FI" sz="1400"/>
              <a:t>(ANNARIITTA HEIKKILÄ)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3E8D008-2B80-4055-988A-9C1020B2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1" y="2467993"/>
            <a:ext cx="11237912" cy="4037582"/>
          </a:xfrm>
        </p:spPr>
        <p:txBody>
          <a:bodyPr>
            <a:normAutofit fontScale="700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Lapset jaettu kahteen pienryhmään, 2019 ja 2020 syntyneisiin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Päivän kaikissa tilanteissa ja siirtymissä toimitaan pienryhmissä, myös lounas on porrastettu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Kunnioitamme toisen työtä antamalla työrauhan, emmekä keskeytä lapsen ja aikuisen vuorovaikutusta.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Muistetaan perushoitotilanteiden pedagogiikka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Sensitiivinen vuorovaikutus, kuuleminen, kunnioitus ja empatia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Lapsilla on oikeus kiireettömiin hetkiin, harjoitella rauhassa sekä saada riittävästi tukea ja kannustusta aikuiselta</a:t>
            </a:r>
          </a:p>
          <a:p>
            <a:pPr marL="285750" lvl="0" indent="-285750" algn="l">
              <a:buClr>
                <a:srgbClr val="353535"/>
              </a:buClr>
              <a:buFont typeface="Arial" panose="020B0604020202020204" pitchFamily="34" charset="0"/>
              <a:buChar char="•"/>
            </a:pPr>
            <a:r>
              <a:rPr lang="fi-FI"/>
              <a:t>Keskitymme leikkiin ja leikin kautta opeteltaviin asioihin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”Auta minua onnistumaan!”</a:t>
            </a:r>
          </a:p>
        </p:txBody>
      </p:sp>
    </p:spTree>
    <p:extLst>
      <p:ext uri="{BB962C8B-B14F-4D97-AF65-F5344CB8AC3E}">
        <p14:creationId xmlns:p14="http://schemas.microsoft.com/office/powerpoint/2010/main" val="2736109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6E2216-995D-49FA-9E97-1AA3CCA27D9D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fi-FI" sz="4900" b="1">
                <a:solidFill>
                  <a:srgbClr val="6CBF4A"/>
                </a:solidFill>
                <a:latin typeface="Calibri" pitchFamily="34"/>
              </a:rPr>
              <a:t>Pienten pedagogiikka ja sen vahvistaminen</a:t>
            </a:r>
            <a:br>
              <a:rPr lang="fi-FI" sz="4900" b="1">
                <a:solidFill>
                  <a:srgbClr val="6CBF4A"/>
                </a:solidFill>
                <a:latin typeface="Calibri" pitchFamily="34"/>
              </a:rPr>
            </a:br>
            <a:r>
              <a:rPr lang="fi-FI" sz="1600" b="1">
                <a:solidFill>
                  <a:srgbClr val="6CBF4A"/>
                </a:solidFill>
                <a:latin typeface="Calibri" pitchFamily="34"/>
              </a:rPr>
              <a:t>(SATU JOKILAHTI, OUTI HYPPÖNEN, URSULA </a:t>
            </a:r>
            <a:r>
              <a:rPr lang="fi-FI" sz="1600" b="1" err="1">
                <a:solidFill>
                  <a:srgbClr val="6CBF4A"/>
                </a:solidFill>
                <a:latin typeface="Calibri" pitchFamily="34"/>
              </a:rPr>
              <a:t>NYSTEDT-Rintakumpu</a:t>
            </a:r>
            <a:r>
              <a:rPr lang="fi-FI" sz="1600" b="1">
                <a:solidFill>
                  <a:srgbClr val="6CBF4A"/>
                </a:solidFill>
                <a:latin typeface="Calibri" pitchFamily="34"/>
              </a:rPr>
              <a:t>, HUHTASUON PÄIVÄKOTI)</a:t>
            </a:r>
            <a:r>
              <a:rPr lang="fi-FI" sz="4900" b="1">
                <a:solidFill>
                  <a:srgbClr val="6CBF4A"/>
                </a:solidFill>
                <a:latin typeface="Calibri" pitchFamily="34"/>
              </a:rPr>
              <a:t>  </a:t>
            </a:r>
            <a:r>
              <a:rPr lang="fi-FI" sz="4900">
                <a:latin typeface="Calibri" pitchFamily="34"/>
              </a:rPr>
              <a:t> </a:t>
            </a:r>
            <a:endParaRPr lang="fi-FI" sz="49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4F9CD5C-8757-4FC5-93EE-BFAB4224D00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9458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1193540-DCC1-448C-AD9C-FBF9821D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pPr/>
              <a:t>42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C0BCD19-C4B6-4F6B-8DC9-95C0B037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>
                <a:solidFill>
                  <a:srgbClr val="6CBF4A"/>
                </a:solidFill>
                <a:latin typeface="Calibri" pitchFamily="34"/>
              </a:rPr>
              <a:t>Pienten lasten pedagogiikan vahvistaminen</a:t>
            </a:r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CBED8CF-3D95-4C8D-8296-D0184C823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>
                <a:latin typeface="Calibri" pitchFamily="34"/>
              </a:rPr>
              <a:t>Hyvät käytänteet</a:t>
            </a:r>
            <a:br>
              <a:rPr lang="fi-FI">
                <a:latin typeface="Calibri" pitchFamily="34"/>
              </a:rPr>
            </a:br>
            <a:r>
              <a:rPr lang="fi-FI">
                <a:latin typeface="Calibri" pitchFamily="34"/>
              </a:rPr>
              <a:t>- säännöllinen pienryhmätoiminta (3-5 lasta) kotipesissä siirtymissä ja kaikessa toiminnassa tukee kokopäiväpedagogiikkaa</a:t>
            </a:r>
            <a:br>
              <a:rPr lang="fi-FI">
                <a:latin typeface="Calibri" pitchFamily="34"/>
              </a:rPr>
            </a:br>
            <a:r>
              <a:rPr lang="fi-FI">
                <a:latin typeface="Calibri" pitchFamily="34"/>
              </a:rPr>
              <a:t>- ”resepti” Kerrotaan tästä</a:t>
            </a:r>
            <a:br>
              <a:rPr lang="fi-FI">
                <a:latin typeface="Calibri" pitchFamily="34"/>
              </a:rPr>
            </a:br>
            <a:r>
              <a:rPr lang="fi-FI">
                <a:latin typeface="Calibri" pitchFamily="34"/>
              </a:rPr>
              <a:t>- Hetkiin rauhoittuminen: ”Säännöllisesti nautittuna edistää kaaoksen hallintaa ja lisää lasten ja aikuisten hyvinvointia varhaiskasvatuksessa”</a:t>
            </a:r>
          </a:p>
          <a:p>
            <a:r>
              <a:rPr lang="fi-FI" b="1">
                <a:latin typeface="Calibri" pitchFamily="34"/>
              </a:rPr>
              <a:t>SAK ajan käyttö; miten se näkyy pienten pedagogiikkaa suunniteltaessa?</a:t>
            </a:r>
            <a:br>
              <a:rPr lang="fi-FI" b="1">
                <a:latin typeface="Calibri" pitchFamily="34"/>
              </a:rPr>
            </a:br>
            <a:r>
              <a:rPr lang="fi-FI">
                <a:latin typeface="Calibri" pitchFamily="34"/>
              </a:rPr>
              <a:t>- suunnittelu tehdään näkyväksi kaikille, jotta suunnitelmat ovat kaikkien toteutettavissa. Avustajien sijoittuminen suunnitellaan tarkasti etukäteen.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421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5695AAB-F513-414C-B674-9E0C3ABD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pPr/>
              <a:t>43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18A71A4-CCA0-4403-8F00-1E557C2C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5107"/>
            <a:ext cx="10515600" cy="360268"/>
          </a:xfrm>
        </p:spPr>
        <p:txBody>
          <a:bodyPr>
            <a:noAutofit/>
          </a:bodyPr>
          <a:lstStyle/>
          <a:p>
            <a:r>
              <a:rPr lang="fi-FI" sz="2400"/>
              <a:t>Pienryhmätoiminnan Resepti!  		 </a:t>
            </a:r>
            <a:r>
              <a:rPr lang="fi-FI" sz="1100"/>
              <a:t>(made </a:t>
            </a:r>
            <a:r>
              <a:rPr lang="fi-FI" sz="1100" err="1"/>
              <a:t>by</a:t>
            </a:r>
            <a:r>
              <a:rPr lang="fi-FI" sz="1100"/>
              <a:t> Outi Hyppönen)</a:t>
            </a:r>
            <a:br>
              <a:rPr lang="fi-FI" sz="2400"/>
            </a:br>
            <a:endParaRPr lang="fi-FI" sz="240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D473399-E157-41E6-B78D-966873581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4884643"/>
          </a:xfrm>
        </p:spPr>
        <p:txBody>
          <a:bodyPr>
            <a:normAutofit fontScale="70000" lnSpcReduction="20000"/>
          </a:bodyPr>
          <a:lstStyle/>
          <a:p>
            <a:pPr marL="342900" indent="-342900" algn="ctr"/>
            <a:r>
              <a:rPr lang="fi-FI" b="1"/>
              <a:t>Käytetään: </a:t>
            </a:r>
            <a:endParaRPr lang="fi-FI"/>
          </a:p>
          <a:p>
            <a:pPr marL="0" indent="0" algn="ctr">
              <a:buNone/>
            </a:pPr>
            <a:r>
              <a:rPr lang="fi-FI"/>
              <a:t>siirtymissä (pukeminen, vessassa käynnit, päivälevolle/ ruokailuun meno), aamupäivisin, iltapäivisin </a:t>
            </a:r>
          </a:p>
          <a:p>
            <a:pPr algn="ctr"/>
            <a:r>
              <a:rPr lang="fi-FI" b="1"/>
              <a:t>Resepti:</a:t>
            </a:r>
            <a:endParaRPr lang="fi-FI"/>
          </a:p>
          <a:p>
            <a:pPr marL="0" lvl="0" indent="0" algn="ctr">
              <a:buNone/>
            </a:pPr>
            <a:r>
              <a:rPr lang="fi-FI"/>
              <a:t>Suunnittele, sitoudu, sopeudu.</a:t>
            </a:r>
          </a:p>
          <a:p>
            <a:pPr marL="0" lvl="0" indent="0" algn="ctr">
              <a:buNone/>
            </a:pPr>
            <a:r>
              <a:rPr lang="fi-FI"/>
              <a:t>Otetaan 4-7 lasta, mennään sopivaan tilaan, laitetaan ovi kiinni.</a:t>
            </a:r>
          </a:p>
          <a:p>
            <a:pPr marL="0" lvl="0" indent="0" algn="ctr">
              <a:buNone/>
            </a:pPr>
            <a:r>
              <a:rPr lang="fi-FI"/>
              <a:t>Käytetään päiväkodin eri tiloja luovasti hyödyksi.</a:t>
            </a:r>
          </a:p>
          <a:p>
            <a:pPr marL="0" lvl="0" indent="0" algn="ctr">
              <a:buNone/>
            </a:pPr>
            <a:r>
              <a:rPr lang="fi-FI"/>
              <a:t>Asetutaan, katsotaan, kuunnellaan, kohdataan, tehdään yhdessä lasten parhaaksi.</a:t>
            </a:r>
          </a:p>
          <a:p>
            <a:pPr marL="0" lvl="0" indent="0" algn="ctr">
              <a:buNone/>
            </a:pPr>
            <a:r>
              <a:rPr lang="fi-FI"/>
              <a:t>Nautitaan joka päivä! </a:t>
            </a:r>
          </a:p>
          <a:p>
            <a:pPr lvl="0" algn="ctr"/>
            <a:r>
              <a:rPr lang="fi-FI" b="1"/>
              <a:t>Mausteeksi: </a:t>
            </a:r>
          </a:p>
          <a:p>
            <a:pPr marL="0" indent="0" algn="ctr">
              <a:buNone/>
            </a:pPr>
            <a:r>
              <a:rPr lang="fi-FI"/>
              <a:t>Luovuutta, rauhoittumista, lapsen tasolla olemista.</a:t>
            </a:r>
          </a:p>
          <a:p>
            <a:pPr lvl="0" algn="ctr"/>
            <a:r>
              <a:rPr lang="fi-FI" b="1"/>
              <a:t>Kiellettyjä ainesosia: </a:t>
            </a:r>
          </a:p>
          <a:p>
            <a:pPr marL="0" indent="0" algn="ctr">
              <a:buNone/>
            </a:pPr>
            <a:r>
              <a:rPr lang="fi-FI"/>
              <a:t>Kiire, säntäily, tietokonehommat, lukuisat tekosyyt miksi tämä ei voisi onnistua.</a:t>
            </a:r>
          </a:p>
          <a:p>
            <a:pPr algn="ctr"/>
            <a:r>
              <a:rPr lang="fi-FI" b="1"/>
              <a:t>Säännöllisesti nautittuna edistää kaaoksen hallintaa, lasten ja aikuisten hyvinvointia!   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5515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C4B25F-DA3D-4015-9991-88C2A46F74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rmAutofit fontScale="90000"/>
          </a:bodyPr>
          <a:lstStyle/>
          <a:p>
            <a:pPr lvl="0" algn="ctr"/>
            <a:r>
              <a:rPr lang="fi-FI" b="1"/>
              <a:t>Pohdittavaksi</a:t>
            </a:r>
          </a:p>
        </p:txBody>
      </p:sp>
      <p:pic>
        <p:nvPicPr>
          <p:cNvPr id="3" name="Sisällön paikkamerkki 3">
            <a:extLst>
              <a:ext uri="{FF2B5EF4-FFF2-40B4-BE49-F238E27FC236}">
                <a16:creationId xmlns:a16="http://schemas.microsoft.com/office/drawing/2014/main" id="{D1775CC6-0DF0-4F24-AE78-C9E054A8B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251" y="1902939"/>
            <a:ext cx="6824892" cy="4461164"/>
          </a:xfrm>
        </p:spPr>
      </p:pic>
    </p:spTree>
    <p:extLst>
      <p:ext uri="{BB962C8B-B14F-4D97-AF65-F5344CB8AC3E}">
        <p14:creationId xmlns:p14="http://schemas.microsoft.com/office/powerpoint/2010/main" val="3032086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B190A1D-7750-48EF-A0E1-4E26B8C62C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45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9A3EE5E-A2EB-4DF7-AD01-B91E674A25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 b="0">
                <a:latin typeface="Josefin Sans"/>
              </a:rPr>
              <a:t>Onnimannin päiväkoti: </a:t>
            </a:r>
            <a:r>
              <a:rPr lang="fi-FI" sz="1800" b="0" err="1">
                <a:latin typeface="Josefin Sans"/>
              </a:rPr>
              <a:t>tiina</a:t>
            </a:r>
            <a:r>
              <a:rPr lang="fi-FI" sz="1800" b="0">
                <a:latin typeface="Josefin Sans"/>
              </a:rPr>
              <a:t> mäki ja  </a:t>
            </a:r>
            <a:r>
              <a:rPr lang="fi-FI" sz="1800" b="0" err="1">
                <a:latin typeface="Josefin Sans"/>
              </a:rPr>
              <a:t>susanna</a:t>
            </a:r>
            <a:r>
              <a:rPr lang="fi-FI" sz="1800" b="0">
                <a:latin typeface="Josefin Sans"/>
              </a:rPr>
              <a:t> lahtinen</a:t>
            </a:r>
            <a:endParaRPr lang="fi-FI" b="0"/>
          </a:p>
        </p:txBody>
      </p:sp>
      <p:graphicFrame>
        <p:nvGraphicFramePr>
          <p:cNvPr id="6" name="Objekti 5">
            <a:hlinkClick r:id="" action="ppaction://ole?verb=0"/>
            <a:extLst>
              <a:ext uri="{FF2B5EF4-FFF2-40B4-BE49-F238E27FC236}">
                <a16:creationId xmlns:a16="http://schemas.microsoft.com/office/drawing/2014/main" id="{DA874347-4804-4908-9F4D-41E770B374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6169" y="1554493"/>
          <a:ext cx="11160275" cy="462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2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6" name="Objekti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DA874347-4804-4908-9F4D-41E770B374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169" y="1554493"/>
                        <a:ext cx="11160275" cy="4624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9768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6199302-DD87-48CB-9CDF-D11B097408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46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4186A36-839C-4DB2-87CD-A0E0846FAE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 b="0">
                <a:latin typeface="Josefin Sans"/>
              </a:rPr>
              <a:t>Puuppolan päiväkoti:  </a:t>
            </a:r>
            <a:r>
              <a:rPr lang="fi-FI" sz="1800" b="0" err="1">
                <a:latin typeface="Josefin Sans"/>
              </a:rPr>
              <a:t>tiina</a:t>
            </a:r>
            <a:r>
              <a:rPr lang="fi-FI" sz="1800" b="0">
                <a:latin typeface="Josefin Sans"/>
              </a:rPr>
              <a:t> </a:t>
            </a:r>
            <a:r>
              <a:rPr lang="fi-FI" sz="1800" b="0" err="1">
                <a:latin typeface="Josefin Sans"/>
              </a:rPr>
              <a:t>silvonen</a:t>
            </a:r>
            <a:endParaRPr lang="fi-FI" sz="1800" b="0">
              <a:latin typeface="Josefin Sans"/>
            </a:endParaRPr>
          </a:p>
        </p:txBody>
      </p:sp>
      <p:graphicFrame>
        <p:nvGraphicFramePr>
          <p:cNvPr id="5" name="Sisällön paikkamerkki 4">
            <a:hlinkClick r:id="" action="ppaction://ole?verb=0"/>
            <a:extLst>
              <a:ext uri="{FF2B5EF4-FFF2-40B4-BE49-F238E27FC236}">
                <a16:creationId xmlns:a16="http://schemas.microsoft.com/office/drawing/2014/main" id="{9D4AB5C1-7298-491C-B723-C5D5B71D270E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469726" y="1150590"/>
          <a:ext cx="10231611" cy="4974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6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5" name="Sisällön paikkamerkki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9D4AB5C1-7298-491C-B723-C5D5B71D2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9726" y="1150590"/>
                        <a:ext cx="10231611" cy="4974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9930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862B2D3-F8DA-43D9-AC40-41F0D03B0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862651"/>
            <a:ext cx="12191980" cy="5995349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5D9DCE1-B434-4E80-9493-658B8D717519}"/>
              </a:ext>
            </a:extLst>
          </p:cNvPr>
          <p:cNvSpPr txBox="1"/>
          <p:nvPr/>
        </p:nvSpPr>
        <p:spPr>
          <a:xfrm>
            <a:off x="507105" y="470025"/>
            <a:ext cx="64429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cap="all">
                <a:latin typeface="Josefin Sans"/>
              </a:rPr>
              <a:t>Puuppolan päiväkoti: MAIJA MURTO</a:t>
            </a:r>
          </a:p>
        </p:txBody>
      </p:sp>
    </p:spTree>
    <p:extLst>
      <p:ext uri="{BB962C8B-B14F-4D97-AF65-F5344CB8AC3E}">
        <p14:creationId xmlns:p14="http://schemas.microsoft.com/office/powerpoint/2010/main" val="2854163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980658-8655-4C30-BE84-9048088BF1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48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E4B8B6E-9A0B-43E3-BFE8-83FEE2399C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 b="0">
                <a:latin typeface="Josefin Sans"/>
              </a:rPr>
              <a:t>Korpilahden päiväkoti: </a:t>
            </a:r>
            <a:r>
              <a:rPr lang="fi-FI" sz="1800" b="0" err="1">
                <a:latin typeface="Josefin Sans"/>
              </a:rPr>
              <a:t>leena</a:t>
            </a:r>
            <a:r>
              <a:rPr lang="fi-FI" sz="1800" b="0">
                <a:latin typeface="Josefin Sans"/>
              </a:rPr>
              <a:t> </a:t>
            </a:r>
            <a:r>
              <a:rPr lang="fi-FI" sz="1800" b="0" err="1">
                <a:latin typeface="Josefin Sans"/>
              </a:rPr>
              <a:t>kuoppala</a:t>
            </a:r>
            <a:r>
              <a:rPr lang="fi-FI" sz="1800" b="0">
                <a:latin typeface="Josefin Sans"/>
              </a:rPr>
              <a:t> ja </a:t>
            </a:r>
            <a:r>
              <a:rPr lang="fi-FI" sz="1800" b="0" err="1">
                <a:latin typeface="Josefin Sans"/>
              </a:rPr>
              <a:t>minna</a:t>
            </a:r>
            <a:r>
              <a:rPr lang="fi-FI" sz="1800" b="0">
                <a:latin typeface="Josefin Sans"/>
              </a:rPr>
              <a:t> tunturi</a:t>
            </a:r>
          </a:p>
        </p:txBody>
      </p:sp>
      <p:graphicFrame>
        <p:nvGraphicFramePr>
          <p:cNvPr id="5" name="Objekti 4">
            <a:hlinkClick r:id="" action="ppaction://ole?verb=0"/>
            <a:extLst>
              <a:ext uri="{FF2B5EF4-FFF2-40B4-BE49-F238E27FC236}">
                <a16:creationId xmlns:a16="http://schemas.microsoft.com/office/drawing/2014/main" id="{F665EE06-ABAC-497B-AB9A-D897AFF796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30" y="1147398"/>
          <a:ext cx="11538557" cy="4896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4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5" name="Objekti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F665EE06-ABAC-497B-AB9A-D897AFF796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530" y="1147398"/>
                        <a:ext cx="11538557" cy="4896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4042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9354BA9-B8B3-4FA9-B615-49A272531A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49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89F6E4A-8836-4CBE-9E59-B4779367A2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 b="0" err="1">
                <a:latin typeface="Josefin Sans"/>
              </a:rPr>
              <a:t>Norolan</a:t>
            </a:r>
            <a:r>
              <a:rPr lang="fi-FI" sz="1800" b="0">
                <a:latin typeface="Josefin Sans"/>
              </a:rPr>
              <a:t> päiväkoti: </a:t>
            </a:r>
            <a:r>
              <a:rPr lang="fi-FI" sz="1800" b="0" err="1">
                <a:latin typeface="Josefin Sans"/>
              </a:rPr>
              <a:t>sanna</a:t>
            </a:r>
            <a:r>
              <a:rPr lang="fi-FI" sz="1800" b="0">
                <a:latin typeface="Josefin Sans"/>
              </a:rPr>
              <a:t> nurmiranta ja satu </a:t>
            </a:r>
            <a:r>
              <a:rPr lang="fi-FI" sz="1800" b="0" err="1">
                <a:latin typeface="Josefin Sans"/>
              </a:rPr>
              <a:t>kuosmanen</a:t>
            </a:r>
            <a:endParaRPr lang="fi-FI" sz="1800" b="0">
              <a:latin typeface="Josefin Sans"/>
            </a:endParaRPr>
          </a:p>
        </p:txBody>
      </p:sp>
      <p:graphicFrame>
        <p:nvGraphicFramePr>
          <p:cNvPr id="5" name="Objekti 4">
            <a:hlinkClick r:id="" action="ppaction://ole?verb=0"/>
            <a:extLst>
              <a:ext uri="{FF2B5EF4-FFF2-40B4-BE49-F238E27FC236}">
                <a16:creationId xmlns:a16="http://schemas.microsoft.com/office/drawing/2014/main" id="{1E08F6C3-6313-427B-B11B-C5FCE90E23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759057"/>
          <a:ext cx="8268345" cy="4014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name="Presentation" r:id="rId3" imgW="6095834" imgH="3429131" progId="PowerPoint.Show.12">
                  <p:embed/>
                </p:oleObj>
              </mc:Choice>
              <mc:Fallback>
                <p:oleObj name="Presentation" r:id="rId3" imgW="6095834" imgH="3429131" progId="PowerPoint.Show.12">
                  <p:embed/>
                  <p:pic>
                    <p:nvPicPr>
                      <p:cNvPr id="5" name="Objekti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1E08F6C3-6313-427B-B11B-C5FCE90E23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759057"/>
                        <a:ext cx="8268345" cy="4014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693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9" name="Freeform: Shape 68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DA55429-7CDE-4D08-9012-A5DABDCE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51075"/>
            <a:ext cx="4157472" cy="6444934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chemeClr val="accent6">
                    <a:lumMod val="75000"/>
                  </a:schemeClr>
                </a:solidFill>
              </a:rPr>
              <a:t>Kriisipesäkkeestä kohtauspaikaksi</a:t>
            </a:r>
            <a:br>
              <a:rPr lang="fi-FI" b="1"/>
            </a:br>
            <a:br>
              <a:rPr lang="fi-FI" sz="2500" b="1">
                <a:solidFill>
                  <a:schemeClr val="accent1"/>
                </a:solidFill>
              </a:rPr>
            </a:br>
            <a:r>
              <a:rPr lang="fi-FI" sz="2500" b="1">
                <a:solidFill>
                  <a:schemeClr val="accent1"/>
                </a:solidFill>
              </a:rPr>
              <a:t>Pesu-&gt;  Tiimisopimus: </a:t>
            </a:r>
            <a:br>
              <a:rPr lang="fi-FI" sz="2500"/>
            </a:br>
            <a:r>
              <a:rPr lang="fi-FI" sz="2500"/>
              <a:t>Kasvattajien ”paikat” sovittu</a:t>
            </a:r>
            <a:br>
              <a:rPr lang="fi-FI" sz="2500"/>
            </a:br>
            <a:r>
              <a:rPr lang="fi-FI" sz="2500"/>
              <a:t>Luottamus työkaveriin </a:t>
            </a:r>
            <a:br>
              <a:rPr lang="fi-FI" sz="2500"/>
            </a:br>
            <a:r>
              <a:rPr lang="fi-FI" sz="2500"/>
              <a:t>(ei </a:t>
            </a:r>
            <a:r>
              <a:rPr lang="fi-FI" sz="2500" err="1"/>
              <a:t>esim</a:t>
            </a:r>
            <a:r>
              <a:rPr lang="fi-FI" sz="2500"/>
              <a:t> viivyttele suotta)</a:t>
            </a:r>
            <a:br>
              <a:rPr lang="fi-FI" sz="2500"/>
            </a:br>
            <a:r>
              <a:rPr lang="fi-FI" sz="2500"/>
              <a:t>Poikkeustilanteisiin valmistauduttu (sairastumiset päivän aikana, mistä apua)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1" name="Sisällön paikkamerkki 2">
            <a:extLst>
              <a:ext uri="{FF2B5EF4-FFF2-40B4-BE49-F238E27FC236}">
                <a16:creationId xmlns:a16="http://schemas.microsoft.com/office/drawing/2014/main" id="{053DCBF6-9BBC-479D-9A4C-004EE4CF3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40679" y="188843"/>
          <a:ext cx="6364224" cy="64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7A25BA7D-D006-4C3A-A729-ECA8AE972997}"/>
              </a:ext>
            </a:extLst>
          </p:cNvPr>
          <p:cNvSpPr/>
          <p:nvPr/>
        </p:nvSpPr>
        <p:spPr>
          <a:xfrm>
            <a:off x="4811479" y="93428"/>
            <a:ext cx="5770904" cy="202758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i-FI" sz="2800"/>
              <a:t>Kasvattajia riittävän vähän samassa paikassa</a:t>
            </a:r>
          </a:p>
          <a:p>
            <a:pPr lvl="0"/>
            <a:r>
              <a:rPr lang="fi-FI" sz="2800"/>
              <a:t>Lapsi tuntemus</a:t>
            </a:r>
          </a:p>
          <a:p>
            <a:pPr lvl="0"/>
            <a:r>
              <a:rPr lang="fi-FI" sz="2800"/>
              <a:t>Yksilölliset tukitoimet </a:t>
            </a:r>
            <a:endParaRPr lang="en-US" sz="2800"/>
          </a:p>
          <a:p>
            <a:pPr lvl="0"/>
            <a:endParaRPr lang="en-US" sz="2800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8CD20EF9-10BA-4838-8044-21D21B75ECF9}"/>
              </a:ext>
            </a:extLst>
          </p:cNvPr>
          <p:cNvSpPr/>
          <p:nvPr/>
        </p:nvSpPr>
        <p:spPr>
          <a:xfrm>
            <a:off x="5305254" y="2303890"/>
            <a:ext cx="5770904" cy="22601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i-FI" sz="2400" b="1" u="sng"/>
              <a:t>OMATOIMISUUS</a:t>
            </a:r>
          </a:p>
          <a:p>
            <a:pPr lvl="0"/>
            <a:r>
              <a:rPr lang="fi-FI" sz="2400"/>
              <a:t>Aikuinen auttaa lasta selviytymään </a:t>
            </a:r>
          </a:p>
          <a:p>
            <a:pPr lvl="0"/>
            <a:r>
              <a:rPr lang="fi-FI" sz="2400"/>
              <a:t>Lapsi saa niin paljon tukea , kun hän tänään tarvitsee&lt;-&gt; ei tarvitse oppia pärjäämään</a:t>
            </a:r>
          </a:p>
          <a:p>
            <a:pPr lvl="0"/>
            <a:r>
              <a:rPr lang="fi-FI" sz="2400"/>
              <a:t>Kohtaaminen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C43C25C1-0FFA-44DF-A955-A9E4DA001C0C}"/>
              </a:ext>
            </a:extLst>
          </p:cNvPr>
          <p:cNvSpPr/>
          <p:nvPr/>
        </p:nvSpPr>
        <p:spPr>
          <a:xfrm>
            <a:off x="5995283" y="4746929"/>
            <a:ext cx="5809620" cy="211107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i-FI" sz="2400"/>
              <a:t>ILMAPIIRI JOSSA KAIKKI VIIHTYVÄT  </a:t>
            </a:r>
          </a:p>
          <a:p>
            <a:pPr lvl="0"/>
            <a:r>
              <a:rPr lang="fi-FI" sz="2400"/>
              <a:t>Empaattisuus</a:t>
            </a:r>
          </a:p>
          <a:p>
            <a:pPr lvl="0"/>
            <a:r>
              <a:rPr lang="fi-FI" sz="2400"/>
              <a:t>Sensitiivisyys</a:t>
            </a:r>
          </a:p>
          <a:p>
            <a:pPr lvl="0"/>
            <a:r>
              <a:rPr lang="fi-FI" sz="2400"/>
              <a:t>Positiivisuus</a:t>
            </a:r>
          </a:p>
          <a:p>
            <a:pPr lvl="0"/>
            <a:r>
              <a:rPr lang="fi-FI" sz="2400"/>
              <a:t>Välitön palaute, palkinto              </a:t>
            </a:r>
          </a:p>
          <a:p>
            <a:pPr lvl="0"/>
            <a:r>
              <a:rPr lang="fi-FI" sz="2400">
                <a:solidFill>
                  <a:srgbClr val="FF0000"/>
                </a:solidFill>
              </a:rPr>
              <a:t>                                  YES, ME ONNISTUTTIIN!</a:t>
            </a:r>
            <a:r>
              <a:rPr lang="fi-FI"/>
              <a:t>     </a:t>
            </a:r>
          </a:p>
        </p:txBody>
      </p:sp>
      <p:pic>
        <p:nvPicPr>
          <p:cNvPr id="7" name="Kuva 6" descr="Talvihattu">
            <a:extLst>
              <a:ext uri="{FF2B5EF4-FFF2-40B4-BE49-F238E27FC236}">
                <a16:creationId xmlns:a16="http://schemas.microsoft.com/office/drawing/2014/main" id="{7EEB984C-5751-49C1-8E4D-9A16B3203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578" y="243817"/>
            <a:ext cx="1020039" cy="1020039"/>
          </a:xfrm>
          <a:prstGeom prst="rect">
            <a:avLst/>
          </a:prstGeom>
        </p:spPr>
      </p:pic>
      <p:pic>
        <p:nvPicPr>
          <p:cNvPr id="13" name="Kuva 12" descr="Talvihattu">
            <a:extLst>
              <a:ext uri="{FF2B5EF4-FFF2-40B4-BE49-F238E27FC236}">
                <a16:creationId xmlns:a16="http://schemas.microsoft.com/office/drawing/2014/main" id="{BB373A9F-D0C6-420F-AFEA-3955BF863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61942" y="4145470"/>
            <a:ext cx="1020039" cy="1020039"/>
          </a:xfrm>
          <a:prstGeom prst="rect">
            <a:avLst/>
          </a:prstGeom>
        </p:spPr>
      </p:pic>
      <p:pic>
        <p:nvPicPr>
          <p:cNvPr id="9" name="Kuva 8" descr="Lapaset">
            <a:extLst>
              <a:ext uri="{FF2B5EF4-FFF2-40B4-BE49-F238E27FC236}">
                <a16:creationId xmlns:a16="http://schemas.microsoft.com/office/drawing/2014/main" id="{57EF6E0A-FC17-4E5D-8C0E-A62FD9AE9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30012" y="753836"/>
            <a:ext cx="914400" cy="914400"/>
          </a:xfrm>
          <a:prstGeom prst="rect">
            <a:avLst/>
          </a:prstGeom>
        </p:spPr>
      </p:pic>
      <p:pic>
        <p:nvPicPr>
          <p:cNvPr id="16" name="Kuva 15" descr="Lapaset">
            <a:extLst>
              <a:ext uri="{FF2B5EF4-FFF2-40B4-BE49-F238E27FC236}">
                <a16:creationId xmlns:a16="http://schemas.microsoft.com/office/drawing/2014/main" id="{F54887AF-9324-4023-A227-369CF863E2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10382" y="4746928"/>
            <a:ext cx="914400" cy="914400"/>
          </a:xfrm>
          <a:prstGeom prst="rect">
            <a:avLst/>
          </a:prstGeom>
        </p:spPr>
      </p:pic>
      <p:pic>
        <p:nvPicPr>
          <p:cNvPr id="17" name="Kuva 16" descr="Lapaset">
            <a:extLst>
              <a:ext uri="{FF2B5EF4-FFF2-40B4-BE49-F238E27FC236}">
                <a16:creationId xmlns:a16="http://schemas.microsoft.com/office/drawing/2014/main" id="{F2B7325C-8DDD-42E7-ACBC-14646A3DD6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29188" y="5549798"/>
            <a:ext cx="914400" cy="914400"/>
          </a:xfrm>
          <a:prstGeom prst="rect">
            <a:avLst/>
          </a:prstGeom>
        </p:spPr>
      </p:pic>
      <p:pic>
        <p:nvPicPr>
          <p:cNvPr id="11" name="Kuva 10" descr="Saapas">
            <a:extLst>
              <a:ext uri="{FF2B5EF4-FFF2-40B4-BE49-F238E27FC236}">
                <a16:creationId xmlns:a16="http://schemas.microsoft.com/office/drawing/2014/main" id="{89CFF5D7-7257-495F-96E8-B9ED7BCCE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49339" y="5730901"/>
            <a:ext cx="914400" cy="914400"/>
          </a:xfrm>
          <a:prstGeom prst="rect">
            <a:avLst/>
          </a:prstGeom>
        </p:spPr>
      </p:pic>
      <p:pic>
        <p:nvPicPr>
          <p:cNvPr id="14" name="Kuva 13" descr="Saapas">
            <a:extLst>
              <a:ext uri="{FF2B5EF4-FFF2-40B4-BE49-F238E27FC236}">
                <a16:creationId xmlns:a16="http://schemas.microsoft.com/office/drawing/2014/main" id="{1F04C5BF-C752-4AFD-939A-B24647449C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74695" y="5943600"/>
            <a:ext cx="914400" cy="914400"/>
          </a:xfrm>
          <a:prstGeom prst="rect">
            <a:avLst/>
          </a:prstGeom>
        </p:spPr>
      </p:pic>
      <p:pic>
        <p:nvPicPr>
          <p:cNvPr id="18" name="Kuva 17" descr="Saapas">
            <a:extLst>
              <a:ext uri="{FF2B5EF4-FFF2-40B4-BE49-F238E27FC236}">
                <a16:creationId xmlns:a16="http://schemas.microsoft.com/office/drawing/2014/main" id="{0FEB88D1-68EE-4014-AAD0-CDF45DA777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49283" y="5784573"/>
            <a:ext cx="914400" cy="914400"/>
          </a:xfrm>
          <a:prstGeom prst="rect">
            <a:avLst/>
          </a:prstGeom>
        </p:spPr>
      </p:pic>
      <p:pic>
        <p:nvPicPr>
          <p:cNvPr id="26" name="Kuva 25" descr="Saapas">
            <a:extLst>
              <a:ext uri="{FF2B5EF4-FFF2-40B4-BE49-F238E27FC236}">
                <a16:creationId xmlns:a16="http://schemas.microsoft.com/office/drawing/2014/main" id="{0507391D-1B15-42AC-B57B-ED15FF9E04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28910" y="5442868"/>
            <a:ext cx="914400" cy="914400"/>
          </a:xfrm>
          <a:prstGeom prst="rect">
            <a:avLst/>
          </a:prstGeom>
        </p:spPr>
      </p:pic>
      <p:pic>
        <p:nvPicPr>
          <p:cNvPr id="8" name="Kuva 7" descr="Asiakirja">
            <a:extLst>
              <a:ext uri="{FF2B5EF4-FFF2-40B4-BE49-F238E27FC236}">
                <a16:creationId xmlns:a16="http://schemas.microsoft.com/office/drawing/2014/main" id="{86111E08-1F6A-4F8C-A41F-A449CBAA1E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28910" y="2456953"/>
            <a:ext cx="914400" cy="9144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C9C7378-FFA6-4CF2-8972-4D13CE09E9C6}"/>
              </a:ext>
            </a:extLst>
          </p:cNvPr>
          <p:cNvSpPr txBox="1"/>
          <p:nvPr/>
        </p:nvSpPr>
        <p:spPr>
          <a:xfrm>
            <a:off x="10717808" y="151075"/>
            <a:ext cx="202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Sari Salmelin</a:t>
            </a:r>
          </a:p>
        </p:txBody>
      </p:sp>
    </p:spTree>
    <p:extLst>
      <p:ext uri="{BB962C8B-B14F-4D97-AF65-F5344CB8AC3E}">
        <p14:creationId xmlns:p14="http://schemas.microsoft.com/office/powerpoint/2010/main" val="5937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1" grpId="0">
        <p:bldAsOne/>
      </p:bldGraphic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76D590-B64D-4A25-A8C3-4475411CEC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25213" y="6469063"/>
            <a:ext cx="96678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pPr/>
              <a:t>50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7544531-5D88-48A9-BD94-7AA55C3403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5013"/>
            <a:ext cx="10515600" cy="639762"/>
          </a:xfrm>
        </p:spPr>
        <p:txBody>
          <a:bodyPr>
            <a:normAutofit/>
          </a:bodyPr>
          <a:lstStyle/>
          <a:p>
            <a:pPr algn="ctr"/>
            <a:r>
              <a:rPr lang="fi-FI" sz="1800" b="0">
                <a:latin typeface="Josefin Sans"/>
              </a:rPr>
              <a:t>Ristikiven päiväkoti: hilla </a:t>
            </a:r>
            <a:r>
              <a:rPr lang="fi-FI" sz="1800" b="0" err="1">
                <a:latin typeface="Josefin Sans"/>
              </a:rPr>
              <a:t>villanen</a:t>
            </a:r>
            <a:r>
              <a:rPr lang="fi-FI" sz="1800" b="0">
                <a:latin typeface="Josefin Sans"/>
              </a:rPr>
              <a:t> ja </a:t>
            </a:r>
            <a:r>
              <a:rPr lang="fi-FI" sz="1800" b="0" err="1">
                <a:latin typeface="Josefin Sans"/>
              </a:rPr>
              <a:t>tiina</a:t>
            </a:r>
            <a:r>
              <a:rPr lang="fi-FI" sz="1800" b="0">
                <a:latin typeface="Josefin Sans"/>
              </a:rPr>
              <a:t> </a:t>
            </a:r>
            <a:r>
              <a:rPr lang="fi-FI" sz="1800" b="0" err="1">
                <a:latin typeface="Josefin Sans"/>
              </a:rPr>
              <a:t>juvonen</a:t>
            </a:r>
            <a:endParaRPr lang="fi-FI" sz="1800" b="0">
              <a:latin typeface="Josefin Sans"/>
            </a:endParaRPr>
          </a:p>
        </p:txBody>
      </p:sp>
      <p:graphicFrame>
        <p:nvGraphicFramePr>
          <p:cNvPr id="5" name="Objekti 4">
            <a:hlinkClick r:id="" action="ppaction://ole?verb=0"/>
            <a:extLst>
              <a:ext uri="{FF2B5EF4-FFF2-40B4-BE49-F238E27FC236}">
                <a16:creationId xmlns:a16="http://schemas.microsoft.com/office/drawing/2014/main" id="{5F2925F6-434D-45AD-8373-17EF5C0A0B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9674" y="1443537"/>
          <a:ext cx="10892048" cy="4610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2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5" name="Objekti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F2925F6-434D-45AD-8373-17EF5C0A0B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674" y="1443537"/>
                        <a:ext cx="10892048" cy="4610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18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89212" y="624110"/>
            <a:ext cx="8915399" cy="499296"/>
          </a:xfrm>
        </p:spPr>
        <p:txBody>
          <a:bodyPr>
            <a:normAutofit/>
          </a:bodyPr>
          <a:lstStyle/>
          <a:p>
            <a:r>
              <a:rPr lang="fi-FI" sz="2400" b="1"/>
              <a:t>Taaperopedagogiikka Mäki-Matin päiväkodissa</a:t>
            </a:r>
          </a:p>
        </p:txBody>
      </p:sp>
      <p:sp>
        <p:nvSpPr>
          <p:cNvPr id="3" name="Alaotsikko 2"/>
          <p:cNvSpPr>
            <a:spLocks noGrp="1"/>
          </p:cNvSpPr>
          <p:nvPr>
            <p:ph sz="half" idx="1"/>
          </p:nvPr>
        </p:nvSpPr>
        <p:spPr>
          <a:xfrm>
            <a:off x="2447109" y="1062446"/>
            <a:ext cx="4455967" cy="4848776"/>
          </a:xfrm>
        </p:spPr>
        <p:txBody>
          <a:bodyPr/>
          <a:lstStyle/>
          <a:p>
            <a:endParaRPr lang="fi-FI"/>
          </a:p>
          <a:p>
            <a:r>
              <a:rPr lang="fi-FI" b="1"/>
              <a:t>arjen arvostaminen</a:t>
            </a:r>
            <a:r>
              <a:rPr lang="fi-FI"/>
              <a:t>, </a:t>
            </a:r>
            <a:r>
              <a:rPr lang="fi-FI" b="1"/>
              <a:t>KIIREETTÖMYYS</a:t>
            </a:r>
          </a:p>
          <a:p>
            <a:r>
              <a:rPr lang="fi-FI" b="1"/>
              <a:t>pienten arkisten hetkien tärkeys</a:t>
            </a:r>
          </a:p>
          <a:p>
            <a:r>
              <a:rPr lang="fi-FI" b="1"/>
              <a:t>”olemme vain leikkineet”</a:t>
            </a:r>
          </a:p>
          <a:p>
            <a:r>
              <a:rPr lang="fi-FI" b="1"/>
              <a:t>ihmettely ja ilmiöt; puut heiluu, lehdet tippuu, miten pissi lirisee jne.</a:t>
            </a:r>
          </a:p>
          <a:p>
            <a:r>
              <a:rPr lang="fi-FI" b="1"/>
              <a:t>portaittaisuus, yksilöllinen, ystävällinen  huomioiminen aamulla vastaanotosta alkaen</a:t>
            </a:r>
          </a:p>
          <a:p>
            <a:r>
              <a:rPr lang="fi-FI" b="1"/>
              <a:t>tulla kuulluksi ja nähdyksi ainutlaatuisena pienenä  ihmeenä</a:t>
            </a:r>
          </a:p>
          <a:p>
            <a:r>
              <a:rPr lang="fi-FI" b="1"/>
              <a:t>aikuisen paikka </a:t>
            </a: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13700" b="7227"/>
          <a:stretch/>
        </p:blipFill>
        <p:spPr>
          <a:xfrm rot="5400000">
            <a:off x="6832951" y="2598433"/>
            <a:ext cx="4787559" cy="2865121"/>
          </a:xfrm>
          <a:effectLst>
            <a:softEdge rad="317500"/>
          </a:effec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7653D3E-A785-4B19-A3C3-16A0954E504C}"/>
              </a:ext>
            </a:extLst>
          </p:cNvPr>
          <p:cNvSpPr txBox="1"/>
          <p:nvPr/>
        </p:nvSpPr>
        <p:spPr>
          <a:xfrm>
            <a:off x="9925051" y="110302"/>
            <a:ext cx="33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Anneli Toivanen</a:t>
            </a:r>
          </a:p>
        </p:txBody>
      </p:sp>
    </p:spTree>
    <p:extLst>
      <p:ext uri="{BB962C8B-B14F-4D97-AF65-F5344CB8AC3E}">
        <p14:creationId xmlns:p14="http://schemas.microsoft.com/office/powerpoint/2010/main" val="54782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uode, sisä&#10;&#10;Kuvaus luotu automaattisesti">
            <a:extLst>
              <a:ext uri="{FF2B5EF4-FFF2-40B4-BE49-F238E27FC236}">
                <a16:creationId xmlns:a16="http://schemas.microsoft.com/office/drawing/2014/main" id="{0BD719D4-26CB-463E-A529-4B1BD1DB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54" y="706473"/>
            <a:ext cx="7010401" cy="3954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Kuva 4" descr="Kuva, joka sisältää kohteen kynttilä, tumma, kevyt&#10;&#10;Kuvaus luotu automaattisesti">
            <a:extLst>
              <a:ext uri="{FF2B5EF4-FFF2-40B4-BE49-F238E27FC236}">
                <a16:creationId xmlns:a16="http://schemas.microsoft.com/office/drawing/2014/main" id="{F5B72C49-F39C-46E5-A6E2-5E4EAE5DC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234" y="706473"/>
            <a:ext cx="2184807" cy="3873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82862C8-F497-455D-A0AF-E89E4E0FA0AF}"/>
              </a:ext>
            </a:extLst>
          </p:cNvPr>
          <p:cNvSpPr/>
          <p:nvPr/>
        </p:nvSpPr>
        <p:spPr>
          <a:xfrm>
            <a:off x="2258689" y="4492101"/>
            <a:ext cx="6645614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i-FI" sz="2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fi-FI" sz="2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i-FI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PÄIVÄLEVOLLE SIIRTYMINEN PIENTEN RYHMÄSSÄ:</a:t>
            </a:r>
          </a:p>
          <a:p>
            <a:pPr algn="ctr"/>
            <a:r>
              <a:rPr lang="fi-FI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OMA LED-KYNTTILÄ KÄTEEN LAPSILLE, JOITA JÄNNITTÄÄ</a:t>
            </a:r>
          </a:p>
          <a:p>
            <a:pPr algn="ctr"/>
            <a:r>
              <a:rPr lang="fi-FI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SIIRTYMINEN HÄMÄRÄÄN HUONEESEE</a:t>
            </a:r>
            <a:r>
              <a:rPr lang="fi-FI" sz="2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N.</a:t>
            </a:r>
          </a:p>
          <a:p>
            <a:pPr algn="ctr"/>
            <a:endParaRPr lang="fi-FI" sz="2000" b="1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fi-FI" sz="5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Kuva 5" descr="Unimaa Nukkumatti yövaloprojektori - Lastentarvikeliike Minimaraton">
            <a:extLst>
              <a:ext uri="{FF2B5EF4-FFF2-40B4-BE49-F238E27FC236}">
                <a16:creationId xmlns:a16="http://schemas.microsoft.com/office/drawing/2014/main" id="{962CB33D-D37A-4397-98A9-9BC8BE651EB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12" y="3339995"/>
            <a:ext cx="3629025" cy="27225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A49B30D-E876-457B-AC94-0C5D31A580F6}"/>
              </a:ext>
            </a:extLst>
          </p:cNvPr>
          <p:cNvSpPr txBox="1"/>
          <p:nvPr/>
        </p:nvSpPr>
        <p:spPr>
          <a:xfrm>
            <a:off x="9648826" y="228600"/>
            <a:ext cx="188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Virpi Kainu</a:t>
            </a:r>
          </a:p>
        </p:txBody>
      </p:sp>
    </p:spTree>
    <p:extLst>
      <p:ext uri="{BB962C8B-B14F-4D97-AF65-F5344CB8AC3E}">
        <p14:creationId xmlns:p14="http://schemas.microsoft.com/office/powerpoint/2010/main" val="65832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">
            <a:extLst>
              <a:ext uri="{FF2B5EF4-FFF2-40B4-BE49-F238E27FC236}">
                <a16:creationId xmlns:a16="http://schemas.microsoft.com/office/drawing/2014/main" id="{5BD33659-8797-414B-BBDC-24F942329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3" name="Group 352">
            <a:extLst>
              <a:ext uri="{FF2B5EF4-FFF2-40B4-BE49-F238E27FC236}">
                <a16:creationId xmlns:a16="http://schemas.microsoft.com/office/drawing/2014/main" id="{F810FE48-5F0C-4E97-BD7F-FDE128D85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354" name="Rectangle 5">
              <a:extLst>
                <a:ext uri="{FF2B5EF4-FFF2-40B4-BE49-F238E27FC236}">
                  <a16:creationId xmlns:a16="http://schemas.microsoft.com/office/drawing/2014/main" id="{9E9C04BA-ABF7-4D41-9977-2AC221BD4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55" name="Freeform 6">
              <a:extLst>
                <a:ext uri="{FF2B5EF4-FFF2-40B4-BE49-F238E27FC236}">
                  <a16:creationId xmlns:a16="http://schemas.microsoft.com/office/drawing/2014/main" id="{56AF6CAB-66FF-4AA8-8332-92421FA16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6" name="Freeform 7">
              <a:extLst>
                <a:ext uri="{FF2B5EF4-FFF2-40B4-BE49-F238E27FC236}">
                  <a16:creationId xmlns:a16="http://schemas.microsoft.com/office/drawing/2014/main" id="{2A7D0399-D212-4CE1-A9C0-9B98A2F0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7" name="Rectangle 8">
              <a:extLst>
                <a:ext uri="{FF2B5EF4-FFF2-40B4-BE49-F238E27FC236}">
                  <a16:creationId xmlns:a16="http://schemas.microsoft.com/office/drawing/2014/main" id="{18DF3D3C-1A48-496B-B941-76DF67EA7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58" name="Freeform 9">
              <a:extLst>
                <a:ext uri="{FF2B5EF4-FFF2-40B4-BE49-F238E27FC236}">
                  <a16:creationId xmlns:a16="http://schemas.microsoft.com/office/drawing/2014/main" id="{913F4BC7-7179-4E16-9FD6-A32BC13A0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9" name="Freeform 10">
              <a:extLst>
                <a:ext uri="{FF2B5EF4-FFF2-40B4-BE49-F238E27FC236}">
                  <a16:creationId xmlns:a16="http://schemas.microsoft.com/office/drawing/2014/main" id="{509355FA-2026-4EBE-8C72-9B94B1F1B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0" name="Freeform 11">
              <a:extLst>
                <a:ext uri="{FF2B5EF4-FFF2-40B4-BE49-F238E27FC236}">
                  <a16:creationId xmlns:a16="http://schemas.microsoft.com/office/drawing/2014/main" id="{CDD190A1-6E3E-4C34-A19B-A52C6D31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1" name="Freeform 12">
              <a:extLst>
                <a:ext uri="{FF2B5EF4-FFF2-40B4-BE49-F238E27FC236}">
                  <a16:creationId xmlns:a16="http://schemas.microsoft.com/office/drawing/2014/main" id="{D5BA1962-F2E3-4CA2-BE44-53381D18F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2" name="Freeform 13">
              <a:extLst>
                <a:ext uri="{FF2B5EF4-FFF2-40B4-BE49-F238E27FC236}">
                  <a16:creationId xmlns:a16="http://schemas.microsoft.com/office/drawing/2014/main" id="{C2FA9E59-0DE1-449C-8D17-1475D5CC7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3" name="Freeform 14">
              <a:extLst>
                <a:ext uri="{FF2B5EF4-FFF2-40B4-BE49-F238E27FC236}">
                  <a16:creationId xmlns:a16="http://schemas.microsoft.com/office/drawing/2014/main" id="{F1582807-3DE3-42F1-9941-728273E08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4" name="Freeform 15">
              <a:extLst>
                <a:ext uri="{FF2B5EF4-FFF2-40B4-BE49-F238E27FC236}">
                  <a16:creationId xmlns:a16="http://schemas.microsoft.com/office/drawing/2014/main" id="{6C574FB1-69C5-49C2-A1C4-2A6590BF4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5" name="Freeform 16">
              <a:extLst>
                <a:ext uri="{FF2B5EF4-FFF2-40B4-BE49-F238E27FC236}">
                  <a16:creationId xmlns:a16="http://schemas.microsoft.com/office/drawing/2014/main" id="{D4175D29-82CB-41CD-9E0F-17524FB02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6" name="Freeform 17">
              <a:extLst>
                <a:ext uri="{FF2B5EF4-FFF2-40B4-BE49-F238E27FC236}">
                  <a16:creationId xmlns:a16="http://schemas.microsoft.com/office/drawing/2014/main" id="{9893387B-BD94-47D2-80DC-B9ADB6BD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7" name="Freeform 18">
              <a:extLst>
                <a:ext uri="{FF2B5EF4-FFF2-40B4-BE49-F238E27FC236}">
                  <a16:creationId xmlns:a16="http://schemas.microsoft.com/office/drawing/2014/main" id="{BC2223CF-E8B9-48C3-8E70-7B38DBE2A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8" name="Freeform 19">
              <a:extLst>
                <a:ext uri="{FF2B5EF4-FFF2-40B4-BE49-F238E27FC236}">
                  <a16:creationId xmlns:a16="http://schemas.microsoft.com/office/drawing/2014/main" id="{CB660EF5-7021-48D0-B131-DA22FAF8D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9" name="Freeform 20">
              <a:extLst>
                <a:ext uri="{FF2B5EF4-FFF2-40B4-BE49-F238E27FC236}">
                  <a16:creationId xmlns:a16="http://schemas.microsoft.com/office/drawing/2014/main" id="{7A02052F-7B58-4423-9CBA-27D8D838A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0" name="Freeform 21">
              <a:extLst>
                <a:ext uri="{FF2B5EF4-FFF2-40B4-BE49-F238E27FC236}">
                  <a16:creationId xmlns:a16="http://schemas.microsoft.com/office/drawing/2014/main" id="{42231171-7F2B-4B11-B34A-D98DB4143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1" name="Freeform 22">
              <a:extLst>
                <a:ext uri="{FF2B5EF4-FFF2-40B4-BE49-F238E27FC236}">
                  <a16:creationId xmlns:a16="http://schemas.microsoft.com/office/drawing/2014/main" id="{AED192E7-1105-4649-8D4D-C86FFEDF6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2" name="Freeform 23">
              <a:extLst>
                <a:ext uri="{FF2B5EF4-FFF2-40B4-BE49-F238E27FC236}">
                  <a16:creationId xmlns:a16="http://schemas.microsoft.com/office/drawing/2014/main" id="{8BA48BFE-2223-4E9C-A0EE-DE11843C3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3" name="Freeform 24">
              <a:extLst>
                <a:ext uri="{FF2B5EF4-FFF2-40B4-BE49-F238E27FC236}">
                  <a16:creationId xmlns:a16="http://schemas.microsoft.com/office/drawing/2014/main" id="{B3FB57C9-C83B-4ADC-8E93-312492D4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4" name="Freeform 25">
              <a:extLst>
                <a:ext uri="{FF2B5EF4-FFF2-40B4-BE49-F238E27FC236}">
                  <a16:creationId xmlns:a16="http://schemas.microsoft.com/office/drawing/2014/main" id="{AF6405A6-6E98-40DD-945A-E6D969231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5" name="Freeform 26">
              <a:extLst>
                <a:ext uri="{FF2B5EF4-FFF2-40B4-BE49-F238E27FC236}">
                  <a16:creationId xmlns:a16="http://schemas.microsoft.com/office/drawing/2014/main" id="{2D181A4A-23A5-4683-9F05-61228AD26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6" name="Freeform 27">
              <a:extLst>
                <a:ext uri="{FF2B5EF4-FFF2-40B4-BE49-F238E27FC236}">
                  <a16:creationId xmlns:a16="http://schemas.microsoft.com/office/drawing/2014/main" id="{201ABEF6-F58B-46EC-85FB-228E60962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7" name="Freeform 28">
              <a:extLst>
                <a:ext uri="{FF2B5EF4-FFF2-40B4-BE49-F238E27FC236}">
                  <a16:creationId xmlns:a16="http://schemas.microsoft.com/office/drawing/2014/main" id="{D6EBECB6-1B5C-43E5-84BF-8D5385C03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8" name="Freeform 29">
              <a:extLst>
                <a:ext uri="{FF2B5EF4-FFF2-40B4-BE49-F238E27FC236}">
                  <a16:creationId xmlns:a16="http://schemas.microsoft.com/office/drawing/2014/main" id="{6D5B4EBF-EF44-4914-AE66-247EF3D35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9" name="Freeform 30">
              <a:extLst>
                <a:ext uri="{FF2B5EF4-FFF2-40B4-BE49-F238E27FC236}">
                  <a16:creationId xmlns:a16="http://schemas.microsoft.com/office/drawing/2014/main" id="{43593E76-10EF-45B3-86EB-CA59047CC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0" name="Freeform 31">
              <a:extLst>
                <a:ext uri="{FF2B5EF4-FFF2-40B4-BE49-F238E27FC236}">
                  <a16:creationId xmlns:a16="http://schemas.microsoft.com/office/drawing/2014/main" id="{FC3720B0-AA35-49D1-B5A6-9215D0138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1" name="Freeform 32">
              <a:extLst>
                <a:ext uri="{FF2B5EF4-FFF2-40B4-BE49-F238E27FC236}">
                  <a16:creationId xmlns:a16="http://schemas.microsoft.com/office/drawing/2014/main" id="{EEE267FA-B493-44EE-B372-8CB3A0450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2" name="Rectangle 33">
              <a:extLst>
                <a:ext uri="{FF2B5EF4-FFF2-40B4-BE49-F238E27FC236}">
                  <a16:creationId xmlns:a16="http://schemas.microsoft.com/office/drawing/2014/main" id="{3DA75F6F-8EDF-4DF8-89BF-9C1137D17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83" name="Freeform 34">
              <a:extLst>
                <a:ext uri="{FF2B5EF4-FFF2-40B4-BE49-F238E27FC236}">
                  <a16:creationId xmlns:a16="http://schemas.microsoft.com/office/drawing/2014/main" id="{5BEEC465-A6AB-47E5-8FB5-DCA91F165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4" name="Freeform 35">
              <a:extLst>
                <a:ext uri="{FF2B5EF4-FFF2-40B4-BE49-F238E27FC236}">
                  <a16:creationId xmlns:a16="http://schemas.microsoft.com/office/drawing/2014/main" id="{89B9E785-F9F2-4951-8158-002B55126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5" name="Freeform 36">
              <a:extLst>
                <a:ext uri="{FF2B5EF4-FFF2-40B4-BE49-F238E27FC236}">
                  <a16:creationId xmlns:a16="http://schemas.microsoft.com/office/drawing/2014/main" id="{E1F4058F-C686-4BF1-9DE9-C917CAB90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6" name="Freeform 37">
              <a:extLst>
                <a:ext uri="{FF2B5EF4-FFF2-40B4-BE49-F238E27FC236}">
                  <a16:creationId xmlns:a16="http://schemas.microsoft.com/office/drawing/2014/main" id="{F1337D0C-63AE-4024-A976-139287761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7" name="Freeform 38">
              <a:extLst>
                <a:ext uri="{FF2B5EF4-FFF2-40B4-BE49-F238E27FC236}">
                  <a16:creationId xmlns:a16="http://schemas.microsoft.com/office/drawing/2014/main" id="{7F12E32F-60F1-4DA3-A0B8-05E6AF31D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8" name="Freeform 39">
              <a:extLst>
                <a:ext uri="{FF2B5EF4-FFF2-40B4-BE49-F238E27FC236}">
                  <a16:creationId xmlns:a16="http://schemas.microsoft.com/office/drawing/2014/main" id="{7CC92CAE-5F95-49A9-B9F9-94A1DEE98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9" name="Freeform 40">
              <a:extLst>
                <a:ext uri="{FF2B5EF4-FFF2-40B4-BE49-F238E27FC236}">
                  <a16:creationId xmlns:a16="http://schemas.microsoft.com/office/drawing/2014/main" id="{610BE2B0-1D02-4099-9DD8-339F22FEE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0" name="Freeform 41">
              <a:extLst>
                <a:ext uri="{FF2B5EF4-FFF2-40B4-BE49-F238E27FC236}">
                  <a16:creationId xmlns:a16="http://schemas.microsoft.com/office/drawing/2014/main" id="{E10409A3-2BB1-41E7-90AE-3D296FC1F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1" name="Freeform 42">
              <a:extLst>
                <a:ext uri="{FF2B5EF4-FFF2-40B4-BE49-F238E27FC236}">
                  <a16:creationId xmlns:a16="http://schemas.microsoft.com/office/drawing/2014/main" id="{F8F8E99E-F806-4235-ADFB-25B49D4A8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2" name="Freeform 43">
              <a:extLst>
                <a:ext uri="{FF2B5EF4-FFF2-40B4-BE49-F238E27FC236}">
                  <a16:creationId xmlns:a16="http://schemas.microsoft.com/office/drawing/2014/main" id="{3C4715E6-9985-446B-ADB4-B82272988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3" name="Freeform 44">
              <a:extLst>
                <a:ext uri="{FF2B5EF4-FFF2-40B4-BE49-F238E27FC236}">
                  <a16:creationId xmlns:a16="http://schemas.microsoft.com/office/drawing/2014/main" id="{071C6B3A-09E9-4DEC-ADEE-FA919B782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4" name="Rectangle 45">
              <a:extLst>
                <a:ext uri="{FF2B5EF4-FFF2-40B4-BE49-F238E27FC236}">
                  <a16:creationId xmlns:a16="http://schemas.microsoft.com/office/drawing/2014/main" id="{DE1E82C9-0A74-451A-A063-6818E33B0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95" name="Freeform 46">
              <a:extLst>
                <a:ext uri="{FF2B5EF4-FFF2-40B4-BE49-F238E27FC236}">
                  <a16:creationId xmlns:a16="http://schemas.microsoft.com/office/drawing/2014/main" id="{F3662B80-5B88-475B-89A9-8E6AFBDCA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6" name="Freeform 47">
              <a:extLst>
                <a:ext uri="{FF2B5EF4-FFF2-40B4-BE49-F238E27FC236}">
                  <a16:creationId xmlns:a16="http://schemas.microsoft.com/office/drawing/2014/main" id="{ECA55A40-ECA9-4F56-9D04-8C68C1910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7" name="Freeform 48">
              <a:extLst>
                <a:ext uri="{FF2B5EF4-FFF2-40B4-BE49-F238E27FC236}">
                  <a16:creationId xmlns:a16="http://schemas.microsoft.com/office/drawing/2014/main" id="{D1CED64C-F0D9-4EA6-B88B-E4795F81D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8" name="Freeform 49">
              <a:extLst>
                <a:ext uri="{FF2B5EF4-FFF2-40B4-BE49-F238E27FC236}">
                  <a16:creationId xmlns:a16="http://schemas.microsoft.com/office/drawing/2014/main" id="{4641FE6D-04B5-4BBE-B700-E3A0C057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9" name="Freeform 50">
              <a:extLst>
                <a:ext uri="{FF2B5EF4-FFF2-40B4-BE49-F238E27FC236}">
                  <a16:creationId xmlns:a16="http://schemas.microsoft.com/office/drawing/2014/main" id="{1426A56A-D27A-4C9A-A74C-5A73E5AD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0" name="Freeform 51">
              <a:extLst>
                <a:ext uri="{FF2B5EF4-FFF2-40B4-BE49-F238E27FC236}">
                  <a16:creationId xmlns:a16="http://schemas.microsoft.com/office/drawing/2014/main" id="{0D2887A6-6597-4932-AEA0-A1B3C719B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1" name="Freeform 52">
              <a:extLst>
                <a:ext uri="{FF2B5EF4-FFF2-40B4-BE49-F238E27FC236}">
                  <a16:creationId xmlns:a16="http://schemas.microsoft.com/office/drawing/2014/main" id="{32CCC3DB-409A-48A3-A79A-2E37A9603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2" name="Freeform 53">
              <a:extLst>
                <a:ext uri="{FF2B5EF4-FFF2-40B4-BE49-F238E27FC236}">
                  <a16:creationId xmlns:a16="http://schemas.microsoft.com/office/drawing/2014/main" id="{1C2C9C8A-AD45-4AA6-817C-3010FCF20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3" name="Freeform 54">
              <a:extLst>
                <a:ext uri="{FF2B5EF4-FFF2-40B4-BE49-F238E27FC236}">
                  <a16:creationId xmlns:a16="http://schemas.microsoft.com/office/drawing/2014/main" id="{BD8D346A-C641-4BD2-B5AE-C48CC6A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4" name="Freeform 55">
              <a:extLst>
                <a:ext uri="{FF2B5EF4-FFF2-40B4-BE49-F238E27FC236}">
                  <a16:creationId xmlns:a16="http://schemas.microsoft.com/office/drawing/2014/main" id="{6BD8EEEB-07A6-4582-9E40-4AA094FED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5" name="Freeform 56">
              <a:extLst>
                <a:ext uri="{FF2B5EF4-FFF2-40B4-BE49-F238E27FC236}">
                  <a16:creationId xmlns:a16="http://schemas.microsoft.com/office/drawing/2014/main" id="{9E6A63A8-37FA-425D-86BE-BF9A568A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6" name="Freeform 57">
              <a:extLst>
                <a:ext uri="{FF2B5EF4-FFF2-40B4-BE49-F238E27FC236}">
                  <a16:creationId xmlns:a16="http://schemas.microsoft.com/office/drawing/2014/main" id="{3F5FAEF2-49E0-4F5C-A6D4-26C2FE15F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7" name="Freeform 58">
              <a:extLst>
                <a:ext uri="{FF2B5EF4-FFF2-40B4-BE49-F238E27FC236}">
                  <a16:creationId xmlns:a16="http://schemas.microsoft.com/office/drawing/2014/main" id="{BF106702-ED0E-4145-BF3A-08F15BC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Suorakulmio 2">
            <a:extLst>
              <a:ext uri="{FF2B5EF4-FFF2-40B4-BE49-F238E27FC236}">
                <a16:creationId xmlns:a16="http://schemas.microsoft.com/office/drawing/2014/main" id="{B2456B14-29D1-4A48-8C90-93A25C88FF9F}"/>
              </a:ext>
            </a:extLst>
          </p:cNvPr>
          <p:cNvSpPr/>
          <p:nvPr/>
        </p:nvSpPr>
        <p:spPr>
          <a:xfrm>
            <a:off x="1617233" y="4539573"/>
            <a:ext cx="8957534" cy="1182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cap="all" spc="0" err="1">
                <a:ln/>
                <a:effectLst/>
                <a:latin typeface="+mj-lt"/>
                <a:ea typeface="+mj-ea"/>
                <a:cs typeface="+mj-cs"/>
              </a:rPr>
              <a:t>Vinkki</a:t>
            </a:r>
            <a:r>
              <a:rPr lang="en-US" sz="3700" b="1" cap="all" spc="0">
                <a:ln/>
                <a:effectLst/>
                <a:latin typeface="+mj-lt"/>
                <a:ea typeface="+mj-ea"/>
                <a:cs typeface="+mj-cs"/>
              </a:rPr>
              <a:t>: Mouse Timer- </a:t>
            </a:r>
            <a:r>
              <a:rPr lang="en-US" sz="3700" b="1" cap="all" spc="0" err="1">
                <a:ln/>
                <a:effectLst/>
                <a:latin typeface="+mj-lt"/>
                <a:ea typeface="+mj-ea"/>
                <a:cs typeface="+mj-cs"/>
              </a:rPr>
              <a:t>sovellus</a:t>
            </a:r>
            <a:r>
              <a:rPr lang="en-US" sz="3700" b="1" cap="all" spc="0">
                <a:ln/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700" b="1" cap="all" spc="0" err="1">
                <a:ln/>
                <a:effectLst/>
                <a:latin typeface="+mj-lt"/>
                <a:ea typeface="+mj-ea"/>
                <a:cs typeface="+mj-cs"/>
              </a:rPr>
              <a:t>apuna</a:t>
            </a:r>
            <a:r>
              <a:rPr lang="en-US" sz="3700" b="1" cap="all" spc="0">
                <a:ln/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700" b="1" cap="all" spc="0" err="1">
                <a:ln/>
                <a:effectLst/>
                <a:latin typeface="+mj-lt"/>
                <a:ea typeface="+mj-ea"/>
                <a:cs typeface="+mj-cs"/>
              </a:rPr>
              <a:t>siirtymissä</a:t>
            </a:r>
            <a:endParaRPr lang="en-US" sz="3700" b="1" cap="all" spc="0">
              <a:ln/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09" name="Round Diagonal Corner Rectangle 6">
            <a:extLst>
              <a:ext uri="{FF2B5EF4-FFF2-40B4-BE49-F238E27FC236}">
                <a16:creationId xmlns:a16="http://schemas.microsoft.com/office/drawing/2014/main" id="{CC37D2BF-6322-4932-A726-FA007D491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7233" y="639965"/>
            <a:ext cx="9050767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02A1FE0-14FC-4062-843C-3069A810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97" r="1" b="1"/>
          <a:stretch/>
        </p:blipFill>
        <p:spPr>
          <a:xfrm>
            <a:off x="5303556" y="924625"/>
            <a:ext cx="1765862" cy="2975493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Kuva 8" descr="Kuva, joka sisältää kohteen sisä&#10;&#10;Kuvaus luotu automaattisesti">
            <a:extLst>
              <a:ext uri="{FF2B5EF4-FFF2-40B4-BE49-F238E27FC236}">
                <a16:creationId xmlns:a16="http://schemas.microsoft.com/office/drawing/2014/main" id="{A0100760-E156-4854-A457-90A8B9404D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61" r="-2" b="-2"/>
          <a:stretch/>
        </p:blipFill>
        <p:spPr>
          <a:xfrm>
            <a:off x="7831208" y="962301"/>
            <a:ext cx="1761493" cy="2975493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Kuva 4" descr="Kuva, joka sisältää kohteen elektroniikka, peli&#10;&#10;Kuvaus luotu automaattisesti">
            <a:extLst>
              <a:ext uri="{FF2B5EF4-FFF2-40B4-BE49-F238E27FC236}">
                <a16:creationId xmlns:a16="http://schemas.microsoft.com/office/drawing/2014/main" id="{648CD0B7-0982-44C1-8AFC-DC199CD04B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46" r="-2" b="1313"/>
          <a:stretch/>
        </p:blipFill>
        <p:spPr>
          <a:xfrm>
            <a:off x="2783526" y="931345"/>
            <a:ext cx="1761493" cy="2975493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810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D55CA9-4FC9-4B8A-A1FE-112CAC3D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22463"/>
          </a:xfrm>
        </p:spPr>
        <p:txBody>
          <a:bodyPr>
            <a:normAutofit fontScale="90000"/>
          </a:bodyPr>
          <a:lstStyle/>
          <a:p>
            <a:r>
              <a:rPr lang="fi-FI" sz="2700" b="1"/>
              <a:t>Pienryhmä-lukujärjestys 1-4v ryhmässä                             </a:t>
            </a:r>
            <a:r>
              <a:rPr lang="fi-FI" sz="1600" b="1"/>
              <a:t>Jenni Parantainen</a:t>
            </a:r>
            <a:r>
              <a:rPr lang="fi-FI" sz="2700" b="1"/>
              <a:t>, </a:t>
            </a:r>
            <a:r>
              <a:rPr lang="fi-FI" sz="1600" b="1"/>
              <a:t>Essi Tammilehto</a:t>
            </a:r>
            <a:br>
              <a:rPr lang="fi-FI" sz="1600"/>
            </a:br>
            <a:r>
              <a:rPr lang="fi-FI" sz="1600" b="1"/>
              <a:t>Tavoitteena</a:t>
            </a:r>
            <a:r>
              <a:rPr lang="fi-FI" sz="1600"/>
              <a:t> on:</a:t>
            </a:r>
            <a:br>
              <a:rPr lang="fi-FI" sz="1600"/>
            </a:br>
            <a:r>
              <a:rPr lang="fi-FI" sz="1600"/>
              <a:t>- </a:t>
            </a:r>
            <a:r>
              <a:rPr lang="fi-FI" sz="1600" i="1"/>
              <a:t>Perusturvallisuuden ja luottamuksen rakentaminen sekä kiintymyssuhteiden luominen</a:t>
            </a:r>
            <a:r>
              <a:rPr lang="fi-FI" sz="1600"/>
              <a:t>: uuteen ympäristöön ja ihmisiin luottaminen.   Kehittyminen, oppiminen ja kasvaminen mahdollista täysin vasta, kun lapsen perusturvallisuus on kunnossa. </a:t>
            </a:r>
            <a:br>
              <a:rPr lang="fi-FI" sz="1600"/>
            </a:br>
            <a:r>
              <a:rPr lang="fi-FI" sz="1600"/>
              <a:t>- </a:t>
            </a:r>
            <a:r>
              <a:rPr lang="fi-FI" sz="1600" i="1"/>
              <a:t>Kiireetön arki</a:t>
            </a:r>
            <a:r>
              <a:rPr lang="fi-FI" sz="1600"/>
              <a:t>, kun aikataulutus ja aikuisten paikka on etukäteen mietitty</a:t>
            </a:r>
            <a:br>
              <a:rPr lang="fi-FI" sz="1600"/>
            </a:br>
            <a:r>
              <a:rPr lang="fi-FI" sz="1600"/>
              <a:t>- </a:t>
            </a:r>
            <a:r>
              <a:rPr lang="fi-FI" sz="1600" i="1"/>
              <a:t>Rauhallinen arki</a:t>
            </a:r>
            <a:r>
              <a:rPr lang="fi-FI" sz="1600"/>
              <a:t>, koska siirtymätilanteissa ollaan pienryhmä kerrallaan: lasten kehittyvien taitojen tukeminen</a:t>
            </a:r>
            <a:br>
              <a:rPr lang="fi-FI" sz="1600"/>
            </a:br>
            <a:br>
              <a:rPr lang="fi-FI" sz="1600"/>
            </a:br>
            <a:r>
              <a:rPr lang="fi-FI" sz="1600"/>
              <a:t>Lukujärjestys suunnitellaan niin, että uusien tulokkaiden ja pienimpien lasten kanssa kulkee tuttu aikuinen: varahenkilöt jne. toimivat ”vanhojen konkareiden” kanssa.</a:t>
            </a:r>
            <a:br>
              <a:rPr lang="fi-FI" sz="1600"/>
            </a:br>
            <a:br>
              <a:rPr lang="fi-FI" sz="1600"/>
            </a:br>
            <a:r>
              <a:rPr lang="fi-FI" sz="1600"/>
              <a:t>Lukujärjestyksen suunnittelusta vastaa ryhmän opettaja</a:t>
            </a:r>
            <a:br>
              <a:rPr lang="fi-FI" sz="1600"/>
            </a:br>
            <a:endParaRPr lang="fi-FI" sz="160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2292A7F1-7099-45AB-9464-E54BA3787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171" y="2633492"/>
            <a:ext cx="6970792" cy="39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783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Rajattu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1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14.xml><?xml version="1.0" encoding="utf-8"?>
<a:theme xmlns:a="http://schemas.openxmlformats.org/drawingml/2006/main" name="Kuiskaus">
  <a:themeElements>
    <a:clrScheme name="Kuiskaus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rgaanin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ali">
  <a:themeElements>
    <a:clrScheme name="Integraal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Custom 2">
      <a:dk1>
        <a:sysClr val="windowText" lastClr="000000"/>
      </a:dk1>
      <a:lt1>
        <a:sysClr val="window" lastClr="FFFFFF"/>
      </a:lt1>
      <a:dk2>
        <a:srgbClr val="2D4280"/>
      </a:dk2>
      <a:lt2>
        <a:srgbClr val="E7E6E6"/>
      </a:lt2>
      <a:accent1>
        <a:srgbClr val="0061A0"/>
      </a:accent1>
      <a:accent2>
        <a:srgbClr val="E07800"/>
      </a:accent2>
      <a:accent3>
        <a:srgbClr val="666666"/>
      </a:accent3>
      <a:accent4>
        <a:srgbClr val="C54700"/>
      </a:accent4>
      <a:accent5>
        <a:srgbClr val="009EE2"/>
      </a:accent5>
      <a:accent6>
        <a:srgbClr val="007603"/>
      </a:accent6>
      <a:hlink>
        <a:srgbClr val="0061A0"/>
      </a:hlink>
      <a:folHlink>
        <a:srgbClr val="3C0047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ohja-jyvaskyla" id="{C3D70844-40FB-2E48-A460-FF478C883A73}" vid="{73751ED9-C960-F944-B4C0-29A0A38A02BE}"/>
    </a:ext>
  </a:extLst>
</a:theme>
</file>

<file path=ppt/theme/theme6.xml><?xml version="1.0" encoding="utf-8"?>
<a:theme xmlns:a="http://schemas.openxmlformats.org/drawingml/2006/main" name="Kuiskaus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Piiri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uiskaus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9A359B3AE53294AA0FE9C35C937DF59" ma:contentTypeVersion="7" ma:contentTypeDescription="Luo uusi asiakirja." ma:contentTypeScope="" ma:versionID="9301d27814bfee7dfd00fa654cec2b02">
  <xsd:schema xmlns:xsd="http://www.w3.org/2001/XMLSchema" xmlns:xs="http://www.w3.org/2001/XMLSchema" xmlns:p="http://schemas.microsoft.com/office/2006/metadata/properties" xmlns:ns3="72be253f-b6e3-476e-a5c1-757b38a975e4" xmlns:ns4="d4e87040-6647-4337-8d16-d37c0097f142" targetNamespace="http://schemas.microsoft.com/office/2006/metadata/properties" ma:root="true" ma:fieldsID="e8e4c0af3b9369b07c856bbed87a48e2" ns3:_="" ns4:_="">
    <xsd:import namespace="72be253f-b6e3-476e-a5c1-757b38a975e4"/>
    <xsd:import namespace="d4e87040-6647-4337-8d16-d37c0097f14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e253f-b6e3-476e-a5c1-757b38a975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87040-6647-4337-8d16-d37c0097f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555D74-C8EB-45B6-9048-6E1AEE9E2CD8}">
  <ds:schemaRefs>
    <ds:schemaRef ds:uri="72be253f-b6e3-476e-a5c1-757b38a975e4"/>
    <ds:schemaRef ds:uri="d4e87040-6647-4337-8d16-d37c0097f1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092EB5-85A5-4AB8-82CE-F1D622A855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8E38ED-D6D2-43C0-92B6-A95D2C511649}">
  <ds:schemaRefs>
    <ds:schemaRef ds:uri="72be253f-b6e3-476e-a5c1-757b38a975e4"/>
    <ds:schemaRef ds:uri="d4e87040-6647-4337-8d16-d37c0097f1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2579</Words>
  <Application>Microsoft Office PowerPoint</Application>
  <PresentationFormat>Laajakuva</PresentationFormat>
  <Paragraphs>404</Paragraphs>
  <Slides>50</Slides>
  <Notes>1</Notes>
  <HiddenSlides>0</HiddenSlides>
  <MMClips>0</MMClips>
  <ScaleCrop>false</ScaleCrop>
  <HeadingPairs>
    <vt:vector size="8" baseType="variant">
      <vt:variant>
        <vt:lpstr>Käytetyt fontit</vt:lpstr>
      </vt:variant>
      <vt:variant>
        <vt:i4>16</vt:i4>
      </vt:variant>
      <vt:variant>
        <vt:lpstr>Teema</vt:lpstr>
      </vt:variant>
      <vt:variant>
        <vt:i4>18</vt:i4>
      </vt:variant>
      <vt:variant>
        <vt:lpstr>Upotetut OLE-palvelimet</vt:lpstr>
      </vt:variant>
      <vt:variant>
        <vt:i4>2</vt:i4>
      </vt:variant>
      <vt:variant>
        <vt:lpstr>Dian otsikot</vt:lpstr>
      </vt:variant>
      <vt:variant>
        <vt:i4>50</vt:i4>
      </vt:variant>
    </vt:vector>
  </HeadingPairs>
  <TitlesOfParts>
    <vt:vector size="86" baseType="lpstr">
      <vt:lpstr>Arial</vt:lpstr>
      <vt:lpstr>Calibri</vt:lpstr>
      <vt:lpstr>Calibri Light</vt:lpstr>
      <vt:lpstr>Century Gothic</vt:lpstr>
      <vt:lpstr>Consolas</vt:lpstr>
      <vt:lpstr>Franklin Gothic Book</vt:lpstr>
      <vt:lpstr>Gill Sans MT</vt:lpstr>
      <vt:lpstr>Josefin Sans</vt:lpstr>
      <vt:lpstr>Open Sans</vt:lpstr>
      <vt:lpstr>Roboto Slab</vt:lpstr>
      <vt:lpstr>Symbol</vt:lpstr>
      <vt:lpstr>Tw Cen MT</vt:lpstr>
      <vt:lpstr>Tw Cen MT Condensed</vt:lpstr>
      <vt:lpstr>Verdana</vt:lpstr>
      <vt:lpstr>Wingdings</vt:lpstr>
      <vt:lpstr>Wingdings 3</vt:lpstr>
      <vt:lpstr>Office-teema</vt:lpstr>
      <vt:lpstr>Integraali</vt:lpstr>
      <vt:lpstr>Office-teema</vt:lpstr>
      <vt:lpstr>Office-teema</vt:lpstr>
      <vt:lpstr>Office-teema</vt:lpstr>
      <vt:lpstr>Kuiskaus</vt:lpstr>
      <vt:lpstr>Piiri</vt:lpstr>
      <vt:lpstr>Office-teema</vt:lpstr>
      <vt:lpstr>Kuiskaus</vt:lpstr>
      <vt:lpstr>Office-teema</vt:lpstr>
      <vt:lpstr>Office-teema</vt:lpstr>
      <vt:lpstr>Rajattu</vt:lpstr>
      <vt:lpstr>Gallery</vt:lpstr>
      <vt:lpstr>Kuiskaus</vt:lpstr>
      <vt:lpstr>Office-teema</vt:lpstr>
      <vt:lpstr>Office Theme</vt:lpstr>
      <vt:lpstr>1_Office Theme</vt:lpstr>
      <vt:lpstr>Orgaaninen</vt:lpstr>
      <vt:lpstr>Acrobat Document</vt:lpstr>
      <vt:lpstr>Presentation</vt:lpstr>
      <vt:lpstr>Tunnekasvatus pienten pedagogiikassa</vt:lpstr>
      <vt:lpstr>Nenäinniemen päiväkotikoulu/ Mini Essut  </vt:lpstr>
      <vt:lpstr>Sisäarkiliikunnan lisääminen alle 3-vuotiaiden ryhmässä</vt:lpstr>
      <vt:lpstr>Onnimannin päiväkoti: tiina mäki ja  susanna lahtinen</vt:lpstr>
      <vt:lpstr>Kriisipesäkkeestä kohtauspaikaksi  Pesu-&gt;  Tiimisopimus:  Kasvattajien ”paikat” sovittu Luottamus työkaveriin  (ei esim viivyttele suotta) Poikkeustilanteisiin valmistauduttu (sairastumiset päivän aikana, mistä apua)</vt:lpstr>
      <vt:lpstr>Taaperopedagogiikka Mäki-Matin päiväkodissa</vt:lpstr>
      <vt:lpstr>PowerPoint-esitys</vt:lpstr>
      <vt:lpstr>PowerPoint-esitys</vt:lpstr>
      <vt:lpstr>Pienryhmä-lukujärjestys 1-4v ryhmässä                             Jenni Parantainen, Essi Tammilehto Tavoitteena on: - Perusturvallisuuden ja luottamuksen rakentaminen sekä kiintymyssuhteiden luominen: uuteen ympäristöön ja ihmisiin luottaminen.   Kehittyminen, oppiminen ja kasvaminen mahdollista täysin vasta, kun lapsen perusturvallisuus on kunnossa.  - Kiireetön arki, kun aikataulutus ja aikuisten paikka on etukäteen mietitty - Rauhallinen arki, koska siirtymätilanteissa ollaan pienryhmä kerrallaan: lasten kehittyvien taitojen tukeminen  Lukujärjestys suunnitellaan niin, että uusien tulokkaiden ja pienimpien lasten kanssa kulkee tuttu aikuinen: varahenkilöt jne. toimivat ”vanhojen konkareiden” kanssa.  Lukujärjestyksen suunnittelusta vastaa ryhmän opettaja </vt:lpstr>
      <vt:lpstr>PowerPoint-esitys</vt:lpstr>
      <vt:lpstr>Lasten omatoimisuuden tukeminen arjessa Suvi Ryynänen &amp; Joanna Suni, Nenäinniemen päiväkotikoulu</vt:lpstr>
      <vt:lpstr>Kuinka vaalimme kiireettömyyttä pienillä? Tikkalan päiväkoti</vt:lpstr>
      <vt:lpstr>Kielen kehityksen ja vuorovaikutuksen tukeminen siirtymissä ja perushoitotilanteissa</vt:lpstr>
      <vt:lpstr>Pienten pedagogiikka Jokelan päiväkodissa</vt:lpstr>
      <vt:lpstr>Tapiolan päiväkoti, maiju anttila ja juho hautala</vt:lpstr>
      <vt:lpstr>NISULAN PÄIVÄKOTI: Minna Ojakorpi ja Kirsi Koivunen  ja Niko Perälä  TAAPEROPEDAGOGIIKKA/ SIIRTYMÄT JA PERUSHOITOTILANTEET    </vt:lpstr>
      <vt:lpstr>                                      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NEULASKANKAAN PÄIVÄKOTI, Tarja Pussinen Pienryhmätoimintaa ja joustavaa ryhmittelyä (hyödynnetään sak-aikaa sekä toiminnan sisällön että lasten ryhmittelyn suunnitteluun) </vt:lpstr>
      <vt:lpstr>Iltapäiväpedagogiikka siirtymät</vt:lpstr>
      <vt:lpstr>PowerPoint-esitys</vt:lpstr>
      <vt:lpstr>PowerPoint-esitys</vt:lpstr>
      <vt:lpstr>PowerPoint-esitys</vt:lpstr>
      <vt:lpstr>PowerPoint-esitys</vt:lpstr>
      <vt:lpstr>Tapiolan päiväkoti, maiju anttila ja juho hautala</vt:lpstr>
      <vt:lpstr>PowerPoint-esitys</vt:lpstr>
      <vt:lpstr>Keljonkankaan päiväkoti, katri burman ja  heli kämäräinen</vt:lpstr>
      <vt:lpstr>Linnan päiväkoti, tinja jokinen</vt:lpstr>
      <vt:lpstr>Wesmanninmäen päiväkoti: kati launonen, katja väisänen, mari karhula</vt:lpstr>
      <vt:lpstr>Tunnetaitojen harjoitteleminen (Saara makkonen)</vt:lpstr>
      <vt:lpstr>Omatoimisuuden tukeminen Luhtisen 1-2vuotiaiden ryhmässä  (Minna rantakeisu)</vt:lpstr>
      <vt:lpstr>Mäki- Matin perhepuisto ja Yrttisuon perhepuisto /Mervi Laine &amp; Minna Manerus</vt:lpstr>
      <vt:lpstr>PowerPoint-esitys</vt:lpstr>
      <vt:lpstr>Pienryhmätoiminta  Kuusitiaisilla (ANNARIITTA HEIKKILÄ)</vt:lpstr>
      <vt:lpstr>Pienten pedagogiikka ja sen vahvistaminen (SATU JOKILAHTI, OUTI HYPPÖNEN, URSULA NYSTEDT-Rintakumpu, HUHTASUON PÄIVÄKOTI)   </vt:lpstr>
      <vt:lpstr>Pienten lasten pedagogiikan vahvistaminen</vt:lpstr>
      <vt:lpstr>Pienryhmätoiminnan Resepti!     (made by Outi Hyppönen) </vt:lpstr>
      <vt:lpstr>Pohdittavaksi</vt:lpstr>
      <vt:lpstr>Onnimannin päiväkoti: tiina mäki ja  susanna lahtinen</vt:lpstr>
      <vt:lpstr>Puuppolan päiväkoti:  tiina silvonen</vt:lpstr>
      <vt:lpstr>PowerPoint-esitys</vt:lpstr>
      <vt:lpstr>Korpilahden päiväkoti: leena kuoppala ja minna tunturi</vt:lpstr>
      <vt:lpstr>Norolan päiväkoti: sanna nurmiranta ja satu kuosmanen</vt:lpstr>
      <vt:lpstr>Ristikiven päiväkoti: hilla villanen ja tiina juvonen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Tunnekasvatus pienten pedagogiikassa</dc:title>
  <dc:creator>Markkanen Lotta</dc:creator>
  <cp:lastModifiedBy>Talvensola Sami</cp:lastModifiedBy>
  <cp:revision>2</cp:revision>
  <dcterms:created xsi:type="dcterms:W3CDTF">2021-12-07T12:21:16Z</dcterms:created>
  <dcterms:modified xsi:type="dcterms:W3CDTF">2022-03-16T06:48:31Z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0x010100D9A359B3AE53294AA0FE9C35C937DF59</vt:lpwstr>
  </property>
</Properties>
</file>