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8" r:id="rId5"/>
    <p:sldId id="259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AC4C-878C-43A8-A625-918C467D639C}" type="datetimeFigureOut">
              <a:rPr lang="fi-FI" smtClean="0"/>
              <a:t>23.3.2019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E007-25B8-4EB1-977B-AB4A39F2C6BF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vaskyla/vanhempainfoorum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71996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err="1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SOOL-päivä</a:t>
            </a:r>
            <a:endParaRPr lang="fi-FI" sz="4800" dirty="0" smtClean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23.3.2019</a:t>
            </a:r>
            <a:endParaRPr lang="fi-FI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ctr">
              <a:buClr>
                <a:srgbClr val="FFC000"/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Turvallisuus </a:t>
            </a: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 häiriötilanteisiin reagoiminen opettajan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ammatissa</a:t>
            </a:r>
            <a:endParaRPr lang="fi-FI" sz="28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992888" cy="6345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kiusaaminen (toiset oppilaat, muut)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yksinjääminen –-&gt; syrjäytyminen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turvattomuus</a:t>
            </a:r>
            <a:endParaRPr lang="fi-FI" sz="28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väkivalta (fyysinen ja psyykkinen)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koskemattomuus (seksuaalinen)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SOME 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(kyllä, menee vanhemman tunteisiin…)</a:t>
            </a:r>
            <a:endParaRPr lang="fi-FI" sz="2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uhka muualla yhteiskunnassa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jonkun menehtyminen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paloturvallisuus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kouluympäristön turvallisuus (melu, ilmanlaatu)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sisäilmaongelmat - koululakkautukset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9928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Onko lapsella turvallinen ja luottavainen olo koulupäivän aikana?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99288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Turvallisuus -&gt; Hyvinvointi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Tutkitusti vain hyvinvoiva lapsi voi kasvaa, kehittyä ja oppia parhaiten.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992888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Millainen on koulun toimintakulttuuri?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Kasvottomuus on turvattomuutta.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Tieto luo turvallisuutta.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992888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Millainen on koulun toimintakulttuuri turvallisuusasioiden suhteen?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iedotus / kertaus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Ennakoiva / jatkuva</a:t>
            </a: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itchFamily="34" charset="0"/>
              <a:buChar char="•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992888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Kumpi tapahtuu koulupolun alussa: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leimautuminen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vai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vieraantuminen?</a:t>
            </a: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Jos vanhemmat otetaan mukaan kouluarkeen </a:t>
            </a:r>
            <a:r>
              <a:rPr lang="fi-FI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heti</a:t>
            </a: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alusta alkaen ja 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opitaan tuntemaan toisemme luokkayhteisönä ja kouluyhteisönä, 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opitaan ymmärtämään toistemme näkökulmaa ja arkea, 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syntyy kouluun turvallisuutta tukeva </a:t>
            </a:r>
            <a:r>
              <a:rPr lang="fi-FI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yhteisöllinen toimintakulttuuri!</a:t>
            </a: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9928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Moninaistuvassa Suomessa, yhä useampien äidinkielten, kulttuurien ja tapojen Suomessa,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turvallisuuden paras tae on </a:t>
            </a:r>
            <a:r>
              <a:rPr lang="fi-FI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yhteisöllinen toimintakulttuuri!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4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Yhteisymmärrys</a:t>
            </a: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Millä viestitään</a:t>
            </a: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Miten viestitään?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Miten vanhemmat saadaan kiinni hätätilanteessa?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Wilma</a:t>
            </a: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-viesti: ”Poikanne riekkuu ja huutaa koulunkäytävillä ja luokassa.”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Soitto kotiin: ”Voisitko tulla viemään lastasi lääkäriin?”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Häiriökäyttäytyvät oppilaat – uhka kenelle ja mille?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Mistä häiriökäytös johtuu?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Autetaanko ja tuetaanko lasta ja perhettä?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Kuka johtaa ja puuttuu asiaan?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Ajoissa ja oikealla tavalla?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Muille oppilaille, oppimiselle, opettajille…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71996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Kodin ja koulun välinen </a:t>
            </a:r>
            <a:r>
              <a:rPr lang="fi-FI" sz="4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yhteistyö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sekä</a:t>
            </a:r>
            <a:endParaRPr lang="fi-FI" sz="4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kommunikointi </a:t>
            </a:r>
            <a:r>
              <a:rPr lang="fi-FI" sz="4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vanhempien </a:t>
            </a:r>
            <a:r>
              <a:rPr lang="fi-FI" sz="4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kanssa</a:t>
            </a:r>
            <a:endParaRPr lang="fi-FI" sz="40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(turvallisuuteen </a:t>
            </a:r>
            <a:r>
              <a:rPr lang="fi-FI" sz="3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sekä uhka- ja häiriötilanteisiin liittyen)</a:t>
            </a: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Häiriökäyttäytyvät vanhemmat – uhka kenelle ja miksi?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Mistä häiriökäytös johtuu?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Autetaanko ja tuetaanko vanhempaa ja perhettä?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Kuka johtaa ja hoitaa asiaa?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Oikealla tavalla?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Omalle lapselle, muille lapsille, opettajille, rehtorille…</a:t>
            </a:r>
            <a:endParaRPr lang="fi-FI" sz="2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Nähdään häiriökäytöksen taakse!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Onko uhkaava käytös pelkoa?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Tunteeko vanhempi epäonnistuneensa kasvatuksessaan?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Kokeeko vanhempi alemmuutta koulua kohtaan?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Miten olisi inhimillinen ja empaattinen ote?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Jokainen vanhempi haluaa vain lastensa parasta!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Vanhemmat eivät ole ammattilaisia.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Kasvatusyhteisöissä on ammattilaisia.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Vahvempi auttaa ja ohjaa heikompaa.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Voisimmeko tasavertaisina opetella yhdessä ratkaisemaan tilanteen?</a:t>
            </a: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Avuksi on tullut perhekeskusverkostot!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Ennaltaehkäisy ja </a:t>
            </a:r>
            <a:r>
              <a:rPr lang="fi-FI" sz="32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moniammatillinen</a:t>
            </a:r>
            <a:r>
              <a:rPr lang="fi-FI" sz="3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yhteistyö</a:t>
            </a:r>
            <a:endParaRPr lang="fi-FI" sz="2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Kasvatetaan ja opetetaan yhdessä toisiamme kuunnellen!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755576" y="1412777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6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Kiitos!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fi-FI" sz="2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hlinkClick r:id="rId3"/>
              </a:rPr>
              <a:t>peda.net/jyvaskyla/vanhempainfoorumi</a:t>
            </a:r>
            <a:endParaRPr lang="fi-FI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https://www.facebook.com/jyvaskylanvanhempainfoorumiry/</a:t>
            </a:r>
            <a:endParaRPr lang="fi-FI" sz="4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719963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spc="3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Tuula Jormakka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toiminnanjohtaja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Jyväskylän vanhempainfoorumi ry</a:t>
            </a:r>
            <a:endParaRPr lang="fi-FI" sz="3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Kokemus 3 lapsen kautta turvallisuusasioista kasvatusympäristöissä</a:t>
            </a:r>
            <a:endParaRPr lang="fi-FI" sz="36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>
            <a:extLst>
              <a:ext uri="{FF2B5EF4-FFF2-40B4-BE49-F238E27FC236}">
                <a16:creationId xmlns:a16="http://schemas.microsoft.com/office/drawing/2014/main" xmlns="" id="{73B43C3D-0A84-4051-A83C-BC3D7F085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xmlns="" id="{C608DD84-DF2A-4648-B554-F48683DD2D48}"/>
              </a:ext>
            </a:extLst>
          </p:cNvPr>
          <p:cNvSpPr/>
          <p:nvPr/>
        </p:nvSpPr>
        <p:spPr>
          <a:xfrm>
            <a:off x="1259681" y="393700"/>
            <a:ext cx="6624638" cy="1792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4400"/>
              </a:lnSpc>
              <a:defRPr/>
            </a:pP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Vanhemmat – koulun/päiväkodin </a:t>
            </a:r>
            <a:b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i-FI" sz="4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tärkein kumppani</a:t>
            </a:r>
            <a:endParaRPr lang="fi-FI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2">
            <a:extLst>
              <a:ext uri="{FF2B5EF4-FFF2-40B4-BE49-F238E27FC236}">
                <a16:creationId xmlns:a16="http://schemas.microsoft.com/office/drawing/2014/main" xmlns="" id="{C656CC1B-B122-4A1A-BD24-73C7DB90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1476375" y="908050"/>
            <a:ext cx="7215188" cy="711476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3400" b="1" dirty="0" smtClean="0">
                <a:solidFill>
                  <a:srgbClr val="4BAC24"/>
                </a:solidFill>
                <a:latin typeface="Calibri" panose="020F0502020204030204" pitchFamily="34" charset="0"/>
              </a:rPr>
              <a:t>Jyväskylän vanhempainfoorumi ry</a:t>
            </a:r>
            <a:endParaRPr lang="fi-FI" sz="3400" b="1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i-FI" sz="2000" dirty="0" smtClean="0">
              <a:latin typeface="Calibri" panose="020F050202020403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000" dirty="0" smtClean="0">
                <a:latin typeface="Calibri" panose="020F0502020204030204" pitchFamily="34" charset="0"/>
              </a:rPr>
              <a:t> </a:t>
            </a:r>
            <a:r>
              <a:rPr lang="fi-FI" sz="2800" dirty="0" smtClean="0"/>
              <a:t>10 vuotta kasvatuskumppanuutta 2019</a:t>
            </a:r>
          </a:p>
          <a:p>
            <a:pPr marL="342900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latin typeface="Calibri" panose="020F0502020204030204" pitchFamily="34" charset="0"/>
              </a:rPr>
              <a:t>Jyväskylän vanhempaintoimijoiden yhteistyöjärjestö</a:t>
            </a:r>
          </a:p>
          <a:p>
            <a:pPr marL="800100" lvl="2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latin typeface="Calibri" panose="020F0502020204030204" pitchFamily="34" charset="0"/>
              </a:rPr>
              <a:t>Noin puolet Jyväskylän kouluista </a:t>
            </a:r>
            <a:r>
              <a:rPr lang="fi-FI" sz="2400" dirty="0" smtClean="0">
                <a:latin typeface="Calibri" panose="020F0502020204030204" pitchFamily="34" charset="0"/>
              </a:rPr>
              <a:t>jäsenenä</a:t>
            </a:r>
          </a:p>
          <a:p>
            <a:pPr marL="800100" lvl="2" indent="-342900" eaLnBrk="1" hangingPunct="1"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latin typeface="Calibri" panose="020F0502020204030204" pitchFamily="34" charset="0"/>
              </a:rPr>
              <a:t>Kaikki koulut tiedotuksen ja toiminnan piirissä</a:t>
            </a:r>
            <a:endParaRPr lang="fi-FI" sz="2400" dirty="0" smtClean="0">
              <a:latin typeface="Calibri" panose="020F0502020204030204" pitchFamily="34" charset="0"/>
            </a:endParaRPr>
          </a:p>
          <a:p>
            <a:pPr marL="342900" lvl="1" indent="-342900" eaLnBrk="1" hangingPunct="1">
              <a:lnSpc>
                <a:spcPct val="150000"/>
              </a:lnSpc>
              <a:buClr>
                <a:srgbClr val="FFC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i-FI" sz="2400" dirty="0" smtClean="0">
                <a:latin typeface="Calibri" panose="020F0502020204030204" pitchFamily="34" charset="0"/>
              </a:rPr>
              <a:t>Suomen Vanhempainliiton kuntakohtainen yhdistys</a:t>
            </a:r>
          </a:p>
          <a:p>
            <a:pPr eaLnBrk="1" hangingPunct="1">
              <a:defRPr/>
            </a:pPr>
            <a:endParaRPr lang="fi-FI" sz="20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Ydintehtävät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Tukee vanhempien osallisuutta päiväkodeissa, kouluissa ja oppilaitoksissa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Kehittää kodin ja koulun/päiväkodin yhteistyötä ja vanhempaintoimintaa </a:t>
            </a:r>
          </a:p>
          <a:p>
            <a:pPr marL="800100" lvl="1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r>
              <a:rPr lang="fi-FI" sz="2000" dirty="0">
                <a:latin typeface="Calibri" panose="020F0502020204030204" pitchFamily="34" charset="0"/>
              </a:rPr>
              <a:t>Vaikuttaa kasvatukseen ja koulutukseen sekä lapsi- ja </a:t>
            </a:r>
            <a:r>
              <a:rPr lang="fi-FI" sz="2000" dirty="0" smtClean="0">
                <a:latin typeface="Calibri" panose="020F0502020204030204" pitchFamily="34" charset="0"/>
              </a:rPr>
              <a:t>perhepolitiikkaan omassa kunnassa</a:t>
            </a:r>
            <a:endParaRPr lang="fi-FI" sz="2000" dirty="0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28AC1E"/>
              </a:buClr>
              <a:defRPr/>
            </a:pPr>
            <a:r>
              <a:rPr lang="fi-FI" sz="2000" dirty="0">
                <a:latin typeface="Calibri" panose="020F0502020204030204" pitchFamily="34" charset="0"/>
              </a:rPr>
              <a:t/>
            </a:r>
            <a:br>
              <a:rPr lang="fi-FI" sz="2000" dirty="0">
                <a:latin typeface="Calibri" panose="020F0502020204030204" pitchFamily="34" charset="0"/>
              </a:rPr>
            </a:b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74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7199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Kuka sinä olet?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Mistä tulet?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Mitä odotat/toivot?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71996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Vanhemman tärkein tehtävä on suojella lasta.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”Hyvin vahva kokemus ja </a:t>
            </a:r>
          </a:p>
          <a:p>
            <a:pPr algn="ctr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kyllä, menee tunteisiin!”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7199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Perusopetuslaki 29 §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”Opetukseen osallistuvalla on oikeus turvalliseen opiskeluympäristöön.”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2">
            <a:extLst>
              <a:ext uri="{FF2B5EF4-FFF2-40B4-BE49-F238E27FC236}">
                <a16:creationId xmlns:a16="http://schemas.microsoft.com/office/drawing/2014/main" xmlns="" id="{BE1E2FD3-7D83-471A-8DA8-B5FFC76DF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xmlns="" id="{3AA4DA17-C561-4E6F-9820-87E270290EFE}"/>
              </a:ext>
            </a:extLst>
          </p:cNvPr>
          <p:cNvSpPr/>
          <p:nvPr/>
        </p:nvSpPr>
        <p:spPr>
          <a:xfrm>
            <a:off x="971600" y="1556792"/>
            <a:ext cx="77199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dirty="0">
              <a:solidFill>
                <a:srgbClr val="4BAC24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Kodin ja koulun välinen yhteistyö turvallisuuteen liittyen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r>
              <a:rPr lang="fi-FI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Mitä sinä ajattelet tähän kuuluvan?</a:t>
            </a:r>
          </a:p>
          <a:p>
            <a:pPr algn="ctr">
              <a:lnSpc>
                <a:spcPts val="3400"/>
              </a:lnSpc>
              <a:buClr>
                <a:schemeClr val="tx2">
                  <a:lumMod val="60000"/>
                  <a:lumOff val="40000"/>
                </a:schemeClr>
              </a:buClr>
              <a:buSzPct val="100000"/>
              <a:defRPr/>
            </a:pPr>
            <a:endParaRPr lang="fi-FI" sz="3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hangingPunct="1">
              <a:buClr>
                <a:srgbClr val="28AC1E"/>
              </a:buClr>
              <a:buFont typeface="Wingdings" panose="05000000000000000000" pitchFamily="2" charset="2"/>
              <a:buChar char="§"/>
              <a:defRPr/>
            </a:pPr>
            <a:endParaRPr 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2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510</Words>
  <Application>Microsoft Office PowerPoint</Application>
  <PresentationFormat>Näytössä katseltava diaesitys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5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</vt:vector>
  </TitlesOfParts>
  <Company>Project-OS.org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SOOL päivä lauantai 23.3.2019</dc:title>
  <dc:creator>Ibm</dc:creator>
  <cp:lastModifiedBy>Ibm</cp:lastModifiedBy>
  <cp:revision>28</cp:revision>
  <dcterms:created xsi:type="dcterms:W3CDTF">2019-03-23T04:40:03Z</dcterms:created>
  <dcterms:modified xsi:type="dcterms:W3CDTF">2019-03-23T06:53:03Z</dcterms:modified>
</cp:coreProperties>
</file>