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99"/>
    <a:srgbClr val="00CC99"/>
    <a:srgbClr val="FFCC00"/>
    <a:srgbClr val="CC33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E888-47E6-4CF0-9AE8-877B4CBE0A1B}" type="datetimeFigureOut">
              <a:rPr lang="fi-FI" smtClean="0"/>
              <a:pPr/>
              <a:t>16.4.2021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E888-47E6-4CF0-9AE8-877B4CBE0A1B}" type="datetimeFigureOut">
              <a:rPr lang="fi-FI" smtClean="0"/>
              <a:pPr/>
              <a:t>16.4.2021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E888-47E6-4CF0-9AE8-877B4CBE0A1B}" type="datetimeFigureOut">
              <a:rPr lang="fi-FI" smtClean="0"/>
              <a:pPr/>
              <a:t>16.4.2021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E888-47E6-4CF0-9AE8-877B4CBE0A1B}" type="datetimeFigureOut">
              <a:rPr lang="fi-FI" smtClean="0"/>
              <a:pPr/>
              <a:t>16.4.2021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E888-47E6-4CF0-9AE8-877B4CBE0A1B}" type="datetimeFigureOut">
              <a:rPr lang="fi-FI" smtClean="0"/>
              <a:pPr/>
              <a:t>16.4.2021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E888-47E6-4CF0-9AE8-877B4CBE0A1B}" type="datetimeFigureOut">
              <a:rPr lang="fi-FI" smtClean="0"/>
              <a:pPr/>
              <a:t>16.4.2021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E888-47E6-4CF0-9AE8-877B4CBE0A1B}" type="datetimeFigureOut">
              <a:rPr lang="fi-FI" smtClean="0"/>
              <a:pPr/>
              <a:t>16.4.2021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E888-47E6-4CF0-9AE8-877B4CBE0A1B}" type="datetimeFigureOut">
              <a:rPr lang="fi-FI" smtClean="0"/>
              <a:pPr/>
              <a:t>16.4.2021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E888-47E6-4CF0-9AE8-877B4CBE0A1B}" type="datetimeFigureOut">
              <a:rPr lang="fi-FI" smtClean="0"/>
              <a:pPr/>
              <a:t>16.4.2021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E888-47E6-4CF0-9AE8-877B4CBE0A1B}" type="datetimeFigureOut">
              <a:rPr lang="fi-FI" smtClean="0"/>
              <a:pPr/>
              <a:t>16.4.2021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E888-47E6-4CF0-9AE8-877B4CBE0A1B}" type="datetimeFigureOut">
              <a:rPr lang="fi-FI" smtClean="0"/>
              <a:pPr/>
              <a:t>16.4.2021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23528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 smtClean="0"/>
              <a:t>Jyväskylän vanhempainfoorumi ry   </a:t>
            </a:r>
            <a:fld id="{AC0BE888-47E6-4CF0-9AE8-877B4CBE0A1B}" type="datetimeFigureOut">
              <a:rPr lang="fi-FI" smtClean="0"/>
              <a:pPr/>
              <a:t>16.4.2021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125E6-C158-4215-AD73-1FF14F651DB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179512" y="188640"/>
            <a:ext cx="3312368" cy="108012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ttaja.fi/ajassa/tutkittu-juttu-tuuletusta-opettajien-ja-huoltajien-kohtaamiseen/" TargetMode="External"/><Relationship Id="rId2" Type="http://schemas.openxmlformats.org/officeDocument/2006/relationships/hyperlink" Target="https://www.utu.fi/fi/ajankohtaista/vaitos/vaitos-nostaa-esille-aukipuhumattomat-asiat-kodin-ja-koulun-yhteistyossa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059832" y="404665"/>
            <a:ext cx="6084168" cy="1440159"/>
          </a:xfrm>
        </p:spPr>
        <p:txBody>
          <a:bodyPr>
            <a:normAutofit/>
          </a:bodyPr>
          <a:lstStyle/>
          <a:p>
            <a:r>
              <a:rPr lang="fi-FI" sz="4000" dirty="0" smtClean="0">
                <a:solidFill>
                  <a:srgbClr val="00CC00"/>
                </a:solidFill>
              </a:rPr>
              <a:t>Kutsu Yhteiselle matkalle lukuvuodeksi 2021-2022</a:t>
            </a:r>
            <a:endParaRPr lang="fi-FI" sz="4000" dirty="0">
              <a:solidFill>
                <a:srgbClr val="00CC0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424936" cy="4536504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fi-FI" dirty="0" smtClean="0"/>
              <a:t>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Jyväskylän vanhempainfoorumi kutsuu kaikki kaupungin päiväkodit/koulut vanhempineen </a:t>
            </a:r>
            <a:r>
              <a:rPr lang="fi-F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Yhteiselle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kehitysmatkalle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lukuvuodeksi 2021-2022</a:t>
            </a:r>
          </a:p>
          <a:p>
            <a:pPr algn="l">
              <a:buFont typeface="Arial" pitchFamily="34" charset="0"/>
              <a:buChar char="•"/>
            </a:pPr>
            <a:r>
              <a:rPr lang="fi-F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Yhteisen matkan innoittajana toimii Suomen Vanhempainliiton uusi opas, johon on tulossa lisää oheismateriaalia: </a:t>
            </a:r>
            <a:r>
              <a:rPr lang="fi-FI" sz="2800" dirty="0" smtClean="0">
                <a:solidFill>
                  <a:srgbClr val="009999"/>
                </a:solidFill>
              </a:rPr>
              <a:t>Kirjauksista käytäntöön – Kymmenen askelta kohti toimivaa kodin ja koulun yhteistyötä</a:t>
            </a:r>
          </a:p>
          <a:p>
            <a:pPr algn="l">
              <a:buFont typeface="Arial" pitchFamily="34" charset="0"/>
              <a:buChar char="•"/>
            </a:pPr>
            <a:r>
              <a:rPr lang="fi-FI" sz="2800" dirty="0">
                <a:solidFill>
                  <a:srgbClr val="FF6600"/>
                </a:solidFill>
              </a:rPr>
              <a:t>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Kuljemme kaikki lukuvuoden aikana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 (tai sopivan määrän)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askelta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”yhtä matkaa”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 kehitämme jokaiselle päiväkodille/koululle omannäköistä </a:t>
            </a:r>
            <a:r>
              <a:rPr lang="fi-F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tietyt perusasiat sisällään pitävää kodin ja päiväkodin/koulun yhteistyön toimintakulttuuria </a:t>
            </a:r>
            <a:endParaRPr lang="fi-FI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059832" y="404665"/>
            <a:ext cx="6084168" cy="1440159"/>
          </a:xfrm>
        </p:spPr>
        <p:txBody>
          <a:bodyPr>
            <a:normAutofit/>
          </a:bodyPr>
          <a:lstStyle/>
          <a:p>
            <a:r>
              <a:rPr lang="fi-FI" sz="4000" dirty="0" smtClean="0">
                <a:solidFill>
                  <a:srgbClr val="00CC00"/>
                </a:solidFill>
              </a:rPr>
              <a:t>Mikä Yhteisen matkan tarkoitus on?</a:t>
            </a:r>
            <a:endParaRPr lang="fi-FI" sz="4000" dirty="0">
              <a:solidFill>
                <a:srgbClr val="00CC0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424936" cy="4536504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fi-FI" dirty="0" smtClean="0"/>
              <a:t> </a:t>
            </a:r>
            <a:r>
              <a:rPr lang="fi-F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sitoudumme rakentamaan ja kehittämään yhteistä kodin ja päiväkodin/koulun toimintakulttuuria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Lasten oikeuksien ja </a:t>
            </a:r>
            <a:r>
              <a:rPr lang="fi-FI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UNICEFin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Lapsiystävällinen kunta –mallin toteutumiseksi</a:t>
            </a:r>
          </a:p>
          <a:p>
            <a:pPr algn="l"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turvaamme jokaisen lapsen ja nuoren hyvän kasvun, oppimisen ja hyvinvoinnin Yhdessä kasvaen ja oppien hengen mukaisesti </a:t>
            </a:r>
          </a:p>
          <a:p>
            <a:pPr algn="l">
              <a:buFont typeface="Arial" pitchFamily="34" charset="0"/>
              <a:buChar char="•"/>
            </a:pPr>
            <a:r>
              <a:rPr lang="fi-F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varmistamme tasa-arvon ja yhdenvertaisuuden toteutumisen perheiden moninaisuudesta huolimatta, ollen yhteisessä kuplassa erilaisuutta arvostaen!</a:t>
            </a:r>
            <a:endParaRPr lang="fi-FI" sz="2800" dirty="0" smtClean="0">
              <a:solidFill>
                <a:srgbClr val="009999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fi-FI" sz="2800" dirty="0">
                <a:solidFill>
                  <a:srgbClr val="FF6600"/>
                </a:solidFill>
              </a:rPr>
              <a:t>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luomme perehdytys-/koulutuspaketin vanhempien ja päiväkodin/koulun hyvään ja toimivaan kodin ja päiväkodin/koulun yhteistyöhön ja sen perusasioihin niin vanhemmille kuin päiväkodeille/kouluille</a:t>
            </a:r>
          </a:p>
          <a:p>
            <a:pPr algn="l">
              <a:buFont typeface="Arial" pitchFamily="34" charset="0"/>
              <a:buChar char="•"/>
            </a:pPr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fi-F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059832" y="404665"/>
            <a:ext cx="5688632" cy="1440159"/>
          </a:xfrm>
        </p:spPr>
        <p:txBody>
          <a:bodyPr>
            <a:normAutofit/>
          </a:bodyPr>
          <a:lstStyle/>
          <a:p>
            <a:r>
              <a:rPr lang="fi-FI" sz="4000" dirty="0" smtClean="0">
                <a:solidFill>
                  <a:srgbClr val="00CC00"/>
                </a:solidFill>
              </a:rPr>
              <a:t>Mitä Yhteisen matkan aikana tapahtuu?</a:t>
            </a:r>
            <a:endParaRPr lang="fi-FI" sz="4000" dirty="0">
              <a:solidFill>
                <a:srgbClr val="00CC0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424936" cy="4536504"/>
          </a:xfrm>
        </p:spPr>
        <p:txBody>
          <a:bodyPr>
            <a:normAutofit fontScale="92500"/>
          </a:bodyPr>
          <a:lstStyle/>
          <a:p>
            <a:pPr algn="l">
              <a:buFont typeface="Arial" pitchFamily="34" charset="0"/>
              <a:buChar char="•"/>
            </a:pPr>
            <a:r>
              <a:rPr lang="fi-FI" dirty="0" smtClean="0"/>
              <a:t>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sitouduttuamme sovimme yhdessä roolit ja tehtävät eri osapuolille</a:t>
            </a:r>
          </a:p>
          <a:p>
            <a:pPr algn="l">
              <a:buFont typeface="Arial" pitchFamily="34" charset="0"/>
              <a:buChar char="•"/>
            </a:pPr>
            <a:r>
              <a:rPr lang="fi-F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kuljemme joka päiväkodilla/koululla samat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helpot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askeleet, joihin on valmiit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aiheet/työpajat/materiaalit samaa tahtia</a:t>
            </a:r>
            <a:endParaRPr lang="fi-FI" sz="2800" dirty="0" smtClean="0">
              <a:solidFill>
                <a:srgbClr val="009999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fi-FI" sz="2800" dirty="0">
                <a:solidFill>
                  <a:srgbClr val="FF6600"/>
                </a:solidFill>
              </a:rPr>
              <a:t>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järjestämme Jyväskylän suurimman (tai 2) vanhempainillan</a:t>
            </a:r>
          </a:p>
          <a:p>
            <a:pPr algn="l"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luomme toimivan kodin ja päiväkodin/koulun yhteistyön rakenteen, tuen ja välineet sille sekä seurannan ja arvioinnin</a:t>
            </a:r>
          </a:p>
          <a:p>
            <a:pPr algn="l"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Kuntalaisaloite lasten liikenneturvallisuuden ja liikennekäyttäytymisen puolesta toimii käytännön esimerkkinä yhteistyön toimintakulttuurin tärkeydestä</a:t>
            </a:r>
          </a:p>
          <a:p>
            <a:pPr algn="l">
              <a:buFont typeface="Arial" pitchFamily="34" charset="0"/>
              <a:buChar char="•"/>
            </a:pPr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fi-F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059832" y="404665"/>
            <a:ext cx="5688632" cy="1440159"/>
          </a:xfrm>
        </p:spPr>
        <p:txBody>
          <a:bodyPr>
            <a:normAutofit/>
          </a:bodyPr>
          <a:lstStyle/>
          <a:p>
            <a:r>
              <a:rPr lang="fi-FI" sz="4000" dirty="0" smtClean="0">
                <a:solidFill>
                  <a:srgbClr val="00CC00"/>
                </a:solidFill>
              </a:rPr>
              <a:t>Mitä Yhteisestä matkasta seuraa?</a:t>
            </a:r>
            <a:endParaRPr lang="fi-FI" sz="4000" dirty="0">
              <a:solidFill>
                <a:srgbClr val="00CC0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424936" cy="4536504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lasten ja nuorten hyvinvointi, tasa-arvo ja yhdenvertaisuus vahvistuu -&gt; yhteiskunnan hyvinvointi</a:t>
            </a:r>
          </a:p>
          <a:p>
            <a:pPr algn="l"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Yhdessä kasvaen ja oppien –toimintakulttuuri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tulee tutuksi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vanhemmille, lapsille ja nuorille sekä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päiväkodeille/kouluille – parhaiten </a:t>
            </a:r>
            <a:r>
              <a:rPr lang="fi-FI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YLLEn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avulla</a:t>
            </a:r>
            <a:endParaRPr lang="fi-FI" sz="2800" dirty="0" smtClean="0">
              <a:solidFill>
                <a:srgbClr val="009999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fi-FI" sz="2800" dirty="0">
                <a:solidFill>
                  <a:srgbClr val="FF6600"/>
                </a:solidFill>
              </a:rPr>
              <a:t>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kaikkien osapuolten ja yhteistyökumppaneiden tietotaito ja osaamisen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kasvaa – yhteinen </a:t>
            </a:r>
            <a:r>
              <a:rPr lang="fi-FI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reflektiivinen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ymmärryksemme kasvaa vanhempien, varhaiskasvatuksen ja koulun välillä</a:t>
            </a:r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sz="2800" dirty="0" smtClean="0">
                <a:hlinkClick r:id="rId2"/>
              </a:rPr>
              <a:t>Väitös nostaa esille </a:t>
            </a:r>
            <a:r>
              <a:rPr lang="fi-FI" sz="2800" dirty="0" err="1" smtClean="0">
                <a:hlinkClick r:id="rId2"/>
              </a:rPr>
              <a:t>aukipuhumattomat</a:t>
            </a:r>
            <a:r>
              <a:rPr lang="fi-FI" sz="2800" dirty="0" smtClean="0">
                <a:hlinkClick r:id="rId2"/>
              </a:rPr>
              <a:t> asiat kodin ja koulun yhteistyössä (Väitös: KM Miina Orell, 18.12.2020, kasvatustiede) | Turun yliopisto (</a:t>
            </a:r>
            <a:r>
              <a:rPr lang="fi-FI" sz="2800" dirty="0" err="1" smtClean="0">
                <a:hlinkClick r:id="rId2"/>
              </a:rPr>
              <a:t>utu.fi</a:t>
            </a:r>
            <a:r>
              <a:rPr lang="fi-FI" sz="2800" dirty="0" smtClean="0">
                <a:hlinkClick r:id="rId2"/>
              </a:rPr>
              <a:t>)</a:t>
            </a:r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sz="2800" dirty="0" smtClean="0">
                <a:hlinkClick r:id="rId3"/>
              </a:rPr>
              <a:t>Tutkittu juttu: Tuuletusta opettajien ja huoltajien kohtaamiseen • </a:t>
            </a:r>
            <a:r>
              <a:rPr lang="fi-FI" sz="2800" dirty="0" err="1" smtClean="0">
                <a:hlinkClick r:id="rId3"/>
              </a:rPr>
              <a:t>Opettaja.fi</a:t>
            </a:r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fi-F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059832" y="188641"/>
            <a:ext cx="5688632" cy="936103"/>
          </a:xfrm>
        </p:spPr>
        <p:txBody>
          <a:bodyPr>
            <a:normAutofit fontScale="90000"/>
          </a:bodyPr>
          <a:lstStyle/>
          <a:p>
            <a:r>
              <a:rPr lang="fi-FI" sz="4000" dirty="0" err="1" smtClean="0">
                <a:solidFill>
                  <a:srgbClr val="00CC00"/>
                </a:solidFill>
              </a:rPr>
              <a:t>Orellin</a:t>
            </a:r>
            <a:r>
              <a:rPr lang="fi-FI" sz="4000" dirty="0" smtClean="0">
                <a:solidFill>
                  <a:srgbClr val="00CC00"/>
                </a:solidFill>
              </a:rPr>
              <a:t> väitöksestä nostettua</a:t>
            </a:r>
            <a:endParaRPr lang="fi-FI" sz="4000" dirty="0">
              <a:solidFill>
                <a:srgbClr val="00CC0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676456" cy="5184576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fi-FI" sz="2800" dirty="0" smtClean="0"/>
              <a:t>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Osalle opettajista yhteistyö kodin kanssa on </a:t>
            </a:r>
            <a:r>
              <a:rPr lang="fi-F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yksi hoidettava velvollisuus muiden joukossa.</a:t>
            </a:r>
          </a:p>
          <a:p>
            <a:pPr algn="l"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Toinen osajoukko opettajista tulkitsi kodin ja koulun yhteistyön </a:t>
            </a:r>
            <a:r>
              <a:rPr lang="fi-F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perheelle tarjoutuvaksi mahdollisuudeksi muuttua ja kehittyä</a:t>
            </a:r>
            <a:r>
              <a:rPr lang="fi-F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Kolmannen ryhmän muodostivat opettajat, joille </a:t>
            </a:r>
            <a:r>
              <a:rPr lang="fi-F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yhteistyö näyttäytyi ymmärryksen etsimisenä ja tarjosi mahdollisuuksia myös ammatilliseen kehittymiseen.</a:t>
            </a:r>
          </a:p>
          <a:p>
            <a:pPr algn="l"/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–&gt; Tähän III-joukkoon 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kuuluvien opettajien toiminnassa tuli esiin </a:t>
            </a:r>
            <a:r>
              <a:rPr lang="fi-FI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reflektiivisyys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sekä oman toiminnan ja ajattelun kriittinen arviointi. Opettajat pyrkivät yhteistyötilanteissa tunnistamaan eri osapuolten näkökulmia. </a:t>
            </a:r>
            <a:r>
              <a:rPr lang="fi-F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Tämän kolmannen joukon yhteistyölle antama merkitys on rinnastettavissa kodin ja koulun yhteistyön tavoitetasoon, yhteisen ymmärryksen etsimiseen</a:t>
            </a:r>
            <a:r>
              <a:rPr lang="fi-F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Orell sanoo.</a:t>
            </a:r>
          </a:p>
          <a:p>
            <a:pPr algn="l">
              <a:buFont typeface="Arial" pitchFamily="34" charset="0"/>
              <a:buChar char="•"/>
            </a:pPr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fi-F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8604448" y="274638"/>
            <a:ext cx="82352" cy="490066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idx="1"/>
          </p:nvPr>
        </p:nvSpPr>
        <p:spPr>
          <a:xfrm>
            <a:off x="457200" y="692696"/>
            <a:ext cx="10163472" cy="6165304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 algn="l"/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fi-FI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fi-F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412</Words>
  <Application>Microsoft Office PowerPoint</Application>
  <PresentationFormat>Näytössä katseltava diaesitys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Kutsu Yhteiselle matkalle lukuvuodeksi 2021-2022</vt:lpstr>
      <vt:lpstr>Mikä Yhteisen matkan tarkoitus on?</vt:lpstr>
      <vt:lpstr>Mitä Yhteisen matkan aikana tapahtuu?</vt:lpstr>
      <vt:lpstr>Mitä Yhteisestä matkasta seuraa?</vt:lpstr>
      <vt:lpstr>Orellin väitöksestä nostettua</vt:lpstr>
      <vt:lpstr> </vt:lpstr>
    </vt:vector>
  </TitlesOfParts>
  <Company>Project-OS.org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Ibm</dc:creator>
  <cp:lastModifiedBy>Ibm</cp:lastModifiedBy>
  <cp:revision>31</cp:revision>
  <dcterms:created xsi:type="dcterms:W3CDTF">2021-04-14T12:12:23Z</dcterms:created>
  <dcterms:modified xsi:type="dcterms:W3CDTF">2021-04-16T07:48:32Z</dcterms:modified>
</cp:coreProperties>
</file>