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5"/>
  </p:notesMasterIdLst>
  <p:sldIdLst>
    <p:sldId id="256" r:id="rId2"/>
    <p:sldId id="258" r:id="rId3"/>
    <p:sldId id="257" r:id="rId4"/>
    <p:sldId id="267" r:id="rId5"/>
    <p:sldId id="270" r:id="rId6"/>
    <p:sldId id="292" r:id="rId7"/>
    <p:sldId id="293" r:id="rId8"/>
    <p:sldId id="294" r:id="rId9"/>
    <p:sldId id="295" r:id="rId10"/>
    <p:sldId id="296" r:id="rId11"/>
    <p:sldId id="298" r:id="rId12"/>
    <p:sldId id="297" r:id="rId13"/>
    <p:sldId id="27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7E7"/>
    <a:srgbClr val="B80E0F"/>
    <a:srgbClr val="ECDDF7"/>
    <a:srgbClr val="F9A9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7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D714B-82D2-4A90-9F14-C5EC6093A5C6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AD9AE-E8D9-45AE-B1DB-408B6845A7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824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AD9AE-E8D9-45AE-B1DB-408B6845A77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9325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AD9AE-E8D9-45AE-B1DB-408B6845A77D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0308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AD9AE-E8D9-45AE-B1DB-408B6845A77D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33799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https://peda.net/jyvaskyla/vaajakoskenkoulu/vjvv2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AD9AE-E8D9-45AE-B1DB-408B6845A77D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38266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AD9AE-E8D9-45AE-B1DB-408B6845A77D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0026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AD9AE-E8D9-45AE-B1DB-408B6845A77D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7052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AD9AE-E8D9-45AE-B1DB-408B6845A77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2736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AD9AE-E8D9-45AE-B1DB-408B6845A77D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2068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AD9AE-E8D9-45AE-B1DB-408B6845A77D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7228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AD9AE-E8D9-45AE-B1DB-408B6845A77D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212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AD9AE-E8D9-45AE-B1DB-408B6845A77D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3019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AD9AE-E8D9-45AE-B1DB-408B6845A77D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7585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AD9AE-E8D9-45AE-B1DB-408B6845A77D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4523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32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43631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4203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541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902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79" y="4106333"/>
            <a:ext cx="10394729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9363-8B87-41B7-9F8E-64519CBB8F34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525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814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5088714" cy="3311189"/>
          </a:xfrm>
        </p:spPr>
        <p:txBody>
          <a:bodyPr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993971" y="2063396"/>
            <a:ext cx="5086538" cy="3311189"/>
          </a:xfrm>
        </p:spPr>
        <p:txBody>
          <a:bodyPr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117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43335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29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91120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82794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929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0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35BB1C6-BF8F-4481-8AB2-603A1C8A906A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37687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85587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35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8826718-38EA-4534-9C7F-94E778B930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fi-FI" dirty="0"/>
              <a:t>Valinnaisuus 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4816B2C-E3F9-4AC3-AA28-6BE179795F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4712" y="5225240"/>
            <a:ext cx="10058400" cy="1143000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Vaajakosken ja vaajakummun yhtenäiskoulut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5902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04126" y="286603"/>
            <a:ext cx="10251554" cy="1450757"/>
          </a:xfrm>
        </p:spPr>
        <p:txBody>
          <a:bodyPr/>
          <a:lstStyle/>
          <a:p>
            <a:r>
              <a:rPr lang="fi-FI" dirty="0"/>
              <a:t>Neljä kieltä (ENA + RUB + A2 + B2)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904126" y="2340798"/>
            <a:ext cx="10176381" cy="33111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2800" dirty="0"/>
              <a:t> T-valinta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/>
              <a:t> V-valinta on A2-kieli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/>
              <a:t> L-valintojen paikalla on B2-kieli</a:t>
            </a:r>
          </a:p>
        </p:txBody>
      </p:sp>
    </p:spTree>
    <p:extLst>
      <p:ext uri="{BB962C8B-B14F-4D97-AF65-F5344CB8AC3E}">
        <p14:creationId xmlns:p14="http://schemas.microsoft.com/office/powerpoint/2010/main" val="3285474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792DBD-4814-4520-91EE-CC4C5337B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VALINNAT WILMASSA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97E38F9-227F-4EEA-A091-E71FCE4F502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5088714" cy="3905889"/>
          </a:xfrm>
        </p:spPr>
        <p:txBody>
          <a:bodyPr>
            <a:normAutofit/>
          </a:bodyPr>
          <a:lstStyle/>
          <a:p>
            <a:r>
              <a:rPr lang="fi-FI" dirty="0"/>
              <a:t>Kurssitarjotin </a:t>
            </a:r>
            <a:r>
              <a:rPr lang="fi-FI" dirty="0" err="1"/>
              <a:t>wilman</a:t>
            </a:r>
            <a:r>
              <a:rPr lang="fi-FI" dirty="0"/>
              <a:t> etusivulla</a:t>
            </a:r>
          </a:p>
          <a:p>
            <a:pPr lvl="1"/>
            <a:r>
              <a:rPr lang="fi-FI" sz="2000" dirty="0"/>
              <a:t>T-valinta</a:t>
            </a:r>
          </a:p>
          <a:p>
            <a:pPr lvl="1"/>
            <a:r>
              <a:rPr lang="fi-FI" sz="2000" dirty="0"/>
              <a:t>T-valinta vara</a:t>
            </a:r>
          </a:p>
          <a:p>
            <a:pPr lvl="1"/>
            <a:r>
              <a:rPr lang="fi-FI" sz="2000" dirty="0"/>
              <a:t>V-valinta</a:t>
            </a:r>
          </a:p>
          <a:p>
            <a:pPr lvl="1"/>
            <a:r>
              <a:rPr lang="fi-FI" sz="2000" dirty="0"/>
              <a:t>V-valinta vara</a:t>
            </a:r>
          </a:p>
          <a:p>
            <a:pPr lvl="1"/>
            <a:r>
              <a:rPr lang="fi-FI" sz="2000" dirty="0"/>
              <a:t>L-valinta 1</a:t>
            </a:r>
          </a:p>
          <a:p>
            <a:pPr lvl="1"/>
            <a:r>
              <a:rPr lang="fi-FI" sz="2000" dirty="0"/>
              <a:t>L-valinta 2</a:t>
            </a:r>
          </a:p>
          <a:p>
            <a:pPr lvl="1"/>
            <a:r>
              <a:rPr lang="fi-FI" sz="2000" dirty="0"/>
              <a:t>L-valinta, 1. vara</a:t>
            </a:r>
          </a:p>
          <a:p>
            <a:pPr lvl="1"/>
            <a:r>
              <a:rPr lang="fi-FI" sz="2000" dirty="0"/>
              <a:t>L-valinta, 2. vara</a:t>
            </a:r>
          </a:p>
          <a:p>
            <a:pPr lvl="1"/>
            <a:r>
              <a:rPr lang="fi-FI" sz="2000" dirty="0"/>
              <a:t>B2-kieli</a:t>
            </a:r>
          </a:p>
          <a:p>
            <a:endParaRPr lang="fi-FI" dirty="0"/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24FF4539-D119-D244-D0D3-FEFEE7B4CADD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7160965" y="1942523"/>
            <a:ext cx="3073706" cy="396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703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E382BB94-0708-A252-0D1E-22C513B2B5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356" y="919004"/>
            <a:ext cx="10337292" cy="501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845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uorakulmio 1">
            <a:extLst>
              <a:ext uri="{FF2B5EF4-FFF2-40B4-BE49-F238E27FC236}">
                <a16:creationId xmlns:a16="http://schemas.microsoft.com/office/drawing/2014/main" id="{274F3FD7-FC2D-472D-92B7-202792A1D1E9}"/>
              </a:ext>
            </a:extLst>
          </p:cNvPr>
          <p:cNvSpPr/>
          <p:nvPr/>
        </p:nvSpPr>
        <p:spPr>
          <a:xfrm>
            <a:off x="965201" y="643467"/>
            <a:ext cx="6255026" cy="5054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34963" indent="-334963" algn="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en-US" altLang="fi-FI" sz="6000" i="1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Vaikuta</a:t>
            </a:r>
            <a:r>
              <a:rPr lang="en-US" altLang="fi-FI" sz="6000" i="1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fi-FI" sz="6000" i="1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opiskeluusi</a:t>
            </a:r>
            <a:r>
              <a:rPr lang="en-US" altLang="fi-FI" sz="6000" i="1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, tee </a:t>
            </a:r>
            <a:r>
              <a:rPr lang="en-US" altLang="fi-FI" sz="6000" i="1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siitä</a:t>
            </a:r>
            <a:r>
              <a:rPr lang="en-US" altLang="fi-FI" sz="6000" i="1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fi-FI" sz="6000" i="1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näköistäsi</a:t>
            </a:r>
            <a:r>
              <a:rPr lang="en-US" altLang="fi-FI" sz="6000" i="1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altLang="fi-FI" sz="6000" i="1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valitse</a:t>
            </a:r>
            <a:r>
              <a:rPr lang="en-US" altLang="fi-FI" sz="6000" i="1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fi-FI" sz="6000" i="1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viisaasti</a:t>
            </a:r>
            <a:r>
              <a:rPr lang="en-US" altLang="fi-FI" sz="6000" i="1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!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51627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uorakulmio 1">
            <a:extLst>
              <a:ext uri="{FF2B5EF4-FFF2-40B4-BE49-F238E27FC236}">
                <a16:creationId xmlns:a16="http://schemas.microsoft.com/office/drawing/2014/main" id="{735C61AA-7572-49A0-B157-39D3947B3176}"/>
              </a:ext>
            </a:extLst>
          </p:cNvPr>
          <p:cNvSpPr/>
          <p:nvPr/>
        </p:nvSpPr>
        <p:spPr>
          <a:xfrm>
            <a:off x="965201" y="643467"/>
            <a:ext cx="6255026" cy="5054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fi-FI" sz="6200" i="1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Juuri</a:t>
            </a:r>
            <a:r>
              <a:rPr lang="en-US" altLang="fi-FI" sz="6200" i="1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fi-FI" sz="6200" i="1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päätöstesi</a:t>
            </a:r>
            <a:r>
              <a:rPr lang="en-US" altLang="fi-FI" sz="6200" i="1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fi-FI" sz="6200" i="1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hetkinä</a:t>
            </a:r>
            <a:r>
              <a:rPr lang="en-US" altLang="fi-FI" sz="6200" i="1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altLang="fi-FI" sz="6200" i="1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altLang="fi-FI" sz="6200" i="1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tulevaisuutesi</a:t>
            </a:r>
            <a:r>
              <a:rPr lang="en-US" altLang="fi-FI" sz="6200" i="1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fi-FI" sz="6200" i="1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saa</a:t>
            </a:r>
            <a:r>
              <a:rPr lang="en-US" altLang="fi-FI" sz="6200" i="1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fi-FI" sz="6200" i="1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muotonsa</a:t>
            </a:r>
            <a:r>
              <a:rPr lang="en-US" altLang="fi-FI" sz="6200" i="1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algn="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fi-FI" sz="32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-Anthony Robbins-</a:t>
            </a:r>
            <a:endParaRPr lang="en-US" sz="3200" i="1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8295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30F79C2-2E5A-4791-99FF-A7B527D89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fi-FI" sz="6600" dirty="0">
                <a:solidFill>
                  <a:srgbClr val="FFFFFF"/>
                </a:solidFill>
              </a:rPr>
              <a:t>Aluksi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6776FD3-4787-4BD2-9CC7-CF32BB16B15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>
              <a:spcBef>
                <a:spcPts val="700"/>
              </a:spcBef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en-GB" altLang="fi-FI" sz="2400" dirty="0" err="1"/>
              <a:t>Valinnaisainevalinnat</a:t>
            </a:r>
            <a:r>
              <a:rPr lang="en-GB" altLang="fi-FI" sz="2400" dirty="0"/>
              <a:t> </a:t>
            </a:r>
            <a:r>
              <a:rPr lang="en-GB" altLang="fi-FI" sz="2400" dirty="0" err="1"/>
              <a:t>eivät</a:t>
            </a:r>
            <a:r>
              <a:rPr lang="en-GB" altLang="fi-FI" sz="2400" dirty="0"/>
              <a:t> </a:t>
            </a:r>
            <a:r>
              <a:rPr lang="en-GB" altLang="fi-FI" sz="2400" dirty="0" err="1"/>
              <a:t>poissulje</a:t>
            </a:r>
            <a:r>
              <a:rPr lang="en-GB" altLang="fi-FI" sz="2400" dirty="0"/>
              <a:t> </a:t>
            </a:r>
            <a:r>
              <a:rPr lang="en-GB" altLang="fi-FI" sz="2400" dirty="0" err="1"/>
              <a:t>mitään</a:t>
            </a:r>
            <a:r>
              <a:rPr lang="en-GB" altLang="fi-FI" sz="2400" dirty="0"/>
              <a:t> </a:t>
            </a:r>
            <a:r>
              <a:rPr lang="en-GB" altLang="fi-FI" sz="2400" dirty="0" err="1"/>
              <a:t>jatkokoulutusvaihtoehtoja</a:t>
            </a:r>
            <a:r>
              <a:rPr lang="en-GB" altLang="fi-FI" sz="2400" dirty="0"/>
              <a:t>!</a:t>
            </a:r>
          </a:p>
          <a:p>
            <a:pPr>
              <a:spcBef>
                <a:spcPts val="700"/>
              </a:spcBef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endParaRPr lang="en-GB" altLang="fi-FI" sz="2400" dirty="0"/>
          </a:p>
          <a:p>
            <a:pPr>
              <a:spcBef>
                <a:spcPts val="700"/>
              </a:spcBef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en-GB" altLang="fi-FI" sz="2400" dirty="0" err="1"/>
              <a:t>Valinnaisainevalinnoilla</a:t>
            </a:r>
            <a:r>
              <a:rPr lang="en-GB" altLang="fi-FI" sz="2400" dirty="0"/>
              <a:t> </a:t>
            </a:r>
            <a:r>
              <a:rPr lang="en-GB" altLang="fi-FI" sz="2400" dirty="0" err="1"/>
              <a:t>voit</a:t>
            </a:r>
            <a:r>
              <a:rPr lang="en-GB" altLang="fi-FI" sz="2400" dirty="0"/>
              <a:t> </a:t>
            </a:r>
            <a:r>
              <a:rPr lang="en-GB" altLang="fi-FI" sz="2400" dirty="0" err="1"/>
              <a:t>arvioida</a:t>
            </a:r>
            <a:r>
              <a:rPr lang="en-GB" altLang="fi-FI" sz="2400" dirty="0"/>
              <a:t> </a:t>
            </a:r>
            <a:r>
              <a:rPr lang="en-GB" altLang="fi-FI" sz="2400" dirty="0" err="1"/>
              <a:t>omaa</a:t>
            </a:r>
            <a:r>
              <a:rPr lang="en-GB" altLang="fi-FI" sz="2400" dirty="0"/>
              <a:t> </a:t>
            </a:r>
            <a:r>
              <a:rPr lang="en-GB" altLang="fi-FI" sz="2400" dirty="0" err="1"/>
              <a:t>kiinnostusta</a:t>
            </a:r>
            <a:r>
              <a:rPr lang="en-GB" altLang="fi-FI" sz="2400" dirty="0"/>
              <a:t> </a:t>
            </a:r>
            <a:r>
              <a:rPr lang="en-GB" altLang="fi-FI" sz="2400" dirty="0" err="1"/>
              <a:t>ja</a:t>
            </a:r>
            <a:r>
              <a:rPr lang="en-GB" altLang="fi-FI" sz="2400" dirty="0"/>
              <a:t> </a:t>
            </a:r>
            <a:r>
              <a:rPr lang="en-GB" altLang="fi-FI" sz="2400" dirty="0" err="1"/>
              <a:t>soveltuvuutta</a:t>
            </a:r>
            <a:r>
              <a:rPr lang="en-GB" altLang="fi-FI" sz="2400" dirty="0"/>
              <a:t> </a:t>
            </a:r>
            <a:r>
              <a:rPr lang="en-GB" altLang="fi-FI" sz="2400" dirty="0" err="1"/>
              <a:t>jollekin</a:t>
            </a:r>
            <a:r>
              <a:rPr lang="en-GB" altLang="fi-FI" sz="2400" dirty="0"/>
              <a:t> </a:t>
            </a:r>
            <a:r>
              <a:rPr lang="en-GB" altLang="fi-FI" sz="2400" dirty="0" err="1"/>
              <a:t>alalle</a:t>
            </a:r>
            <a:r>
              <a:rPr lang="en-GB" altLang="fi-FI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818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85B2464-D9FB-4D9E-B959-FD1BB1080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267972" cy="5646208"/>
          </a:xfrm>
        </p:spPr>
        <p:txBody>
          <a:bodyPr anchor="ctr">
            <a:normAutofit/>
          </a:bodyPr>
          <a:lstStyle/>
          <a:p>
            <a:r>
              <a:rPr lang="fi-FI" sz="5400" dirty="0">
                <a:solidFill>
                  <a:srgbClr val="FFFFFF"/>
                </a:solidFill>
              </a:rPr>
              <a:t>Valintojen vaikutukset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1DF6AFE-5A4C-4D7A-AEFB-2541B5E8B7A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42016" y="605896"/>
            <a:ext cx="6549283" cy="5646208"/>
          </a:xfrm>
        </p:spPr>
        <p:txBody>
          <a:bodyPr anchor="ctr">
            <a:normAutofit/>
          </a:bodyPr>
          <a:lstStyle/>
          <a:p>
            <a:pPr>
              <a:spcBef>
                <a:spcPts val="650"/>
              </a:spcBef>
              <a:buClr>
                <a:srgbClr val="003366"/>
              </a:buClr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en-GB" altLang="fi-FI" sz="2400" dirty="0" err="1"/>
              <a:t>Valinnoista</a:t>
            </a:r>
            <a:r>
              <a:rPr lang="en-GB" altLang="fi-FI" sz="2400" dirty="0"/>
              <a:t> </a:t>
            </a:r>
            <a:r>
              <a:rPr lang="en-GB" altLang="fi-FI" sz="2400" dirty="0" err="1"/>
              <a:t>voi</a:t>
            </a:r>
            <a:r>
              <a:rPr lang="en-GB" altLang="fi-FI" sz="2400" dirty="0"/>
              <a:t> olla </a:t>
            </a:r>
            <a:r>
              <a:rPr lang="en-GB" altLang="fi-FI" sz="2400" dirty="0" err="1"/>
              <a:t>hyötyä</a:t>
            </a:r>
            <a:r>
              <a:rPr lang="en-GB" altLang="fi-FI" sz="2400" dirty="0"/>
              <a:t> </a:t>
            </a:r>
            <a:r>
              <a:rPr lang="en-GB" altLang="fi-FI" sz="2400" dirty="0" err="1"/>
              <a:t>pohtiessasi</a:t>
            </a:r>
            <a:r>
              <a:rPr lang="en-GB" altLang="fi-FI" sz="2400" dirty="0"/>
              <a:t> </a:t>
            </a:r>
            <a:r>
              <a:rPr lang="en-GB" altLang="fi-FI" sz="2400" dirty="0" err="1"/>
              <a:t>toisen</a:t>
            </a:r>
            <a:r>
              <a:rPr lang="en-GB" altLang="fi-FI" sz="2400" dirty="0"/>
              <a:t> </a:t>
            </a:r>
            <a:r>
              <a:rPr lang="en-GB" altLang="fi-FI" sz="2400" dirty="0" err="1"/>
              <a:t>asteen</a:t>
            </a:r>
            <a:r>
              <a:rPr lang="en-GB" altLang="fi-FI" sz="2400" dirty="0"/>
              <a:t> </a:t>
            </a:r>
            <a:r>
              <a:rPr lang="en-GB" altLang="fi-FI" sz="2400" dirty="0" err="1"/>
              <a:t>koulutusvaihtoehtoja</a:t>
            </a:r>
            <a:r>
              <a:rPr lang="en-GB" altLang="fi-FI" sz="2400" dirty="0"/>
              <a:t>.</a:t>
            </a:r>
          </a:p>
          <a:p>
            <a:pPr>
              <a:spcBef>
                <a:spcPts val="650"/>
              </a:spcBef>
              <a:buClr>
                <a:srgbClr val="003366"/>
              </a:buClr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lang="en-GB" altLang="fi-FI" sz="2400" dirty="0"/>
          </a:p>
          <a:p>
            <a:pPr>
              <a:spcBef>
                <a:spcPts val="650"/>
              </a:spcBef>
              <a:buClr>
                <a:srgbClr val="003366"/>
              </a:buClr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en-GB" altLang="fi-FI" sz="2400" dirty="0" err="1"/>
              <a:t>Yhteishaussa</a:t>
            </a:r>
            <a:r>
              <a:rPr lang="en-GB" altLang="fi-FI" sz="2400" dirty="0"/>
              <a:t> </a:t>
            </a:r>
            <a:r>
              <a:rPr lang="en-GB" altLang="fi-FI" sz="2400" dirty="0" err="1"/>
              <a:t>valinnaisainevalinnoilla</a:t>
            </a:r>
            <a:r>
              <a:rPr lang="en-GB" altLang="fi-FI" sz="2400" dirty="0"/>
              <a:t> on </a:t>
            </a:r>
            <a:r>
              <a:rPr lang="en-GB" altLang="fi-FI" sz="2400" dirty="0" err="1"/>
              <a:t>merkitystä</a:t>
            </a:r>
            <a:r>
              <a:rPr lang="en-GB" altLang="fi-FI" sz="2400" dirty="0"/>
              <a:t> </a:t>
            </a:r>
            <a:r>
              <a:rPr lang="en-GB" altLang="fi-FI" sz="2400" dirty="0" err="1"/>
              <a:t>laskettaessa</a:t>
            </a:r>
            <a:r>
              <a:rPr lang="en-GB" altLang="fi-FI" sz="2400" dirty="0"/>
              <a:t> </a:t>
            </a:r>
            <a:r>
              <a:rPr lang="en-GB" altLang="fi-FI" sz="2400" dirty="0" err="1"/>
              <a:t>keskiarvoja</a:t>
            </a:r>
            <a:r>
              <a:rPr lang="en-GB" altLang="fi-FI" sz="2400" dirty="0"/>
              <a:t> </a:t>
            </a:r>
            <a:r>
              <a:rPr lang="en-GB" altLang="fi-FI" sz="2400" dirty="0" err="1"/>
              <a:t>ja</a:t>
            </a:r>
            <a:r>
              <a:rPr lang="en-GB" altLang="fi-FI" sz="2400" dirty="0"/>
              <a:t> </a:t>
            </a:r>
            <a:r>
              <a:rPr lang="en-GB" altLang="fi-FI" sz="2400" dirty="0" err="1"/>
              <a:t>hakupisteitä</a:t>
            </a:r>
            <a:r>
              <a:rPr lang="en-GB" altLang="fi-FI" sz="2400" dirty="0"/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9432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3F84215-509F-4002-9D70-DA198D523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fi-FI" sz="4000" dirty="0">
                <a:solidFill>
                  <a:srgbClr val="FFFFFF"/>
                </a:solidFill>
              </a:rPr>
              <a:t>Valinnaisaine-prosessi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2273BA-04EB-4B2C-80D7-E17DF285289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42017" y="605896"/>
            <a:ext cx="6374622" cy="5646208"/>
          </a:xfrm>
        </p:spPr>
        <p:txBody>
          <a:bodyPr anchor="ctr">
            <a:normAutofit/>
          </a:bodyPr>
          <a:lstStyle/>
          <a:p>
            <a:pPr>
              <a:buClr>
                <a:srgbClr val="003366"/>
              </a:buClr>
            </a:pPr>
            <a:r>
              <a:rPr lang="en-GB" altLang="fi-FI" sz="2400" dirty="0" err="1">
                <a:cs typeface="Times New Roman" panose="02020603050405020304" pitchFamily="18" charset="0"/>
              </a:rPr>
              <a:t>Valinnat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tehdään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kotona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oppilaan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omasta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wilmasta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nettiselaimen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kautta</a:t>
            </a:r>
            <a:r>
              <a:rPr lang="en-GB" altLang="fi-FI" sz="2400" dirty="0">
                <a:cs typeface="Times New Roman" panose="02020603050405020304" pitchFamily="18" charset="0"/>
              </a:rPr>
              <a:t> 26.1.-2.2.2024 </a:t>
            </a:r>
            <a:r>
              <a:rPr lang="en-GB" altLang="fi-FI" sz="2400" dirty="0" err="1">
                <a:cs typeface="Times New Roman" panose="02020603050405020304" pitchFamily="18" charset="0"/>
              </a:rPr>
              <a:t>klo</a:t>
            </a:r>
            <a:r>
              <a:rPr lang="en-GB" altLang="fi-FI" sz="2400" dirty="0">
                <a:cs typeface="Times New Roman" panose="02020603050405020304" pitchFamily="18" charset="0"/>
              </a:rPr>
              <a:t> 22 </a:t>
            </a:r>
            <a:r>
              <a:rPr lang="en-GB" altLang="fi-FI" sz="2400" dirty="0" err="1">
                <a:cs typeface="Times New Roman" panose="02020603050405020304" pitchFamily="18" charset="0"/>
              </a:rPr>
              <a:t>mennessä</a:t>
            </a:r>
            <a:r>
              <a:rPr lang="en-GB" altLang="fi-FI" sz="2400" dirty="0"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003366"/>
              </a:buClr>
            </a:pPr>
            <a:endParaRPr lang="en-GB" altLang="fi-FI" sz="2400" dirty="0">
              <a:cs typeface="Times New Roman" panose="02020603050405020304" pitchFamily="18" charset="0"/>
            </a:endParaRPr>
          </a:p>
          <a:p>
            <a:pPr>
              <a:buClr>
                <a:srgbClr val="003366"/>
              </a:buClr>
            </a:pPr>
            <a:r>
              <a:rPr lang="en-GB" altLang="fi-FI" sz="2400" dirty="0">
                <a:cs typeface="Times New Roman" panose="02020603050405020304" pitchFamily="18" charset="0"/>
              </a:rPr>
              <a:t>Jos </a:t>
            </a:r>
            <a:r>
              <a:rPr lang="en-GB" altLang="fi-FI" sz="2400" dirty="0" err="1">
                <a:cs typeface="Times New Roman" panose="02020603050405020304" pitchFamily="18" charset="0"/>
              </a:rPr>
              <a:t>valinnaisryhmää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ei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synny</a:t>
            </a:r>
            <a:r>
              <a:rPr lang="en-GB" altLang="fi-FI" sz="2400" dirty="0">
                <a:cs typeface="Times New Roman" panose="02020603050405020304" pitchFamily="18" charset="0"/>
              </a:rPr>
              <a:t>, </a:t>
            </a:r>
            <a:r>
              <a:rPr lang="en-GB" altLang="fi-FI" sz="2400" dirty="0" err="1">
                <a:cs typeface="Times New Roman" panose="02020603050405020304" pitchFamily="18" charset="0"/>
              </a:rPr>
              <a:t>käytämme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oppilaan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varavalintoja</a:t>
            </a:r>
            <a:r>
              <a:rPr lang="en-GB" altLang="fi-FI" sz="2400" dirty="0">
                <a:cs typeface="Times New Roman" panose="02020603050405020304" pitchFamily="18" charset="0"/>
              </a:rPr>
              <a:t>. </a:t>
            </a:r>
            <a:r>
              <a:rPr lang="en-GB" altLang="fi-FI" sz="2400" dirty="0" err="1">
                <a:cs typeface="Times New Roman" panose="02020603050405020304" pitchFamily="18" charset="0"/>
              </a:rPr>
              <a:t>Harkitse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siis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varavalintasikin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huolella</a:t>
            </a:r>
            <a:r>
              <a:rPr lang="en-GB" altLang="fi-FI" sz="2400" dirty="0">
                <a:cs typeface="Times New Roman" panose="02020603050405020304" pitchFamily="18" charset="0"/>
              </a:rPr>
              <a:t>! Jos </a:t>
            </a:r>
            <a:r>
              <a:rPr lang="en-GB" altLang="fi-FI" sz="2400" dirty="0" err="1">
                <a:cs typeface="Times New Roman" panose="02020603050405020304" pitchFamily="18" charset="0"/>
              </a:rPr>
              <a:t>emme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pysty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käyttämään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oppilaan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varavalintoja</a:t>
            </a:r>
            <a:r>
              <a:rPr lang="en-GB" altLang="fi-FI" sz="2400" dirty="0">
                <a:cs typeface="Times New Roman" panose="02020603050405020304" pitchFamily="18" charset="0"/>
              </a:rPr>
              <a:t>, </a:t>
            </a:r>
            <a:r>
              <a:rPr lang="en-GB" altLang="fi-FI" sz="2400" dirty="0" err="1">
                <a:cs typeface="Times New Roman" panose="02020603050405020304" pitchFamily="18" charset="0"/>
              </a:rPr>
              <a:t>opo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ottaa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yhteyttä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oppilaaseen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uusien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valintojen</a:t>
            </a:r>
            <a:r>
              <a:rPr lang="en-GB" altLang="fi-FI" sz="2400" dirty="0">
                <a:cs typeface="Times New Roman" panose="02020603050405020304" pitchFamily="18" charset="0"/>
              </a:rPr>
              <a:t> </a:t>
            </a:r>
            <a:r>
              <a:rPr lang="en-GB" altLang="fi-FI" sz="2400" dirty="0" err="1">
                <a:cs typeface="Times New Roman" panose="02020603050405020304" pitchFamily="18" charset="0"/>
              </a:rPr>
              <a:t>tekemiseksi</a:t>
            </a:r>
            <a:r>
              <a:rPr lang="en-GB" altLang="fi-FI" sz="2400" dirty="0"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003366"/>
              </a:buClr>
            </a:pPr>
            <a:endParaRPr lang="en-GB" altLang="fi-FI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882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798" y="320040"/>
            <a:ext cx="10396882" cy="1151965"/>
          </a:xfrm>
        </p:spPr>
        <p:txBody>
          <a:bodyPr>
            <a:normAutofit/>
          </a:bodyPr>
          <a:lstStyle/>
          <a:p>
            <a:r>
              <a:rPr lang="fi-FI" dirty="0"/>
              <a:t>VALINNAISTARJOTIN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652938"/>
              </p:ext>
            </p:extLst>
          </p:nvPr>
        </p:nvGraphicFramePr>
        <p:xfrm>
          <a:off x="685798" y="1969421"/>
          <a:ext cx="9906000" cy="1629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33569465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157381929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878756408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620459235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46739830"/>
                    </a:ext>
                  </a:extLst>
                </a:gridCol>
              </a:tblGrid>
              <a:tr h="537343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T-VALINTA</a:t>
                      </a:r>
                    </a:p>
                    <a:p>
                      <a:r>
                        <a:rPr lang="fi-FI" dirty="0"/>
                        <a:t>(2 VVT)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V-VALINTA</a:t>
                      </a:r>
                    </a:p>
                    <a:p>
                      <a:r>
                        <a:rPr lang="fi-FI" dirty="0"/>
                        <a:t>(2 VVT)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L-VALINTA</a:t>
                      </a:r>
                    </a:p>
                    <a:p>
                      <a:r>
                        <a:rPr lang="fi-FI" dirty="0"/>
                        <a:t>(1 VVT)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t-LYHYTVALINTA</a:t>
                      </a:r>
                    </a:p>
                    <a:p>
                      <a:r>
                        <a:rPr lang="fi-FI" dirty="0"/>
                        <a:t>(1 VVT)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823020"/>
                  </a:ext>
                </a:extLst>
              </a:tr>
              <a:tr h="494654">
                <a:tc>
                  <a:txBody>
                    <a:bodyPr/>
                    <a:lstStyle/>
                    <a:p>
                      <a:r>
                        <a:rPr lang="fi-FI" dirty="0"/>
                        <a:t>8.LK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2  TAI  B2-kieli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395001"/>
                  </a:ext>
                </a:extLst>
              </a:tr>
              <a:tr h="494654">
                <a:tc>
                  <a:txBody>
                    <a:bodyPr/>
                    <a:lstStyle/>
                    <a:p>
                      <a:r>
                        <a:rPr lang="fi-FI" dirty="0"/>
                        <a:t>9.LK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1  TAI  B2-kieli**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558123"/>
                  </a:ext>
                </a:extLst>
              </a:tr>
            </a:tbl>
          </a:graphicData>
        </a:graphic>
      </p:graphicFrame>
      <p:sp>
        <p:nvSpPr>
          <p:cNvPr id="7" name="Suorakulmio 6"/>
          <p:cNvSpPr/>
          <p:nvPr/>
        </p:nvSpPr>
        <p:spPr>
          <a:xfrm>
            <a:off x="685798" y="3989677"/>
            <a:ext cx="1000870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fi-FI" altLang="fi-FI" sz="2000" dirty="0">
                <a:cs typeface="Times New Roman" panose="02020603050405020304" pitchFamily="18" charset="0"/>
              </a:rPr>
              <a:t>- Valinnaisia ovat T-, V- , L- JA t-valinnat</a:t>
            </a:r>
          </a:p>
          <a:p>
            <a:pPr>
              <a:lnSpc>
                <a:spcPct val="85000"/>
              </a:lnSpc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endParaRPr lang="fi-FI" altLang="fi-FI" sz="2000" dirty="0"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fi-FI" altLang="fi-FI" sz="2000" dirty="0">
                <a:cs typeface="Times New Roman" panose="02020603050405020304" pitchFamily="18" charset="0"/>
              </a:rPr>
              <a:t>- Nyt tehdään valinnat 8. luokalle </a:t>
            </a:r>
          </a:p>
          <a:p>
            <a:pPr>
              <a:lnSpc>
                <a:spcPct val="85000"/>
              </a:lnSpc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endParaRPr lang="fi-FI" altLang="fi-FI" sz="2000" dirty="0"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en-GB" altLang="fi-FI" sz="2000" dirty="0">
                <a:cs typeface="Times New Roman" panose="02020603050405020304" pitchFamily="18" charset="0"/>
              </a:rPr>
              <a:t>* T-</a:t>
            </a:r>
            <a:r>
              <a:rPr lang="en-GB" altLang="fi-FI" sz="2000" dirty="0" err="1">
                <a:cs typeface="Times New Roman" panose="02020603050405020304" pitchFamily="18" charset="0"/>
              </a:rPr>
              <a:t>valinta</a:t>
            </a:r>
            <a:r>
              <a:rPr lang="en-GB" altLang="fi-FI" sz="2000" dirty="0">
                <a:cs typeface="Times New Roman" panose="02020603050405020304" pitchFamily="18" charset="0"/>
              </a:rPr>
              <a:t> </a:t>
            </a:r>
            <a:r>
              <a:rPr lang="en-GB" altLang="fi-FI" sz="2000" dirty="0" err="1">
                <a:cs typeface="Times New Roman" panose="02020603050405020304" pitchFamily="18" charset="0"/>
              </a:rPr>
              <a:t>jatkuu</a:t>
            </a:r>
            <a:r>
              <a:rPr lang="en-GB" altLang="fi-FI" sz="2000" dirty="0">
                <a:cs typeface="Times New Roman" panose="02020603050405020304" pitchFamily="18" charset="0"/>
              </a:rPr>
              <a:t> </a:t>
            </a:r>
            <a:r>
              <a:rPr lang="en-GB" altLang="fi-FI" sz="2000" dirty="0" err="1">
                <a:cs typeface="Times New Roman" panose="02020603050405020304" pitchFamily="18" charset="0"/>
              </a:rPr>
              <a:t>automaattisesti</a:t>
            </a:r>
            <a:r>
              <a:rPr lang="en-GB" altLang="fi-FI" sz="2000" dirty="0">
                <a:cs typeface="Times New Roman" panose="02020603050405020304" pitchFamily="18" charset="0"/>
              </a:rPr>
              <a:t> 9.luokalle.</a:t>
            </a:r>
          </a:p>
          <a:p>
            <a:pPr>
              <a:lnSpc>
                <a:spcPct val="85000"/>
              </a:lnSpc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endParaRPr lang="en-GB" altLang="fi-FI" sz="2000" dirty="0">
              <a:cs typeface="Times New Roman" panose="02020603050405020304" pitchFamily="18" charset="0"/>
            </a:endParaRPr>
          </a:p>
          <a:p>
            <a:pPr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en-GB" altLang="fi-FI" sz="2000" dirty="0">
                <a:cs typeface="Times New Roman" panose="02020603050405020304" pitchFamily="18" charset="0"/>
              </a:rPr>
              <a:t>** Jos </a:t>
            </a:r>
            <a:r>
              <a:rPr lang="en-GB" altLang="fi-FI" sz="2000" dirty="0" err="1">
                <a:cs typeface="Times New Roman" panose="02020603050405020304" pitchFamily="18" charset="0"/>
              </a:rPr>
              <a:t>valitset</a:t>
            </a:r>
            <a:r>
              <a:rPr lang="en-GB" altLang="fi-FI" sz="2000" dirty="0">
                <a:cs typeface="Times New Roman" panose="02020603050405020304" pitchFamily="18" charset="0"/>
              </a:rPr>
              <a:t> B2-kielen, </a:t>
            </a:r>
            <a:r>
              <a:rPr lang="en-GB" altLang="fi-FI" sz="2000" dirty="0" err="1">
                <a:cs typeface="Times New Roman" panose="02020603050405020304" pitchFamily="18" charset="0"/>
              </a:rPr>
              <a:t>sinulla</a:t>
            </a:r>
            <a:r>
              <a:rPr lang="en-GB" altLang="fi-FI" sz="2000" dirty="0">
                <a:cs typeface="Times New Roman" panose="02020603050405020304" pitchFamily="18" charset="0"/>
              </a:rPr>
              <a:t> on 9. </a:t>
            </a:r>
            <a:r>
              <a:rPr lang="en-GB" altLang="fi-FI" sz="2000" dirty="0" err="1">
                <a:cs typeface="Times New Roman" panose="02020603050405020304" pitchFamily="18" charset="0"/>
              </a:rPr>
              <a:t>luokalla</a:t>
            </a:r>
            <a:r>
              <a:rPr lang="en-GB" altLang="fi-FI" sz="2000" dirty="0">
                <a:cs typeface="Times New Roman" panose="02020603050405020304" pitchFamily="18" charset="0"/>
              </a:rPr>
              <a:t> 31 </a:t>
            </a:r>
            <a:r>
              <a:rPr lang="en-GB" altLang="fi-FI" sz="2000" dirty="0" err="1">
                <a:cs typeface="Times New Roman" panose="02020603050405020304" pitchFamily="18" charset="0"/>
              </a:rPr>
              <a:t>tuntia</a:t>
            </a:r>
            <a:r>
              <a:rPr lang="en-GB" altLang="fi-FI" sz="2000" dirty="0"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endParaRPr lang="en-GB" altLang="fi-FI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683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B63B5B-3310-435D-99B7-CA6B1F020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4706" cy="2601799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A41CCA-51FE-4742-BF8D-2BE456D26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779" y="3287599"/>
            <a:ext cx="10394729" cy="2186233"/>
          </a:xfrm>
        </p:spPr>
        <p:txBody>
          <a:bodyPr>
            <a:normAutofit fontScale="25000" lnSpcReduction="20000"/>
          </a:bodyPr>
          <a:lstStyle/>
          <a:p>
            <a:pPr algn="l"/>
            <a:endParaRPr lang="fi-FI" sz="2600" dirty="0"/>
          </a:p>
          <a:p>
            <a:pPr algn="l"/>
            <a:endParaRPr lang="fi-FI" sz="2300" dirty="0"/>
          </a:p>
          <a:p>
            <a:pPr algn="l"/>
            <a:r>
              <a:rPr lang="fi-FI" sz="8000" dirty="0"/>
              <a:t>- Oppilas valitsee 8. luokalle yhden T-valinnan, joka jatkuu automaattisesti 9. luokalle saakka.</a:t>
            </a:r>
          </a:p>
          <a:p>
            <a:pPr algn="l"/>
            <a:r>
              <a:rPr lang="fi-FI" sz="8000" dirty="0"/>
              <a:t>- T-valinta on osa yhteistä oppiainetta, ja sen arviointi täydentää 7. luokalla saatua arvosanaa. Arvioinnin vaikutus voi olla numeroa nostava tai laskeva.</a:t>
            </a:r>
          </a:p>
          <a:p>
            <a:pPr algn="l"/>
            <a:r>
              <a:rPr lang="fi-FI" sz="8000" dirty="0"/>
              <a:t>- Liikuntaa lukuun ottamatta muut taito-taideaineet päättyvät 7. luokalla, ellei oppilas valitse niitä.</a:t>
            </a:r>
            <a:endParaRPr lang="fi-FI" altLang="fi-FI" sz="8000" dirty="0"/>
          </a:p>
          <a:p>
            <a:pPr algn="l"/>
            <a:endParaRPr lang="fi-FI" sz="2400" dirty="0"/>
          </a:p>
          <a:p>
            <a:endParaRPr lang="fi-FI" dirty="0"/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180D568A-529D-4CBF-89C4-97450145F6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321641"/>
              </p:ext>
            </p:extLst>
          </p:nvPr>
        </p:nvGraphicFramePr>
        <p:xfrm>
          <a:off x="685779" y="685799"/>
          <a:ext cx="10394728" cy="2601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5207">
                  <a:extLst>
                    <a:ext uri="{9D8B030D-6E8A-4147-A177-3AD203B41FA5}">
                      <a16:colId xmlns:a16="http://schemas.microsoft.com/office/drawing/2014/main" val="2290335715"/>
                    </a:ext>
                  </a:extLst>
                </a:gridCol>
                <a:gridCol w="9149521">
                  <a:extLst>
                    <a:ext uri="{9D8B030D-6E8A-4147-A177-3AD203B41FA5}">
                      <a16:colId xmlns:a16="http://schemas.microsoft.com/office/drawing/2014/main" val="4272516993"/>
                    </a:ext>
                  </a:extLst>
                </a:gridCol>
              </a:tblGrid>
              <a:tr h="520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Kotitalous</a:t>
                      </a:r>
                      <a:endParaRPr lang="fi-FI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3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031347"/>
                  </a:ext>
                </a:extLst>
              </a:tr>
              <a:tr h="520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400" b="0" dirty="0">
                          <a:effectLst/>
                        </a:rPr>
                        <a:t>Kuvataide</a:t>
                      </a:r>
                      <a:endParaRPr lang="fi-FI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4598700"/>
                  </a:ext>
                </a:extLst>
              </a:tr>
              <a:tr h="520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Käsityö</a:t>
                      </a:r>
                      <a:endParaRPr lang="fi-FI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7311368"/>
                  </a:ext>
                </a:extLst>
              </a:tr>
              <a:tr h="520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Liikunta</a:t>
                      </a:r>
                      <a:endParaRPr lang="fi-FI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5568654"/>
                  </a:ext>
                </a:extLst>
              </a:tr>
              <a:tr h="520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Musiikki</a:t>
                      </a:r>
                      <a:endParaRPr lang="fi-FI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6469160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58B58EEF-03A4-456F-AA80-38A4076217A0}"/>
              </a:ext>
            </a:extLst>
          </p:cNvPr>
          <p:cNvSpPr txBox="1"/>
          <p:nvPr/>
        </p:nvSpPr>
        <p:spPr>
          <a:xfrm>
            <a:off x="3685735" y="5304396"/>
            <a:ext cx="4820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dirty="0"/>
              <a:t>T-valinta (2 VVT)</a:t>
            </a:r>
          </a:p>
        </p:txBody>
      </p:sp>
    </p:spTree>
    <p:extLst>
      <p:ext uri="{BB962C8B-B14F-4D97-AF65-F5344CB8AC3E}">
        <p14:creationId xmlns:p14="http://schemas.microsoft.com/office/powerpoint/2010/main" val="3706344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634EFC-033B-4F7C-85D5-99AB51359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85801"/>
            <a:ext cx="10396902" cy="2986634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C8747B5-0CE6-42E7-8B08-929DE1DD4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779" y="3823958"/>
            <a:ext cx="10394729" cy="1822100"/>
          </a:xfrm>
        </p:spPr>
        <p:txBody>
          <a:bodyPr>
            <a:normAutofit fontScale="25000" lnSpcReduction="20000"/>
          </a:bodyPr>
          <a:lstStyle/>
          <a:p>
            <a:pPr algn="l"/>
            <a:endParaRPr lang="fi-FI" sz="1600" dirty="0"/>
          </a:p>
          <a:p>
            <a:pPr algn="l"/>
            <a:endParaRPr lang="fi-FI" sz="1600" dirty="0"/>
          </a:p>
          <a:p>
            <a:pPr algn="l"/>
            <a:r>
              <a:rPr lang="fi-FI" sz="8000" dirty="0"/>
              <a:t>- Oppilas valitsee yhden V-valinnan 8. luokalle. Oppilas voi jatkaa valintaa tai vaihtaa valintansa 9. luokalle.</a:t>
            </a:r>
          </a:p>
          <a:p>
            <a:pPr algn="l"/>
            <a:r>
              <a:rPr lang="fi-FI" sz="8000" dirty="0"/>
              <a:t>- A2-kieli jatkuu automaattisesti</a:t>
            </a:r>
          </a:p>
          <a:p>
            <a:pPr algn="l"/>
            <a:r>
              <a:rPr lang="fi-FI" sz="8000" dirty="0"/>
              <a:t>- Arvioidaan arvosanalla 4-10</a:t>
            </a:r>
          </a:p>
          <a:p>
            <a:pPr algn="l"/>
            <a:endParaRPr lang="fi-FI" sz="2000" dirty="0"/>
          </a:p>
          <a:p>
            <a:endParaRPr lang="fi-FI" dirty="0"/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B347DB14-3342-4096-8CB7-F90157D2D9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653929"/>
              </p:ext>
            </p:extLst>
          </p:nvPr>
        </p:nvGraphicFramePr>
        <p:xfrm>
          <a:off x="685779" y="431522"/>
          <a:ext cx="10394729" cy="3240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6551">
                  <a:extLst>
                    <a:ext uri="{9D8B030D-6E8A-4147-A177-3AD203B41FA5}">
                      <a16:colId xmlns:a16="http://schemas.microsoft.com/office/drawing/2014/main" val="3390613253"/>
                    </a:ext>
                  </a:extLst>
                </a:gridCol>
                <a:gridCol w="9088178">
                  <a:extLst>
                    <a:ext uri="{9D8B030D-6E8A-4147-A177-3AD203B41FA5}">
                      <a16:colId xmlns:a16="http://schemas.microsoft.com/office/drawing/2014/main" val="1786858261"/>
                    </a:ext>
                  </a:extLst>
                </a:gridCol>
              </a:tblGrid>
              <a:tr h="24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>
                    <a:solidFill>
                      <a:srgbClr val="F3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5930"/>
                  </a:ext>
                </a:extLst>
              </a:tr>
              <a:tr h="24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A2-kieli</a:t>
                      </a:r>
                      <a:r>
                        <a:rPr lang="fi-FI" sz="16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(es, ra, </a:t>
                      </a:r>
                      <a:r>
                        <a:rPr lang="fi-FI" sz="1600" b="0" baseline="0" dirty="0" err="1">
                          <a:effectLst/>
                          <a:latin typeface="+mn-lt"/>
                          <a:ea typeface="+mn-ea"/>
                          <a:cs typeface="+mn-cs"/>
                        </a:rPr>
                        <a:t>sa</a:t>
                      </a:r>
                      <a:r>
                        <a:rPr lang="fi-FI" sz="16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i-FI" sz="1600" b="0" baseline="0" dirty="0" err="1"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fi-FI" sz="16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i-FI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extLst>
                  <a:ext uri="{0D108BD9-81ED-4DB2-BD59-A6C34878D82A}">
                    <a16:rowId xmlns:a16="http://schemas.microsoft.com/office/drawing/2014/main" val="335948235"/>
                  </a:ext>
                </a:extLst>
              </a:tr>
              <a:tr h="24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Draamakasvatus</a:t>
                      </a:r>
                      <a:endParaRPr lang="fi-FI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extLst>
                  <a:ext uri="{0D108BD9-81ED-4DB2-BD59-A6C34878D82A}">
                    <a16:rowId xmlns:a16="http://schemas.microsoft.com/office/drawing/2014/main" val="927495407"/>
                  </a:ext>
                </a:extLst>
              </a:tr>
              <a:tr h="24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</a:rPr>
                        <a:t>Kotitalous</a:t>
                      </a:r>
                      <a:endParaRPr lang="fi-FI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extLst>
                  <a:ext uri="{0D108BD9-81ED-4DB2-BD59-A6C34878D82A}">
                    <a16:rowId xmlns:a16="http://schemas.microsoft.com/office/drawing/2014/main" val="1308048578"/>
                  </a:ext>
                </a:extLst>
              </a:tr>
              <a:tr h="24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</a:rPr>
                        <a:t>Kuvataide</a:t>
                      </a:r>
                      <a:endParaRPr lang="fi-FI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extLst>
                  <a:ext uri="{0D108BD9-81ED-4DB2-BD59-A6C34878D82A}">
                    <a16:rowId xmlns:a16="http://schemas.microsoft.com/office/drawing/2014/main" val="2664288024"/>
                  </a:ext>
                </a:extLst>
              </a:tr>
              <a:tr h="24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Liikunta</a:t>
                      </a:r>
                      <a:endParaRPr lang="fi-FI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extLst>
                  <a:ext uri="{0D108BD9-81ED-4DB2-BD59-A6C34878D82A}">
                    <a16:rowId xmlns:a16="http://schemas.microsoft.com/office/drawing/2014/main" val="289861703"/>
                  </a:ext>
                </a:extLst>
              </a:tr>
              <a:tr h="24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</a:rPr>
                        <a:t>Luonnontieteet</a:t>
                      </a:r>
                      <a:endParaRPr lang="fi-FI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extLst>
                  <a:ext uri="{0D108BD9-81ED-4DB2-BD59-A6C34878D82A}">
                    <a16:rowId xmlns:a16="http://schemas.microsoft.com/office/drawing/2014/main" val="946184493"/>
                  </a:ext>
                </a:extLst>
              </a:tr>
              <a:tr h="24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</a:rPr>
                        <a:t>Musiikki</a:t>
                      </a:r>
                      <a:endParaRPr lang="fi-FI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extLst>
                  <a:ext uri="{0D108BD9-81ED-4DB2-BD59-A6C34878D82A}">
                    <a16:rowId xmlns:a16="http://schemas.microsoft.com/office/drawing/2014/main" val="2121149552"/>
                  </a:ext>
                </a:extLst>
              </a:tr>
              <a:tr h="24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</a:rPr>
                        <a:t>Tekninen</a:t>
                      </a:r>
                      <a:r>
                        <a:rPr lang="fi-FI" sz="1600" b="0" baseline="0" dirty="0">
                          <a:effectLst/>
                        </a:rPr>
                        <a:t> työ</a:t>
                      </a:r>
                      <a:endParaRPr lang="fi-FI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extLst>
                  <a:ext uri="{0D108BD9-81ED-4DB2-BD59-A6C34878D82A}">
                    <a16:rowId xmlns:a16="http://schemas.microsoft.com/office/drawing/2014/main" val="4117172259"/>
                  </a:ext>
                </a:extLst>
              </a:tr>
              <a:tr h="24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Tekstiilityö</a:t>
                      </a:r>
                      <a:endParaRPr lang="fi-FI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extLst>
                  <a:ext uri="{0D108BD9-81ED-4DB2-BD59-A6C34878D82A}">
                    <a16:rowId xmlns:a16="http://schemas.microsoft.com/office/drawing/2014/main" val="3848744112"/>
                  </a:ext>
                </a:extLst>
              </a:tr>
              <a:tr h="24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Tieto-</a:t>
                      </a:r>
                      <a:r>
                        <a:rPr lang="fi-FI" sz="16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ja viestintäteknologia</a:t>
                      </a:r>
                      <a:endParaRPr lang="fi-FI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extLst>
                  <a:ext uri="{0D108BD9-81ED-4DB2-BD59-A6C34878D82A}">
                    <a16:rowId xmlns:a16="http://schemas.microsoft.com/office/drawing/2014/main" val="3458075222"/>
                  </a:ext>
                </a:extLst>
              </a:tr>
              <a:tr h="24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Yrittäjyys</a:t>
                      </a:r>
                      <a:endParaRPr lang="fi-FI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extLst>
                  <a:ext uri="{0D108BD9-81ED-4DB2-BD59-A6C34878D82A}">
                    <a16:rowId xmlns:a16="http://schemas.microsoft.com/office/drawing/2014/main" val="2901266453"/>
                  </a:ext>
                </a:extLst>
              </a:tr>
              <a:tr h="241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50" marR="52750" marT="0" marB="0"/>
                </a:tc>
                <a:extLst>
                  <a:ext uri="{0D108BD9-81ED-4DB2-BD59-A6C34878D82A}">
                    <a16:rowId xmlns:a16="http://schemas.microsoft.com/office/drawing/2014/main" val="251739442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20351BA-8920-45DF-B53F-86441043B96A}"/>
              </a:ext>
            </a:extLst>
          </p:cNvPr>
          <p:cNvSpPr txBox="1"/>
          <p:nvPr/>
        </p:nvSpPr>
        <p:spPr>
          <a:xfrm>
            <a:off x="3663058" y="5415070"/>
            <a:ext cx="48658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5400" dirty="0"/>
              <a:t>V-valinta (2 VVT)</a:t>
            </a:r>
          </a:p>
        </p:txBody>
      </p:sp>
    </p:spTree>
    <p:extLst>
      <p:ext uri="{BB962C8B-B14F-4D97-AF65-F5344CB8AC3E}">
        <p14:creationId xmlns:p14="http://schemas.microsoft.com/office/powerpoint/2010/main" val="1908849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209219-B5D6-4E31-B48E-060052345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974" y="306093"/>
            <a:ext cx="10396902" cy="1898374"/>
          </a:xfrm>
        </p:spPr>
        <p:txBody>
          <a:bodyPr>
            <a:normAutofit/>
          </a:bodyPr>
          <a:lstStyle/>
          <a:p>
            <a:r>
              <a:rPr lang="fi-FI" sz="3600" dirty="0"/>
              <a:t>L-valinnat löytyvät valintaoppaasta koulun kotisivulta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3C0578E-3901-4BDD-ADBC-4924D5C5B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7974" y="2798593"/>
            <a:ext cx="10394729" cy="2404093"/>
          </a:xfrm>
        </p:spPr>
        <p:txBody>
          <a:bodyPr>
            <a:normAutofit fontScale="25000" lnSpcReduction="20000"/>
          </a:bodyPr>
          <a:lstStyle/>
          <a:p>
            <a:pPr marL="400050" lvl="1">
              <a:lnSpc>
                <a:spcPct val="85000"/>
              </a:lnSpc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endParaRPr lang="fi-FI" altLang="fi-FI" sz="5800" dirty="0"/>
          </a:p>
          <a:p>
            <a:pPr marL="400050" lvl="1">
              <a:lnSpc>
                <a:spcPct val="85000"/>
              </a:lnSpc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en-GB" altLang="fi-FI" sz="9600" dirty="0"/>
              <a:t>- </a:t>
            </a:r>
            <a:r>
              <a:rPr lang="en-GB" altLang="fi-FI" sz="9600" dirty="0" err="1"/>
              <a:t>Oppilas</a:t>
            </a:r>
            <a:r>
              <a:rPr lang="en-GB" altLang="fi-FI" sz="9600" dirty="0"/>
              <a:t> </a:t>
            </a:r>
            <a:r>
              <a:rPr lang="en-GB" altLang="fi-FI" sz="9600" dirty="0" err="1"/>
              <a:t>valitsee</a:t>
            </a:r>
            <a:r>
              <a:rPr lang="en-GB" altLang="fi-FI" sz="9600" dirty="0"/>
              <a:t> </a:t>
            </a:r>
            <a:r>
              <a:rPr lang="en-GB" altLang="fi-FI" sz="9600" dirty="0" err="1"/>
              <a:t>kaksi</a:t>
            </a:r>
            <a:r>
              <a:rPr lang="en-GB" altLang="fi-FI" sz="9600" dirty="0"/>
              <a:t> </a:t>
            </a:r>
            <a:r>
              <a:rPr lang="en-GB" altLang="fi-FI" sz="9600" dirty="0" err="1"/>
              <a:t>laaja-alaista</a:t>
            </a:r>
            <a:r>
              <a:rPr lang="en-GB" altLang="fi-FI" sz="9600" dirty="0"/>
              <a:t> L-</a:t>
            </a:r>
            <a:r>
              <a:rPr lang="en-GB" altLang="fi-FI" sz="9600" dirty="0" err="1"/>
              <a:t>valintaa</a:t>
            </a:r>
            <a:r>
              <a:rPr lang="en-GB" altLang="fi-FI" sz="9600" dirty="0"/>
              <a:t> 8. </a:t>
            </a:r>
            <a:r>
              <a:rPr lang="en-GB" altLang="fi-FI" sz="9600" dirty="0" err="1"/>
              <a:t>luokalle</a:t>
            </a:r>
            <a:r>
              <a:rPr lang="en-GB" altLang="fi-FI" sz="9600" dirty="0"/>
              <a:t>.</a:t>
            </a:r>
          </a:p>
          <a:p>
            <a:pPr marL="400050" lvl="1">
              <a:lnSpc>
                <a:spcPct val="85000"/>
              </a:lnSpc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endParaRPr lang="en-GB" altLang="fi-FI" sz="9600" dirty="0"/>
          </a:p>
          <a:p>
            <a:pPr marL="400050" lvl="1">
              <a:lnSpc>
                <a:spcPct val="85000"/>
              </a:lnSpc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en-GB" altLang="fi-FI" sz="9600" dirty="0"/>
              <a:t>- </a:t>
            </a:r>
            <a:r>
              <a:rPr lang="en-GB" altLang="fi-FI" sz="9600" dirty="0" err="1"/>
              <a:t>Huom</a:t>
            </a:r>
            <a:r>
              <a:rPr lang="en-GB" altLang="fi-FI" sz="9600" dirty="0"/>
              <a:t>! Jos </a:t>
            </a:r>
            <a:r>
              <a:rPr lang="en-GB" altLang="fi-FI" sz="9600" dirty="0" err="1"/>
              <a:t>valitset</a:t>
            </a:r>
            <a:r>
              <a:rPr lang="en-GB" altLang="fi-FI" sz="9600" dirty="0"/>
              <a:t> B2-kielen, et </a:t>
            </a:r>
            <a:r>
              <a:rPr lang="en-GB" altLang="fi-FI" sz="9600" dirty="0" err="1"/>
              <a:t>valitse</a:t>
            </a:r>
            <a:r>
              <a:rPr lang="en-GB" altLang="fi-FI" sz="9600" dirty="0"/>
              <a:t> </a:t>
            </a:r>
            <a:r>
              <a:rPr lang="en-GB" altLang="fi-FI" sz="9600" dirty="0" err="1"/>
              <a:t>ollenkaan</a:t>
            </a:r>
            <a:r>
              <a:rPr lang="en-GB" altLang="fi-FI" sz="9600" dirty="0"/>
              <a:t> L-</a:t>
            </a:r>
            <a:r>
              <a:rPr lang="en-GB" altLang="fi-FI" sz="9600" dirty="0" err="1"/>
              <a:t>valintoja</a:t>
            </a:r>
            <a:r>
              <a:rPr lang="en-GB" altLang="fi-FI" sz="9600" dirty="0"/>
              <a:t>.</a:t>
            </a:r>
          </a:p>
          <a:p>
            <a:pPr marL="400050" lvl="1">
              <a:lnSpc>
                <a:spcPct val="85000"/>
              </a:lnSpc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endParaRPr lang="en-GB" altLang="fi-FI" sz="9600" dirty="0"/>
          </a:p>
          <a:p>
            <a:pPr marL="400050" lvl="1">
              <a:lnSpc>
                <a:spcPct val="85000"/>
              </a:lnSpc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fi-FI" sz="9600" dirty="0"/>
              <a:t>- Lyhyet valinnat arvioidaan suoritusmerkinnällä hyväksytty/hylätty.</a:t>
            </a:r>
          </a:p>
          <a:p>
            <a:pPr marL="400050" lvl="1">
              <a:lnSpc>
                <a:spcPct val="85000"/>
              </a:lnSpc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endParaRPr lang="fi-FI" sz="9600" dirty="0"/>
          </a:p>
          <a:p>
            <a:pPr marL="400050" lvl="1">
              <a:lnSpc>
                <a:spcPct val="85000"/>
              </a:lnSpc>
              <a:buClr>
                <a:srgbClr val="003366"/>
              </a:buCl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fi-FI" sz="9600" dirty="0"/>
              <a:t>- Syventävät lyhytvalinnat voivat vaikuttaa korottavasti yhteisen oppiaineen arvosanaan. Syventävät lyhytvalinnat on merkattu valinnaisaine-esitteeseen.</a:t>
            </a:r>
          </a:p>
          <a:p>
            <a:pPr algn="l"/>
            <a:endParaRPr lang="fi-FI" sz="2000" dirty="0"/>
          </a:p>
          <a:p>
            <a:pPr algn="l"/>
            <a:endParaRPr lang="fi-FI" sz="2000" dirty="0"/>
          </a:p>
          <a:p>
            <a:endParaRPr lang="fi-FI" dirty="0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B739ED2A-89D8-41F0-BF46-F7C0D21341DF}"/>
              </a:ext>
            </a:extLst>
          </p:cNvPr>
          <p:cNvSpPr txBox="1"/>
          <p:nvPr/>
        </p:nvSpPr>
        <p:spPr>
          <a:xfrm>
            <a:off x="3599132" y="5335147"/>
            <a:ext cx="49937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dirty="0"/>
              <a:t>L-valinta (1 VVT)</a:t>
            </a:r>
          </a:p>
        </p:txBody>
      </p:sp>
    </p:spTree>
    <p:extLst>
      <p:ext uri="{BB962C8B-B14F-4D97-AF65-F5344CB8AC3E}">
        <p14:creationId xmlns:p14="http://schemas.microsoft.com/office/powerpoint/2010/main" val="10902440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">
  <a:themeElements>
    <a:clrScheme name="Retr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402</TotalTime>
  <Words>441</Words>
  <Application>Microsoft Office PowerPoint</Application>
  <PresentationFormat>Laajakuva</PresentationFormat>
  <Paragraphs>110</Paragraphs>
  <Slides>13</Slides>
  <Notes>13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Wingdings</vt:lpstr>
      <vt:lpstr>Retro</vt:lpstr>
      <vt:lpstr>Valinnaisuus 2024</vt:lpstr>
      <vt:lpstr>PowerPoint-esitys</vt:lpstr>
      <vt:lpstr>Aluksi</vt:lpstr>
      <vt:lpstr>Valintojen vaikutukset</vt:lpstr>
      <vt:lpstr>Valinnaisaine-prosessi</vt:lpstr>
      <vt:lpstr>VALINNAISTARJOTIN</vt:lpstr>
      <vt:lpstr>PowerPoint-esitys</vt:lpstr>
      <vt:lpstr>PowerPoint-esitys</vt:lpstr>
      <vt:lpstr>L-valinnat löytyvät valintaoppaasta koulun kotisivulta</vt:lpstr>
      <vt:lpstr>Neljä kieltä (ENA + RUB + A2 + B2)</vt:lpstr>
      <vt:lpstr>VALINNAT WILMASSA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vAlinnaisuus</dc:title>
  <dc:creator>Siukonen Kirsi</dc:creator>
  <cp:lastModifiedBy>Siukonen Kirsi</cp:lastModifiedBy>
  <cp:revision>19</cp:revision>
  <dcterms:created xsi:type="dcterms:W3CDTF">2021-01-08T11:54:01Z</dcterms:created>
  <dcterms:modified xsi:type="dcterms:W3CDTF">2024-01-25T15:15:33Z</dcterms:modified>
</cp:coreProperties>
</file>