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0" r:id="rId4"/>
  </p:sldMasterIdLst>
  <p:notesMasterIdLst>
    <p:notesMasterId r:id="rId18"/>
  </p:notesMasterIdLst>
  <p:sldIdLst>
    <p:sldId id="331" r:id="rId5"/>
    <p:sldId id="317" r:id="rId6"/>
    <p:sldId id="263" r:id="rId7"/>
    <p:sldId id="261" r:id="rId8"/>
    <p:sldId id="275" r:id="rId9"/>
    <p:sldId id="340" r:id="rId10"/>
    <p:sldId id="342" r:id="rId11"/>
    <p:sldId id="259" r:id="rId12"/>
    <p:sldId id="257" r:id="rId13"/>
    <p:sldId id="339" r:id="rId14"/>
    <p:sldId id="337" r:id="rId15"/>
    <p:sldId id="343" r:id="rId16"/>
    <p:sldId id="26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EC20E35-A176-4012-BC5E-935CFFF8708E}" styleName="Normaali tyyli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Vaalea tyyli 2 - Korostu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AF2EF7-8876-47F9-924A-A1620104189B}" type="datetimeFigureOut">
              <a:rPr lang="fi-FI" smtClean="0"/>
              <a:t>5.9.2024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00590-2138-470D-8739-9AE1BE772CF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5336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150928-2853-4AB9-BA74-021C96D4E2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384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9/5/2024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68815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74939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4022966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51786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9/5/2024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48085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9/5/2024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993346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1797F7B-4067-44A3-BCDD-BAB71FBD1A2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1341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D3A916E-62E3-4C24-B9EA-64DD2C1D885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080341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 tummalla taustall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923DC920-EA68-4D84-B72C-114FBC687E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7416"/>
            <a:ext cx="10515600" cy="614746"/>
          </a:xfrm>
        </p:spPr>
        <p:txBody>
          <a:bodyPr/>
          <a:lstStyle>
            <a:lvl1pPr>
              <a:defRPr sz="4000"/>
            </a:lvl1pPr>
          </a:lstStyle>
          <a:p>
            <a:r>
              <a:rPr lang="fi-FI" dirty="0"/>
              <a:t>Lisää teksti napsauttamalla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 hasCustomPrompt="1"/>
          </p:nvPr>
        </p:nvSpPr>
        <p:spPr>
          <a:xfrm>
            <a:off x="838200" y="1593332"/>
            <a:ext cx="5181600" cy="4194155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600"/>
              </a:spcAft>
              <a:defRPr sz="2400"/>
            </a:lvl1pPr>
            <a:lvl2pPr>
              <a:spcBef>
                <a:spcPts val="0"/>
              </a:spcBef>
              <a:spcAft>
                <a:spcPts val="600"/>
              </a:spcAft>
              <a:defRPr sz="2200"/>
            </a:lvl2pPr>
            <a:lvl3pPr>
              <a:spcBef>
                <a:spcPts val="0"/>
              </a:spcBef>
              <a:spcAft>
                <a:spcPts val="600"/>
              </a:spcAft>
              <a:defRPr sz="2000"/>
            </a:lvl3pPr>
            <a:lvl4pPr>
              <a:spcBef>
                <a:spcPts val="0"/>
              </a:spcBef>
              <a:spcAft>
                <a:spcPts val="600"/>
              </a:spcAft>
              <a:defRPr sz="2000"/>
            </a:lvl4pPr>
            <a:lvl5pPr>
              <a:spcAft>
                <a:spcPts val="600"/>
              </a:spcAft>
              <a:defRPr sz="2000"/>
            </a:lvl5pPr>
          </a:lstStyle>
          <a:p>
            <a:pPr lvl="0"/>
            <a:r>
              <a:rPr lang="en-GB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Lisää</a:t>
            </a:r>
            <a:r>
              <a:rPr lang="en-GB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teksti</a:t>
            </a:r>
            <a:r>
              <a:rPr lang="en-GB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napsauttamalla</a:t>
            </a:r>
            <a:endParaRPr lang="en-GB" b="0" i="1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 hasCustomPrompt="1"/>
          </p:nvPr>
        </p:nvSpPr>
        <p:spPr>
          <a:xfrm>
            <a:off x="6172200" y="1593332"/>
            <a:ext cx="5181600" cy="4194155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600"/>
              </a:spcAft>
              <a:defRPr sz="2400"/>
            </a:lvl1pPr>
            <a:lvl2pPr>
              <a:spcBef>
                <a:spcPts val="0"/>
              </a:spcBef>
              <a:spcAft>
                <a:spcPts val="600"/>
              </a:spcAft>
              <a:defRPr sz="2200"/>
            </a:lvl2pPr>
            <a:lvl3pPr>
              <a:spcBef>
                <a:spcPts val="0"/>
              </a:spcBef>
              <a:spcAft>
                <a:spcPts val="600"/>
              </a:spcAft>
              <a:defRPr sz="2000"/>
            </a:lvl3pPr>
            <a:lvl4pPr>
              <a:spcBef>
                <a:spcPts val="0"/>
              </a:spcBef>
              <a:spcAft>
                <a:spcPts val="600"/>
              </a:spcAft>
              <a:defRPr sz="2000"/>
            </a:lvl4pPr>
            <a:lvl5pPr>
              <a:spcAft>
                <a:spcPts val="0"/>
              </a:spcAft>
              <a:defRPr sz="2000"/>
            </a:lvl5pPr>
          </a:lstStyle>
          <a:p>
            <a:pPr lvl="0"/>
            <a:r>
              <a:rPr lang="fi-FI" dirty="0"/>
              <a:t>Lisää teksti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838200" y="5933984"/>
            <a:ext cx="1025434" cy="365125"/>
          </a:xfrm>
        </p:spPr>
        <p:txBody>
          <a:bodyPr/>
          <a:lstStyle/>
          <a:p>
            <a:r>
              <a:rPr lang="en-FI"/>
              <a:t>23/03/2021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2002971" y="5933984"/>
            <a:ext cx="5673635" cy="365125"/>
          </a:xfrm>
        </p:spPr>
        <p:txBody>
          <a:bodyPr/>
          <a:lstStyle/>
          <a:p>
            <a:r>
              <a:rPr lang="fi-FI"/>
              <a:t>Jyväskylän kaupunki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7815942" y="5933984"/>
            <a:ext cx="611777" cy="365125"/>
          </a:xfrm>
        </p:spPr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7821ECA0-831E-410A-98E7-7740540956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94074" y="5834418"/>
            <a:ext cx="2159726" cy="512641"/>
          </a:xfrm>
          <a:prstGeom prst="rect">
            <a:avLst/>
          </a:prstGeom>
        </p:spPr>
      </p:pic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317AF3CD-6323-4E10-A1B6-5CB2EFB211AE}"/>
              </a:ext>
            </a:extLst>
          </p:cNvPr>
          <p:cNvSpPr txBox="1">
            <a:spLocks/>
          </p:cNvSpPr>
          <p:nvPr userDrawn="1"/>
        </p:nvSpPr>
        <p:spPr>
          <a:xfrm>
            <a:off x="10842171" y="6469561"/>
            <a:ext cx="9666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i-FI"/>
            </a:defPPr>
            <a:lvl1pPr marL="0" algn="r" defTabSz="914400" rtl="0" eaLnBrk="1" latinLnBrk="0" hangingPunct="1">
              <a:defRPr sz="1000" b="1" kern="12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F4AEF5D-7FAC-4949-84D2-DA5A9BB3D22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110442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ksi sisältökohdetta  tummalla taustall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838200" y="735873"/>
            <a:ext cx="10515600" cy="649463"/>
          </a:xfrm>
        </p:spPr>
        <p:txBody>
          <a:bodyPr/>
          <a:lstStyle>
            <a:lvl1pPr>
              <a:defRPr sz="4000"/>
            </a:lvl1pPr>
          </a:lstStyle>
          <a:p>
            <a:r>
              <a:rPr lang="fi-FI" dirty="0"/>
              <a:t>Lisää teksti napsauttamalla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 hasCustomPrompt="1"/>
          </p:nvPr>
        </p:nvSpPr>
        <p:spPr>
          <a:xfrm>
            <a:off x="838200" y="1707143"/>
            <a:ext cx="5181600" cy="4057932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 sz="2400"/>
            </a:lvl1pPr>
            <a:lvl2pPr>
              <a:spcBef>
                <a:spcPts val="0"/>
              </a:spcBef>
              <a:spcAft>
                <a:spcPts val="600"/>
              </a:spcAft>
              <a:defRPr sz="2200"/>
            </a:lvl2pPr>
            <a:lvl3pPr>
              <a:spcBef>
                <a:spcPts val="0"/>
              </a:spcBef>
              <a:spcAft>
                <a:spcPts val="600"/>
              </a:spcAft>
              <a:defRPr sz="2000"/>
            </a:lvl3pPr>
            <a:lvl4pPr>
              <a:spcBef>
                <a:spcPts val="0"/>
              </a:spcBef>
              <a:spcAft>
                <a:spcPts val="600"/>
              </a:spcAft>
              <a:defRPr sz="2000"/>
            </a:lvl4pPr>
            <a:lvl5pPr>
              <a:spcAft>
                <a:spcPts val="600"/>
              </a:spcAft>
              <a:defRPr sz="2000"/>
            </a:lvl5pPr>
          </a:lstStyle>
          <a:p>
            <a:pPr lvl="0"/>
            <a:r>
              <a:rPr lang="fi-FI" dirty="0"/>
              <a:t>Lisää teksti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838200" y="5964464"/>
            <a:ext cx="1025434" cy="365125"/>
          </a:xfrm>
        </p:spPr>
        <p:txBody>
          <a:bodyPr/>
          <a:lstStyle/>
          <a:p>
            <a:r>
              <a:rPr lang="en-FI"/>
              <a:t>23/03/2021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1994264" y="5964464"/>
            <a:ext cx="8608424" cy="365125"/>
          </a:xfrm>
        </p:spPr>
        <p:txBody>
          <a:bodyPr/>
          <a:lstStyle/>
          <a:p>
            <a:r>
              <a:rPr lang="fi-FI"/>
              <a:t>Jyväskylän kaupunki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10742023" y="5964464"/>
            <a:ext cx="611777" cy="365125"/>
          </a:xfrm>
        </p:spPr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  <p:sp>
        <p:nvSpPr>
          <p:cNvPr id="8" name="Sisällön paikkamerkki 2">
            <a:extLst>
              <a:ext uri="{FF2B5EF4-FFF2-40B4-BE49-F238E27FC236}">
                <a16:creationId xmlns:a16="http://schemas.microsoft.com/office/drawing/2014/main" id="{A737AD9D-8528-447C-B6F4-7BA1462E5CFC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172200" y="1707143"/>
            <a:ext cx="5181600" cy="4057932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 sz="2400"/>
            </a:lvl1pPr>
            <a:lvl2pPr>
              <a:spcBef>
                <a:spcPts val="0"/>
              </a:spcBef>
              <a:spcAft>
                <a:spcPts val="600"/>
              </a:spcAft>
              <a:defRPr sz="2200"/>
            </a:lvl2pPr>
            <a:lvl3pPr>
              <a:spcBef>
                <a:spcPts val="0"/>
              </a:spcBef>
              <a:spcAft>
                <a:spcPts val="600"/>
              </a:spcAft>
              <a:defRPr sz="2000"/>
            </a:lvl3pPr>
            <a:lvl4pPr>
              <a:spcBef>
                <a:spcPts val="0"/>
              </a:spcBef>
              <a:spcAft>
                <a:spcPts val="600"/>
              </a:spcAft>
              <a:defRPr sz="2000"/>
            </a:lvl4pPr>
            <a:lvl5pPr>
              <a:spcAft>
                <a:spcPts val="600"/>
              </a:spcAft>
              <a:defRPr sz="2000"/>
            </a:lvl5pPr>
          </a:lstStyle>
          <a:p>
            <a:pPr lvl="0"/>
            <a:r>
              <a:rPr lang="fi-FI" dirty="0"/>
              <a:t>Lisää teksti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67089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8FFE3B3-288B-4FEB-B2E2-D1AB65AD2B3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67702685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a dia logoll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8">
            <a:extLst>
              <a:ext uri="{FF2B5EF4-FFF2-40B4-BE49-F238E27FC236}">
                <a16:creationId xmlns:a16="http://schemas.microsoft.com/office/drawing/2014/main" id="{EFFD69E1-2040-4684-81B2-BA4D53DC75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94074" y="6100030"/>
            <a:ext cx="2159726" cy="512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4908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-asettelu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Kuvan paikkamerkki 2">
            <a:extLst>
              <a:ext uri="{FF2B5EF4-FFF2-40B4-BE49-F238E27FC236}">
                <a16:creationId xmlns:a16="http://schemas.microsoft.com/office/drawing/2014/main" id="{B0B4A5E3-A489-492E-BF46-7B5AEE3A368A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387564" y="0"/>
            <a:ext cx="5798084" cy="34289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Kuva</a:t>
            </a:r>
          </a:p>
          <a:p>
            <a:endParaRPr lang="fi-FI" dirty="0"/>
          </a:p>
        </p:txBody>
      </p:sp>
      <p:sp>
        <p:nvSpPr>
          <p:cNvPr id="12" name="Kuvan paikkamerkki 2">
            <a:extLst>
              <a:ext uri="{FF2B5EF4-FFF2-40B4-BE49-F238E27FC236}">
                <a16:creationId xmlns:a16="http://schemas.microsoft.com/office/drawing/2014/main" id="{340D0AD1-5DF7-46B9-A3E2-3A1577D471B2}"/>
              </a:ext>
            </a:extLst>
          </p:cNvPr>
          <p:cNvSpPr>
            <a:spLocks noGrp="1"/>
          </p:cNvSpPr>
          <p:nvPr>
            <p:ph type="pic" idx="24" hasCustomPrompt="1"/>
          </p:nvPr>
        </p:nvSpPr>
        <p:spPr>
          <a:xfrm>
            <a:off x="6392328" y="3626069"/>
            <a:ext cx="5788556" cy="323193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Kuva</a:t>
            </a:r>
          </a:p>
          <a:p>
            <a:endParaRPr lang="fi-FI" dirty="0"/>
          </a:p>
        </p:txBody>
      </p:sp>
      <p:sp>
        <p:nvSpPr>
          <p:cNvPr id="13" name="Kuvan paikkamerkki 2">
            <a:extLst>
              <a:ext uri="{FF2B5EF4-FFF2-40B4-BE49-F238E27FC236}">
                <a16:creationId xmlns:a16="http://schemas.microsoft.com/office/drawing/2014/main" id="{18D88550-7248-44B1-9174-AB6B42A48D0E}"/>
              </a:ext>
            </a:extLst>
          </p:cNvPr>
          <p:cNvSpPr>
            <a:spLocks noGrp="1"/>
          </p:cNvSpPr>
          <p:nvPr>
            <p:ph type="pic" idx="25" hasCustomPrompt="1"/>
          </p:nvPr>
        </p:nvSpPr>
        <p:spPr>
          <a:xfrm>
            <a:off x="3614179" y="0"/>
            <a:ext cx="2618217" cy="68579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Kuva</a:t>
            </a:r>
          </a:p>
          <a:p>
            <a:endParaRPr lang="fi-FI" dirty="0"/>
          </a:p>
        </p:txBody>
      </p:sp>
      <p:sp>
        <p:nvSpPr>
          <p:cNvPr id="14" name="Kuvan paikkamerkki 2">
            <a:extLst>
              <a:ext uri="{FF2B5EF4-FFF2-40B4-BE49-F238E27FC236}">
                <a16:creationId xmlns:a16="http://schemas.microsoft.com/office/drawing/2014/main" id="{90D0767E-2AA6-4653-A890-C7698B13E125}"/>
              </a:ext>
            </a:extLst>
          </p:cNvPr>
          <p:cNvSpPr>
            <a:spLocks noGrp="1"/>
          </p:cNvSpPr>
          <p:nvPr>
            <p:ph type="pic" idx="26" hasCustomPrompt="1"/>
          </p:nvPr>
        </p:nvSpPr>
        <p:spPr>
          <a:xfrm>
            <a:off x="-11115" y="-1"/>
            <a:ext cx="3465363" cy="231637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dirty="0"/>
              <a:t>Kuva</a:t>
            </a:r>
          </a:p>
        </p:txBody>
      </p:sp>
      <p:sp>
        <p:nvSpPr>
          <p:cNvPr id="15" name="Kuvan paikkamerkki 2">
            <a:extLst>
              <a:ext uri="{FF2B5EF4-FFF2-40B4-BE49-F238E27FC236}">
                <a16:creationId xmlns:a16="http://schemas.microsoft.com/office/drawing/2014/main" id="{3006635A-5F06-44E4-B7A3-75A27D9EE0CB}"/>
              </a:ext>
            </a:extLst>
          </p:cNvPr>
          <p:cNvSpPr>
            <a:spLocks noGrp="1"/>
          </p:cNvSpPr>
          <p:nvPr>
            <p:ph type="pic" idx="27" hasCustomPrompt="1"/>
          </p:nvPr>
        </p:nvSpPr>
        <p:spPr>
          <a:xfrm>
            <a:off x="0" y="2467881"/>
            <a:ext cx="3465363" cy="231637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Kuva</a:t>
            </a:r>
          </a:p>
          <a:p>
            <a:endParaRPr lang="fi-FI" dirty="0"/>
          </a:p>
        </p:txBody>
      </p:sp>
      <p:sp>
        <p:nvSpPr>
          <p:cNvPr id="16" name="Kuvan paikkamerkki 2">
            <a:extLst>
              <a:ext uri="{FF2B5EF4-FFF2-40B4-BE49-F238E27FC236}">
                <a16:creationId xmlns:a16="http://schemas.microsoft.com/office/drawing/2014/main" id="{EF1AD1EF-8AA9-4D06-B6D4-EC0A770B464A}"/>
              </a:ext>
            </a:extLst>
          </p:cNvPr>
          <p:cNvSpPr>
            <a:spLocks noGrp="1"/>
          </p:cNvSpPr>
          <p:nvPr>
            <p:ph type="pic" idx="28" hasCustomPrompt="1"/>
          </p:nvPr>
        </p:nvSpPr>
        <p:spPr>
          <a:xfrm>
            <a:off x="-4764" y="4935763"/>
            <a:ext cx="3465363" cy="19187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Kuva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631558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-asettelu 2.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Kuvan paikkamerkki 2">
            <a:extLst>
              <a:ext uri="{FF2B5EF4-FFF2-40B4-BE49-F238E27FC236}">
                <a16:creationId xmlns:a16="http://schemas.microsoft.com/office/drawing/2014/main" id="{C9BD9F77-D97C-4641-BF54-33154D36B332}"/>
              </a:ext>
            </a:extLst>
          </p:cNvPr>
          <p:cNvSpPr>
            <a:spLocks noGrp="1"/>
          </p:cNvSpPr>
          <p:nvPr>
            <p:ph type="pic" idx="27" hasCustomPrompt="1"/>
          </p:nvPr>
        </p:nvSpPr>
        <p:spPr>
          <a:xfrm>
            <a:off x="3642608" y="0"/>
            <a:ext cx="8538897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Kuva</a:t>
            </a:r>
          </a:p>
          <a:p>
            <a:endParaRPr lang="fi-FI" dirty="0"/>
          </a:p>
        </p:txBody>
      </p:sp>
      <p:sp>
        <p:nvSpPr>
          <p:cNvPr id="11" name="Kuvan paikkamerkki 2">
            <a:extLst>
              <a:ext uri="{FF2B5EF4-FFF2-40B4-BE49-F238E27FC236}">
                <a16:creationId xmlns:a16="http://schemas.microsoft.com/office/drawing/2014/main" id="{BFD4E7A1-729E-46E1-BD90-8600DADC9467}"/>
              </a:ext>
            </a:extLst>
          </p:cNvPr>
          <p:cNvSpPr>
            <a:spLocks noGrp="1"/>
          </p:cNvSpPr>
          <p:nvPr>
            <p:ph type="pic" idx="28" hasCustomPrompt="1"/>
          </p:nvPr>
        </p:nvSpPr>
        <p:spPr>
          <a:xfrm>
            <a:off x="-3970" y="-8909"/>
            <a:ext cx="3465363" cy="2301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Kuva</a:t>
            </a:r>
          </a:p>
          <a:p>
            <a:endParaRPr lang="fi-FI" dirty="0"/>
          </a:p>
        </p:txBody>
      </p:sp>
      <p:sp>
        <p:nvSpPr>
          <p:cNvPr id="12" name="Kuvan paikkamerkki 2">
            <a:extLst>
              <a:ext uri="{FF2B5EF4-FFF2-40B4-BE49-F238E27FC236}">
                <a16:creationId xmlns:a16="http://schemas.microsoft.com/office/drawing/2014/main" id="{69C3A83E-7A2B-4C63-9041-5C1EE68001E8}"/>
              </a:ext>
            </a:extLst>
          </p:cNvPr>
          <p:cNvSpPr>
            <a:spLocks noGrp="1"/>
          </p:cNvSpPr>
          <p:nvPr>
            <p:ph type="pic" idx="29" hasCustomPrompt="1"/>
          </p:nvPr>
        </p:nvSpPr>
        <p:spPr>
          <a:xfrm>
            <a:off x="6525" y="2471352"/>
            <a:ext cx="3465363" cy="147045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Kuva</a:t>
            </a:r>
          </a:p>
          <a:p>
            <a:endParaRPr lang="fi-FI" dirty="0"/>
          </a:p>
        </p:txBody>
      </p:sp>
      <p:sp>
        <p:nvSpPr>
          <p:cNvPr id="13" name="Kuvan paikkamerkki 2">
            <a:extLst>
              <a:ext uri="{FF2B5EF4-FFF2-40B4-BE49-F238E27FC236}">
                <a16:creationId xmlns:a16="http://schemas.microsoft.com/office/drawing/2014/main" id="{CC35BF02-7B0D-48AD-9BAD-5554B54E2B54}"/>
              </a:ext>
            </a:extLst>
          </p:cNvPr>
          <p:cNvSpPr>
            <a:spLocks noGrp="1"/>
          </p:cNvSpPr>
          <p:nvPr>
            <p:ph type="pic" idx="30" hasCustomPrompt="1"/>
          </p:nvPr>
        </p:nvSpPr>
        <p:spPr>
          <a:xfrm>
            <a:off x="6525" y="4120977"/>
            <a:ext cx="3465363" cy="27370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Kuva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83476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-asettelu 3.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Kuvan paikkamerkki 2">
            <a:extLst>
              <a:ext uri="{FF2B5EF4-FFF2-40B4-BE49-F238E27FC236}">
                <a16:creationId xmlns:a16="http://schemas.microsoft.com/office/drawing/2014/main" id="{780432A4-79B2-4E2C-9BE8-6A6DB0EFE24B}"/>
              </a:ext>
            </a:extLst>
          </p:cNvPr>
          <p:cNvSpPr>
            <a:spLocks noGrp="1"/>
          </p:cNvSpPr>
          <p:nvPr>
            <p:ph type="pic" idx="28" hasCustomPrompt="1"/>
          </p:nvPr>
        </p:nvSpPr>
        <p:spPr>
          <a:xfrm>
            <a:off x="-3970" y="-8909"/>
            <a:ext cx="6233985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Kuva</a:t>
            </a:r>
          </a:p>
          <a:p>
            <a:endParaRPr lang="fi-FI" dirty="0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DE3D5D2E-044C-47A6-BB4D-8161EF3E9B37}"/>
              </a:ext>
            </a:extLst>
          </p:cNvPr>
          <p:cNvSpPr>
            <a:spLocks noGrp="1"/>
          </p:cNvSpPr>
          <p:nvPr>
            <p:ph type="pic" idx="29" hasCustomPrompt="1"/>
          </p:nvPr>
        </p:nvSpPr>
        <p:spPr>
          <a:xfrm>
            <a:off x="6391534" y="0"/>
            <a:ext cx="5796496" cy="342451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Kuva</a:t>
            </a:r>
          </a:p>
          <a:p>
            <a:endParaRPr lang="fi-FI" dirty="0"/>
          </a:p>
        </p:txBody>
      </p:sp>
      <p:sp>
        <p:nvSpPr>
          <p:cNvPr id="10" name="Kuvan paikkamerkki 2">
            <a:extLst>
              <a:ext uri="{FF2B5EF4-FFF2-40B4-BE49-F238E27FC236}">
                <a16:creationId xmlns:a16="http://schemas.microsoft.com/office/drawing/2014/main" id="{EF90F2A9-8182-4B0A-B2FB-34994EEADCE5}"/>
              </a:ext>
            </a:extLst>
          </p:cNvPr>
          <p:cNvSpPr>
            <a:spLocks noGrp="1"/>
          </p:cNvSpPr>
          <p:nvPr>
            <p:ph type="pic" idx="30" hasCustomPrompt="1"/>
          </p:nvPr>
        </p:nvSpPr>
        <p:spPr>
          <a:xfrm>
            <a:off x="6391534" y="3616046"/>
            <a:ext cx="5796496" cy="324195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Kuva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20294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1315598-3B7A-4551-B2F8-DBB9862A5A4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6975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3776D95-B9F6-4CB2-816C-EE170960245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9474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8B12A51-1E1B-4839-B4C9-8EA98F5C2B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2630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4999D89-D335-4EFF-BE0A-B0C07AAC3A0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6956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41E8433-1593-4C4A-A75B-B1FC3B12AA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786123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41774F0-D8A2-4E5E-AFA0-F4137B6E31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3917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41774F0-D8A2-4E5E-AFA0-F4137B6E31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40100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1691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  <p:sldLayoutId id="2147483892" r:id="rId12"/>
    <p:sldLayoutId id="2147483893" r:id="rId13"/>
    <p:sldLayoutId id="2147483894" r:id="rId14"/>
    <p:sldLayoutId id="2147483895" r:id="rId15"/>
    <p:sldLayoutId id="2147483896" r:id="rId16"/>
    <p:sldLayoutId id="2147483897" r:id="rId17"/>
    <p:sldLayoutId id="2147483746" r:id="rId18"/>
    <p:sldLayoutId id="2147483747" r:id="rId19"/>
    <p:sldLayoutId id="2147483756" r:id="rId20"/>
    <p:sldLayoutId id="2147483759" r:id="rId21"/>
    <p:sldLayoutId id="2147483760" r:id="rId22"/>
    <p:sldLayoutId id="2147483761" r:id="rId23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peda.net/jyvaskyla/vaajakoskenkoulu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tagram.com/sokkeli_ry/" TargetMode="External"/><Relationship Id="rId2" Type="http://schemas.openxmlformats.org/officeDocument/2006/relationships/hyperlink" Target="mailto:sokkeliry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eda.net/jyvaskyla/vaajakoskenkoulu/v272c116ce21998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eda.net/jyvaskyla/vaajakoskenkoulu/oppilashuolto" TargetMode="External"/><Relationship Id="rId2" Type="http://schemas.openxmlformats.org/officeDocument/2006/relationships/hyperlink" Target="https://play2.qbrick.com/qplayer/index.html?accountId=AccR0tgF9CDCUS0dTelfJoUHg&amp;mediaId=d8a11bf5-9ec3-43c5-aab4-3172bb0708e9&amp;configId=Enterpris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lay2.qbrick.com/qplayer/index.html?accountId=AccR0tgF9CDCUS0dTelfJoUHg&amp;mediaId=9e1d086c-6867-42c5-9701-9efb8acfab98&amp;configId=Enterprise" TargetMode="External"/><Relationship Id="rId4" Type="http://schemas.openxmlformats.org/officeDocument/2006/relationships/hyperlink" Target="https://play2.qbrick.com/qplayer/index.html?accountId=AccR0tgF9CDCUS0dTelfJoUHg&amp;mediaId=ced87e4c-930c-4485-b31e-3b3dfef71668&amp;configId=Enterprise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ur02.safelinks.protection.outlook.com/ap/t-59584e83/?url=https%3A%2F%2Fteams.microsoft.com%2Fl%2Fmeetup-join%2F19%253ameeting_NzUzMDdkYjQtYjA2ZS00NWJlLTg5OTUtOTMzN2FlMzg4NTU0%2540thread.v2%2F0%3Fcontext%3D%257b%2522Tid%2522%253a%2522fc34d05c-a2f2-4ac2-89c5-b44f3a9f451c%2522%252c%2522Oid%2522%253a%252204bb8483-2a77-4b6b-bbec-dfba83f0f17d%2522%257d&amp;data=05%7C02%7CJarno.Parkkinen%40jyvaskyla.fi%7C67843b8b5d844c0b023d08dcc8018b58%7Cfc34d05ca2f24ac289c5b44f3a9f451c%7C0%7C0%7C638605156207087377%7CUnknown%7CTWFpbGZsb3d8eyJWIjoiMC4wLjAwMDAiLCJQIjoiV2luMzIiLCJBTiI6Ik1haWwiLCJXVCI6Mn0%3D%7C0%7C%7C%7C&amp;sdata=vZ1dIaGhEO753VExY1axhtBKoUjR6yCGG%2BQlaDI0xX4%3D&amp;reserved=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35" name="Oval 34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i-FI"/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41" name="Rectangle 40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i-FI"/>
          </a:p>
        </p:txBody>
      </p:sp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859FEF9A-9073-4D0C-AE3F-4B05B7C78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5">
            <a:extLst>
              <a:ext uri="{FF2B5EF4-FFF2-40B4-BE49-F238E27FC236}">
                <a16:creationId xmlns:a16="http://schemas.microsoft.com/office/drawing/2014/main" id="{9A868E46-760C-4803-96E3-94D7FF55D3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588" y="0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/>
          <a:lstStyle/>
          <a:p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2CD9D4C-0605-C5E2-4246-47DA305B52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54955" y="1333500"/>
            <a:ext cx="2914380" cy="4191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b="0" i="0" kern="1200" cap="all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Vaajakosken</a:t>
            </a:r>
            <a:r>
              <a:rPr lang="en-US" b="0" i="0" kern="1200" cap="all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b="0" i="0" kern="1200" cap="all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yhtenäiskoulu</a:t>
            </a:r>
            <a:r>
              <a:rPr lang="en-US" b="0" i="0" kern="1200" cap="all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4.9.2024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632DB3C-29C8-435B-832E-2A0003319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61021" y="1828800"/>
            <a:ext cx="0" cy="3200400"/>
          </a:xfrm>
          <a:prstGeom prst="line">
            <a:avLst/>
          </a:prstGeom>
          <a:ln w="19050" cap="sq">
            <a:solidFill>
              <a:schemeClr val="bg2">
                <a:lumMod val="60000"/>
                <a:lumOff val="4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tsikko 1">
            <a:extLst>
              <a:ext uri="{FF2B5EF4-FFF2-40B4-BE49-F238E27FC236}">
                <a16:creationId xmlns:a16="http://schemas.microsoft.com/office/drawing/2014/main" id="{C66EC566-ACD1-CD6A-E3E1-0506A659A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2707" y="1333500"/>
            <a:ext cx="6240580" cy="4191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Seiskojen ilta</a:t>
            </a:r>
            <a:endParaRPr lang="en-US" sz="7200" b="0" i="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888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88952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5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228080"/>
            <a:ext cx="993734" cy="762000"/>
          </a:xfrm>
          <a:prstGeom prst="rect">
            <a:avLst/>
          </a:prstGeom>
        </p:spPr>
      </p:pic>
      <p:sp>
        <p:nvSpPr>
          <p:cNvPr id="16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588" y="0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/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85AA2DEF-5CED-BBE6-E52E-DB014BDE4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195" y="804672"/>
            <a:ext cx="3521359" cy="5248656"/>
          </a:xfrm>
        </p:spPr>
        <p:txBody>
          <a:bodyPr anchor="ctr">
            <a:normAutofit/>
          </a:bodyPr>
          <a:lstStyle/>
          <a:p>
            <a:pPr algn="ctr"/>
            <a:r>
              <a:rPr lang="fi-FI" sz="3600"/>
              <a:t>MITÄ MERKINNÖISTÄ SEURAA?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B82E7BA-54CF-4E81-8C88-07D425AB8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861" y="804671"/>
            <a:ext cx="6399930" cy="5248657"/>
          </a:xfrm>
        </p:spPr>
        <p:txBody>
          <a:bodyPr anchor="ctr">
            <a:normAutofit/>
          </a:bodyPr>
          <a:lstStyle/>
          <a:p>
            <a:r>
              <a:rPr lang="fi-FI" dirty="0"/>
              <a:t>Ensimmäiset 5 merkintää</a:t>
            </a:r>
          </a:p>
          <a:p>
            <a:pPr lvl="1"/>
            <a:r>
              <a:rPr lang="fi-FI" dirty="0"/>
              <a:t>luokanohjaajan puhuttelu, viesti kotiin ja kuukauden tarkkailunjakson aloitus</a:t>
            </a:r>
          </a:p>
          <a:p>
            <a:r>
              <a:rPr lang="fi-FI" dirty="0"/>
              <a:t>Tarkkailujakson aikana 5 uutta merkintää</a:t>
            </a:r>
          </a:p>
          <a:p>
            <a:pPr lvl="1"/>
            <a:r>
              <a:rPr lang="fi-FI" dirty="0"/>
              <a:t>jälki-istunto ja kuukauden tarkkailujakso alkaa alusta</a:t>
            </a:r>
          </a:p>
          <a:p>
            <a:r>
              <a:rPr lang="fi-FI" dirty="0"/>
              <a:t>Seuraavat 5 merkintää</a:t>
            </a:r>
          </a:p>
          <a:p>
            <a:pPr lvl="1"/>
            <a:r>
              <a:rPr lang="fi-FI" dirty="0"/>
              <a:t>kasvatuskeskustelu, johon osallistuvat oppilas, huoltaja(t), luokanohjaaja ja rehtori tai apulaisrehtori, kuukauden tarkkailujakso alkaa alusta</a:t>
            </a:r>
          </a:p>
        </p:txBody>
      </p:sp>
    </p:spTree>
    <p:extLst>
      <p:ext uri="{BB962C8B-B14F-4D97-AF65-F5344CB8AC3E}">
        <p14:creationId xmlns:p14="http://schemas.microsoft.com/office/powerpoint/2010/main" val="3023489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i-FI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850B639B-7B0A-2287-20FA-42615B169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 fontScale="90000"/>
          </a:bodyPr>
          <a:lstStyle/>
          <a:p>
            <a:pPr>
              <a:lnSpc>
                <a:spcPct val="90000"/>
              </a:lnSpc>
            </a:pPr>
            <a:br>
              <a:rPr lang="fi-FI" sz="2900" dirty="0">
                <a:solidFill>
                  <a:srgbClr val="FFFFFF"/>
                </a:solidFill>
              </a:rPr>
            </a:br>
            <a:r>
              <a:rPr lang="fi-FI" sz="2900" dirty="0">
                <a:solidFill>
                  <a:srgbClr val="FFFFFF"/>
                </a:solidFill>
              </a:rPr>
              <a:t>Koulun kotisivu</a:t>
            </a:r>
            <a:br>
              <a:rPr lang="fi-FI" sz="2900" dirty="0">
                <a:solidFill>
                  <a:srgbClr val="FFFFFF"/>
                </a:solidFill>
              </a:rPr>
            </a:br>
            <a:r>
              <a:rPr lang="fi-FI" sz="2900" dirty="0">
                <a:solidFill>
                  <a:srgbClr val="FFFFFF"/>
                </a:solidFill>
                <a:hlinkClick r:id="rId2"/>
              </a:rPr>
              <a:t>https://peda.net/jyvaskyla/vaajakoskenkoulu</a:t>
            </a:r>
            <a:br>
              <a:rPr lang="fi-FI" sz="2900" dirty="0">
                <a:solidFill>
                  <a:srgbClr val="FFFFFF"/>
                </a:solidFill>
              </a:rPr>
            </a:br>
            <a:endParaRPr lang="fi-FI" sz="2900" dirty="0">
              <a:solidFill>
                <a:srgbClr val="FFFFFF"/>
              </a:solidFill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78DB7D2-2864-9979-D982-2AFABA83C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763520"/>
            <a:ext cx="8946541" cy="3484879"/>
          </a:xfrm>
        </p:spPr>
        <p:txBody>
          <a:bodyPr>
            <a:normAutofit/>
          </a:bodyPr>
          <a:lstStyle/>
          <a:p>
            <a:r>
              <a:rPr lang="fi-FI" sz="2400" dirty="0"/>
              <a:t>Yhteystiedot</a:t>
            </a:r>
          </a:p>
          <a:p>
            <a:r>
              <a:rPr lang="fi-FI" sz="2400" dirty="0"/>
              <a:t>Opiskeluhuollon sivusto</a:t>
            </a:r>
          </a:p>
          <a:p>
            <a:r>
              <a:rPr lang="fi-FI" sz="2400" dirty="0"/>
              <a:t>Opinto-ohjauksen sivusto</a:t>
            </a:r>
          </a:p>
          <a:p>
            <a:r>
              <a:rPr lang="fi-FI" sz="2400" dirty="0"/>
              <a:t>Koulun toimintaa / hyödyllisiä linkkejä</a:t>
            </a:r>
          </a:p>
          <a:p>
            <a:r>
              <a:rPr lang="fi-FI" sz="2400" dirty="0"/>
              <a:t>Koulun toimintaa / oppilaalle / toimintaohjeet</a:t>
            </a:r>
          </a:p>
        </p:txBody>
      </p:sp>
    </p:spTree>
    <p:extLst>
      <p:ext uri="{BB962C8B-B14F-4D97-AF65-F5344CB8AC3E}">
        <p14:creationId xmlns:p14="http://schemas.microsoft.com/office/powerpoint/2010/main" val="18276924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DD8AB8B-2693-3409-6342-C0536DB80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Vanhempainyhdistys Sokkeli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ABD87E5-308C-BAF3-A6EE-98CD66764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553456"/>
            <a:ext cx="10460253" cy="4694943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fi-FI" dirty="0">
                <a:ea typeface="+mj-lt"/>
                <a:cs typeface="+mj-lt"/>
              </a:rPr>
              <a:t>Sokkeli ry on Vaajakosken yhtenäiskoulun </a:t>
            </a:r>
            <a:r>
              <a:rPr lang="fi-FI" dirty="0" err="1">
                <a:ea typeface="+mj-lt"/>
                <a:cs typeface="+mj-lt"/>
              </a:rPr>
              <a:t>vanhempainyhdistys</a:t>
            </a:r>
            <a:r>
              <a:rPr lang="fi-FI" dirty="0">
                <a:ea typeface="+mj-lt"/>
                <a:cs typeface="+mj-lt"/>
              </a:rPr>
              <a:t>. Teemme yhteistyötä kodin ja koulun välillä, suunnittelemme toimintaa yhdessä koulun ja oppilaiden kanssa sekä olemme vanhempien edustaja koulussa. </a:t>
            </a:r>
          </a:p>
          <a:p>
            <a:pPr>
              <a:buClr>
                <a:srgbClr val="8AD0D6"/>
              </a:buClr>
            </a:pPr>
            <a:endParaRPr lang="fi-FI" dirty="0"/>
          </a:p>
          <a:p>
            <a:pPr>
              <a:buClr>
                <a:srgbClr val="8AD0D6"/>
              </a:buClr>
            </a:pPr>
            <a:r>
              <a:rPr lang="fi-FI" dirty="0">
                <a:ea typeface="+mj-lt"/>
                <a:cs typeface="+mj-lt"/>
              </a:rPr>
              <a:t>Kokoonnumme noin kerran kuukaudessa lukuvuoden aikana Vaajakosken yhtenäiskoululla ja erikseen sovittaessa etäyhteydellä. Muuna aikana pidämme tarvittaessa yhteyttä </a:t>
            </a:r>
            <a:r>
              <a:rPr lang="fi-FI" dirty="0" err="1">
                <a:ea typeface="+mj-lt"/>
                <a:cs typeface="+mj-lt"/>
              </a:rPr>
              <a:t>whatsappin</a:t>
            </a:r>
            <a:r>
              <a:rPr lang="fi-FI" dirty="0">
                <a:ea typeface="+mj-lt"/>
                <a:cs typeface="+mj-lt"/>
              </a:rPr>
              <a:t> kautta. Vanhempainyhdistyksen toiminta on vapaaehtoista eikä velvoita mihinkään.</a:t>
            </a:r>
            <a:endParaRPr lang="fi-FI" dirty="0"/>
          </a:p>
          <a:p>
            <a:pPr>
              <a:buClr>
                <a:srgbClr val="8AD0D6"/>
              </a:buClr>
            </a:pPr>
            <a:endParaRPr lang="fi-FI" dirty="0"/>
          </a:p>
          <a:p>
            <a:pPr>
              <a:buClr>
                <a:srgbClr val="8AD0D6"/>
              </a:buClr>
            </a:pPr>
            <a:r>
              <a:rPr lang="fi-FI" b="1" dirty="0">
                <a:ea typeface="+mj-lt"/>
                <a:cs typeface="+mj-lt"/>
              </a:rPr>
              <a:t>Jotta jokaisen luokka-asteen ääni tulisi kuuluviin yhdistyksen toiminnassa, toivomme, että lapsenne luokalta valittaisiin ainakin yksi edustaja + varaedustaja mukaan Sokkelin toimintaan.</a:t>
            </a:r>
            <a:r>
              <a:rPr lang="fi-FI" dirty="0">
                <a:ea typeface="+mj-lt"/>
                <a:cs typeface="+mj-lt"/>
              </a:rPr>
              <a:t> Luokanvalvoja välittää yhteystiedot meille tai voit ottaa yhteyttä </a:t>
            </a:r>
            <a:r>
              <a:rPr lang="fi-FI" dirty="0">
                <a:ea typeface="+mj-lt"/>
                <a:cs typeface="+mj-lt"/>
                <a:hlinkClick r:id="rId2"/>
              </a:rPr>
              <a:t>sokkeliry@gmail.com</a:t>
            </a:r>
            <a:endParaRPr lang="fi-FI" dirty="0"/>
          </a:p>
          <a:p>
            <a:pPr>
              <a:buClr>
                <a:srgbClr val="8AD0D6"/>
              </a:buClr>
            </a:pPr>
            <a:endParaRPr lang="fi-FI" dirty="0"/>
          </a:p>
          <a:p>
            <a:pPr>
              <a:buClr>
                <a:srgbClr val="8AD0D6"/>
              </a:buClr>
            </a:pPr>
            <a:r>
              <a:rPr lang="fi-FI" dirty="0">
                <a:ea typeface="+mj-lt"/>
                <a:cs typeface="+mj-lt"/>
              </a:rPr>
              <a:t>Kaikki vanhemmat ovat tervetulleita mukaan Sokkelin toimintaan!</a:t>
            </a:r>
            <a:endParaRPr lang="fi-FI" dirty="0"/>
          </a:p>
          <a:p>
            <a:pPr>
              <a:buClr>
                <a:srgbClr val="1E5155">
                  <a:lumMod val="40000"/>
                  <a:lumOff val="60000"/>
                </a:srgbClr>
              </a:buClr>
            </a:pPr>
            <a:endParaRPr lang="fi-FI" dirty="0"/>
          </a:p>
          <a:p>
            <a:r>
              <a:rPr lang="fi-FI" dirty="0"/>
              <a:t>Vanhempainyhdistys Sokkelin IG-sivut </a:t>
            </a:r>
            <a:r>
              <a:rPr lang="fi-FI" dirty="0">
                <a:hlinkClick r:id="rId3"/>
              </a:rPr>
              <a:t>Vaajakosken yhtenäiskoulun vanhempainyhdistys (@sokkeli_ry) • Instagram-kuvat ja –videot</a:t>
            </a:r>
            <a:endParaRPr lang="fi-FI" dirty="0"/>
          </a:p>
          <a:p>
            <a:r>
              <a:rPr lang="fi-FI" dirty="0"/>
              <a:t>Sokkelin kotisivu </a:t>
            </a:r>
            <a:r>
              <a:rPr lang="fi-FI" dirty="0">
                <a:hlinkClick r:id="rId4"/>
              </a:rPr>
              <a:t>https://peda.net/jyvaskyla/vaajakoskenkoulu/v272c116ce21998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822591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88952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5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228080"/>
            <a:ext cx="993734" cy="762000"/>
          </a:xfrm>
          <a:prstGeom prst="rect">
            <a:avLst/>
          </a:prstGeom>
        </p:spPr>
      </p:pic>
      <p:sp>
        <p:nvSpPr>
          <p:cNvPr id="16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588" y="0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/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9435821-18DB-3465-AE1E-E628DDC9EBF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06195" y="804672"/>
            <a:ext cx="3521359" cy="5248656"/>
          </a:xfrm>
        </p:spPr>
        <p:txBody>
          <a:bodyPr anchor="ctr">
            <a:normAutofit/>
          </a:bodyPr>
          <a:lstStyle/>
          <a:p>
            <a:pPr lvl="0" algn="ctr"/>
            <a:r>
              <a:rPr lang="fi-FI" dirty="0"/>
              <a:t>Kuinka tuen lastani yläkouluun siirryttäessä?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5C98918-0F01-9611-B598-C921D83D7D2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975861" y="804671"/>
            <a:ext cx="6399930" cy="5248657"/>
          </a:xfrm>
        </p:spPr>
        <p:txBody>
          <a:bodyPr anchor="ctr">
            <a:normAutofit/>
          </a:bodyPr>
          <a:lstStyle/>
          <a:p>
            <a:pPr marL="414772" indent="-414772">
              <a:buSzPct val="100000"/>
              <a:buFont typeface="Arial" pitchFamily="34"/>
              <a:buChar char="•"/>
            </a:pPr>
            <a:r>
              <a:rPr lang="fi-FI" dirty="0">
                <a:latin typeface="+mn-lt"/>
                <a:cs typeface="Arial" pitchFamily="34"/>
              </a:rPr>
              <a:t>Yläkoululainen tarvitsee vielä vanhempiaan koulunkäynnin tueksi.</a:t>
            </a:r>
          </a:p>
          <a:p>
            <a:pPr marL="414772" indent="-414772">
              <a:buSzPct val="100000"/>
              <a:buFont typeface="Arial" pitchFamily="34"/>
              <a:buChar char="•"/>
            </a:pPr>
            <a:r>
              <a:rPr lang="fi-FI" dirty="0">
                <a:latin typeface="+mn-lt"/>
                <a:cs typeface="Arial" pitchFamily="34"/>
              </a:rPr>
              <a:t>Huoltajan tehtävä: kannustus, kiinnostus, rajat</a:t>
            </a:r>
          </a:p>
          <a:p>
            <a:pPr marL="414772" indent="-414772">
              <a:buSzPct val="100000"/>
              <a:buFont typeface="Arial" pitchFamily="34"/>
              <a:buChar char="•"/>
            </a:pPr>
            <a:r>
              <a:rPr lang="fi-FI" dirty="0">
                <a:latin typeface="+mn-lt"/>
                <a:cs typeface="Arial" pitchFamily="34"/>
              </a:rPr>
              <a:t>Kaikesta, mistä voi puhua, voi selvitä!</a:t>
            </a:r>
          </a:p>
          <a:p>
            <a:pPr marL="414772" indent="-414772">
              <a:buSzPct val="100000"/>
              <a:buFont typeface="Arial" pitchFamily="34"/>
              <a:buChar char="•"/>
            </a:pPr>
            <a:r>
              <a:rPr lang="fi-FI" dirty="0">
                <a:latin typeface="+mn-lt"/>
                <a:cs typeface="Arial" pitchFamily="34"/>
              </a:rPr>
              <a:t>Tiedä, missä ja kenen kanssa nuoresi liikkuu.</a:t>
            </a:r>
          </a:p>
          <a:p>
            <a:pPr marL="414772" indent="-414772">
              <a:buSzPct val="100000"/>
              <a:buFont typeface="Arial" pitchFamily="34"/>
              <a:buChar char="•"/>
            </a:pPr>
            <a:r>
              <a:rPr lang="fi-FI" dirty="0">
                <a:latin typeface="+mn-lt"/>
                <a:cs typeface="Arial" pitchFamily="34"/>
              </a:rPr>
              <a:t>Rohkeasti yhteyttä luokanvalvojaan tai oppilashuoltohenkilöstöön.</a:t>
            </a:r>
          </a:p>
          <a:p>
            <a:pPr marL="414772" indent="-414772">
              <a:buSzPct val="100000"/>
              <a:buFont typeface="Arial" pitchFamily="34"/>
              <a:buChar char="•"/>
            </a:pPr>
            <a:r>
              <a:rPr lang="fi-FI" dirty="0">
                <a:latin typeface="+mn-lt"/>
                <a:cs typeface="Arial" pitchFamily="34"/>
              </a:rPr>
              <a:t>Kehu, Kannusta ja Kiitä!</a:t>
            </a:r>
          </a:p>
          <a:p>
            <a:pPr marL="414772" indent="-414772">
              <a:buSzPct val="100000"/>
              <a:buFont typeface="Arial" pitchFamily="34"/>
              <a:buChar char="•"/>
            </a:pPr>
            <a:endParaRPr lang="fi-F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5870A73-4CFC-03E2-FCFA-96F3126493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4331" y="1982522"/>
            <a:ext cx="9283337" cy="3201179"/>
          </a:xfrm>
        </p:spPr>
        <p:txBody>
          <a:bodyPr>
            <a:normAutofit fontScale="90000"/>
          </a:bodyPr>
          <a:lstStyle/>
          <a:p>
            <a:r>
              <a:rPr lang="fi-FI" sz="4400" kern="12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Roboto Slab" pitchFamily="2" charset="0"/>
                <a:cs typeface="Open Sans" panose="020B0606030504020204" pitchFamily="34" charset="0"/>
              </a:rPr>
              <a:t>Kun lapset ovat vielä nuoria,</a:t>
            </a:r>
            <a:br>
              <a:rPr lang="fi-FI" sz="4400" kern="12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Roboto Slab" pitchFamily="2" charset="0"/>
                <a:cs typeface="Open Sans" panose="020B0606030504020204" pitchFamily="34" charset="0"/>
              </a:rPr>
            </a:br>
            <a:r>
              <a:rPr lang="fi-FI" sz="4400" kern="12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Roboto Slab" pitchFamily="2" charset="0"/>
                <a:cs typeface="Open Sans" panose="020B0606030504020204" pitchFamily="34" charset="0"/>
              </a:rPr>
              <a:t>anna heille syvälle ulottuvat juuret; kun he varttuvat, anna heille siivet.</a:t>
            </a:r>
            <a:br>
              <a:rPr lang="fi-FI" sz="4400" kern="12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Roboto Slab" pitchFamily="2" charset="0"/>
                <a:ea typeface="Roboto Slab" pitchFamily="2" charset="0"/>
                <a:cs typeface="Open Sans" panose="020B0606030504020204" pitchFamily="34" charset="0"/>
              </a:rPr>
            </a:br>
            <a:endParaRPr lang="en-US" dirty="0"/>
          </a:p>
        </p:txBody>
      </p:sp>
      <p:sp>
        <p:nvSpPr>
          <p:cNvPr id="2" name="Suorakulmio 1">
            <a:extLst>
              <a:ext uri="{FF2B5EF4-FFF2-40B4-BE49-F238E27FC236}">
                <a16:creationId xmlns:a16="http://schemas.microsoft.com/office/drawing/2014/main" id="{F5B26358-B99C-42E6-87A5-73938AA9B4AD}"/>
              </a:ext>
            </a:extLst>
          </p:cNvPr>
          <p:cNvSpPr/>
          <p:nvPr/>
        </p:nvSpPr>
        <p:spPr>
          <a:xfrm>
            <a:off x="1375954" y="3678927"/>
            <a:ext cx="9283337" cy="1655762"/>
          </a:xfrm>
          <a:prstGeom prst="rect">
            <a:avLst/>
          </a:prstGeom>
        </p:spPr>
        <p:txBody>
          <a:bodyPr vert="horz" lIns="108000" tIns="45720" rIns="91440" bIns="45720" spcCol="288000" rtlCol="0" anchor="t" anchorCtr="0">
            <a:normAutofit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</a:pPr>
            <a:endParaRPr lang="fi-FI" sz="2400" kern="12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Roboto Slab" pitchFamily="2" charset="0"/>
              <a:ea typeface="Roboto Slab" pitchFamily="2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710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4AAD3FD-83A5-4B89-9F8F-01B8870865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5F5FE8F3-C3C3-4016-9D5A-7C3D68B45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1" y="629266"/>
            <a:ext cx="4166510" cy="162232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i-FI" sz="3600">
                <a:solidFill>
                  <a:srgbClr val="EBEBEB"/>
                </a:solidFill>
              </a:rPr>
              <a:t>7.Luokkalaisen tärkeimmät aikuiset koulussa</a:t>
            </a:r>
          </a:p>
        </p:txBody>
      </p:sp>
      <p:sp>
        <p:nvSpPr>
          <p:cNvPr id="12" name="Freeform 31">
            <a:extLst>
              <a:ext uri="{FF2B5EF4-FFF2-40B4-BE49-F238E27FC236}">
                <a16:creationId xmlns:a16="http://schemas.microsoft.com/office/drawing/2014/main" id="{61752F1D-FC0F-4103-9584-630E643CCD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9402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70151CB7-E7DE-4917-B831-01DF9CE013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5270819" y="-63600"/>
            <a:ext cx="6858001" cy="6985200"/>
          </a:xfrm>
          <a:custGeom>
            <a:avLst/>
            <a:gdLst>
              <a:gd name="connsiteX0" fmla="*/ 6858001 w 6858001"/>
              <a:gd name="connsiteY0" fmla="*/ 1177 h 6985200"/>
              <a:gd name="connsiteX1" fmla="*/ 6858001 w 6858001"/>
              <a:gd name="connsiteY1" fmla="*/ 1344715 h 6985200"/>
              <a:gd name="connsiteX2" fmla="*/ 6858000 w 6858001"/>
              <a:gd name="connsiteY2" fmla="*/ 1344715 h 6985200"/>
              <a:gd name="connsiteX3" fmla="*/ 6858000 w 6858001"/>
              <a:gd name="connsiteY3" fmla="*/ 6985200 h 6985200"/>
              <a:gd name="connsiteX4" fmla="*/ 0 w 6858001"/>
              <a:gd name="connsiteY4" fmla="*/ 6985199 h 6985200"/>
              <a:gd name="connsiteX5" fmla="*/ 0 w 6858001"/>
              <a:gd name="connsiteY5" fmla="*/ 886772 h 6985200"/>
              <a:gd name="connsiteX6" fmla="*/ 1 w 6858001"/>
              <a:gd name="connsiteY6" fmla="*/ 886772 h 6985200"/>
              <a:gd name="connsiteX7" fmla="*/ 1 w 6858001"/>
              <a:gd name="connsiteY7" fmla="*/ 0 h 6985200"/>
              <a:gd name="connsiteX8" fmla="*/ 40463 w 6858001"/>
              <a:gd name="connsiteY8" fmla="*/ 5883 h 6985200"/>
              <a:gd name="connsiteX9" fmla="*/ 159107 w 6858001"/>
              <a:gd name="connsiteY9" fmla="*/ 23196 h 6985200"/>
              <a:gd name="connsiteX10" fmla="*/ 245518 w 6858001"/>
              <a:gd name="connsiteY10" fmla="*/ 35299 h 6985200"/>
              <a:gd name="connsiteX11" fmla="*/ 348388 w 6858001"/>
              <a:gd name="connsiteY11" fmla="*/ 48073 h 6985200"/>
              <a:gd name="connsiteX12" fmla="*/ 470460 w 6858001"/>
              <a:gd name="connsiteY12" fmla="*/ 63369 h 6985200"/>
              <a:gd name="connsiteX13" fmla="*/ 605563 w 6858001"/>
              <a:gd name="connsiteY13" fmla="*/ 79506 h 6985200"/>
              <a:gd name="connsiteX14" fmla="*/ 757810 w 6858001"/>
              <a:gd name="connsiteY14" fmla="*/ 96483 h 6985200"/>
              <a:gd name="connsiteX15" fmla="*/ 923774 w 6858001"/>
              <a:gd name="connsiteY15" fmla="*/ 114469 h 6985200"/>
              <a:gd name="connsiteX16" fmla="*/ 1104139 w 6858001"/>
              <a:gd name="connsiteY16" fmla="*/ 132454 h 6985200"/>
              <a:gd name="connsiteX17" fmla="*/ 1296163 w 6858001"/>
              <a:gd name="connsiteY17" fmla="*/ 150776 h 6985200"/>
              <a:gd name="connsiteX18" fmla="*/ 1503275 w 6858001"/>
              <a:gd name="connsiteY18" fmla="*/ 167753 h 6985200"/>
              <a:gd name="connsiteX19" fmla="*/ 1719988 w 6858001"/>
              <a:gd name="connsiteY19" fmla="*/ 184058 h 6985200"/>
              <a:gd name="connsiteX20" fmla="*/ 1949045 w 6858001"/>
              <a:gd name="connsiteY20" fmla="*/ 198849 h 6985200"/>
              <a:gd name="connsiteX21" fmla="*/ 2187703 w 6858001"/>
              <a:gd name="connsiteY21" fmla="*/ 212969 h 6985200"/>
              <a:gd name="connsiteX22" fmla="*/ 2436649 w 6858001"/>
              <a:gd name="connsiteY22" fmla="*/ 226248 h 6985200"/>
              <a:gd name="connsiteX23" fmla="*/ 2564208 w 6858001"/>
              <a:gd name="connsiteY23" fmla="*/ 230955 h 6985200"/>
              <a:gd name="connsiteX24" fmla="*/ 2694509 w 6858001"/>
              <a:gd name="connsiteY24" fmla="*/ 236165 h 6985200"/>
              <a:gd name="connsiteX25" fmla="*/ 2826869 w 6858001"/>
              <a:gd name="connsiteY25" fmla="*/ 241040 h 6985200"/>
              <a:gd name="connsiteX26" fmla="*/ 2959914 w 6858001"/>
              <a:gd name="connsiteY26" fmla="*/ 244234 h 6985200"/>
              <a:gd name="connsiteX27" fmla="*/ 3095702 w 6858001"/>
              <a:gd name="connsiteY27" fmla="*/ 247091 h 6985200"/>
              <a:gd name="connsiteX28" fmla="*/ 3232862 w 6858001"/>
              <a:gd name="connsiteY28" fmla="*/ 250117 h 6985200"/>
              <a:gd name="connsiteX29" fmla="*/ 3372766 w 6858001"/>
              <a:gd name="connsiteY29" fmla="*/ 252134 h 6985200"/>
              <a:gd name="connsiteX30" fmla="*/ 3514040 w 6858001"/>
              <a:gd name="connsiteY30" fmla="*/ 252134 h 6985200"/>
              <a:gd name="connsiteX31" fmla="*/ 3656686 w 6858001"/>
              <a:gd name="connsiteY31" fmla="*/ 253142 h 6985200"/>
              <a:gd name="connsiteX32" fmla="*/ 3800705 w 6858001"/>
              <a:gd name="connsiteY32" fmla="*/ 252134 h 6985200"/>
              <a:gd name="connsiteX33" fmla="*/ 3946780 w 6858001"/>
              <a:gd name="connsiteY33" fmla="*/ 250117 h 6985200"/>
              <a:gd name="connsiteX34" fmla="*/ 4092856 w 6858001"/>
              <a:gd name="connsiteY34" fmla="*/ 248268 h 6985200"/>
              <a:gd name="connsiteX35" fmla="*/ 4240988 w 6858001"/>
              <a:gd name="connsiteY35" fmla="*/ 244234 h 6985200"/>
              <a:gd name="connsiteX36" fmla="*/ 4390492 w 6858001"/>
              <a:gd name="connsiteY36" fmla="*/ 240032 h 6985200"/>
              <a:gd name="connsiteX37" fmla="*/ 4539997 w 6858001"/>
              <a:gd name="connsiteY37" fmla="*/ 235157 h 6985200"/>
              <a:gd name="connsiteX38" fmla="*/ 4690873 w 6858001"/>
              <a:gd name="connsiteY38" fmla="*/ 228266 h 6985200"/>
              <a:gd name="connsiteX39" fmla="*/ 4843120 w 6858001"/>
              <a:gd name="connsiteY39" fmla="*/ 220029 h 6985200"/>
              <a:gd name="connsiteX40" fmla="*/ 4996054 w 6858001"/>
              <a:gd name="connsiteY40" fmla="*/ 212129 h 6985200"/>
              <a:gd name="connsiteX41" fmla="*/ 5148987 w 6858001"/>
              <a:gd name="connsiteY41" fmla="*/ 202044 h 6985200"/>
              <a:gd name="connsiteX42" fmla="*/ 5303978 w 6858001"/>
              <a:gd name="connsiteY42" fmla="*/ 189941 h 6985200"/>
              <a:gd name="connsiteX43" fmla="*/ 5456911 w 6858001"/>
              <a:gd name="connsiteY43" fmla="*/ 177839 h 6985200"/>
              <a:gd name="connsiteX44" fmla="*/ 5612588 w 6858001"/>
              <a:gd name="connsiteY44" fmla="*/ 163887 h 6985200"/>
              <a:gd name="connsiteX45" fmla="*/ 5768950 w 6858001"/>
              <a:gd name="connsiteY45" fmla="*/ 148591 h 6985200"/>
              <a:gd name="connsiteX46" fmla="*/ 5923255 w 6858001"/>
              <a:gd name="connsiteY46" fmla="*/ 132455 h 6985200"/>
              <a:gd name="connsiteX47" fmla="*/ 6079618 w 6858001"/>
              <a:gd name="connsiteY47" fmla="*/ 113629 h 6985200"/>
              <a:gd name="connsiteX48" fmla="*/ 6235294 w 6858001"/>
              <a:gd name="connsiteY48" fmla="*/ 93458 h 6985200"/>
              <a:gd name="connsiteX49" fmla="*/ 6391657 w 6858001"/>
              <a:gd name="connsiteY49" fmla="*/ 73455 h 6985200"/>
              <a:gd name="connsiteX50" fmla="*/ 6547333 w 6858001"/>
              <a:gd name="connsiteY50" fmla="*/ 50091 h 6985200"/>
              <a:gd name="connsiteX51" fmla="*/ 6702324 w 6858001"/>
              <a:gd name="connsiteY51" fmla="*/ 26222 h 698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858001" h="6985200">
                <a:moveTo>
                  <a:pt x="6858001" y="1177"/>
                </a:moveTo>
                <a:lnTo>
                  <a:pt x="6858001" y="1344715"/>
                </a:lnTo>
                <a:lnTo>
                  <a:pt x="6858000" y="1344715"/>
                </a:lnTo>
                <a:lnTo>
                  <a:pt x="6858000" y="6985200"/>
                </a:lnTo>
                <a:lnTo>
                  <a:pt x="0" y="6985199"/>
                </a:lnTo>
                <a:lnTo>
                  <a:pt x="0" y="886772"/>
                </a:lnTo>
                <a:lnTo>
                  <a:pt x="1" y="886772"/>
                </a:lnTo>
                <a:lnTo>
                  <a:pt x="1" y="0"/>
                </a:lnTo>
                <a:lnTo>
                  <a:pt x="40463" y="5883"/>
                </a:lnTo>
                <a:lnTo>
                  <a:pt x="159107" y="23196"/>
                </a:lnTo>
                <a:lnTo>
                  <a:pt x="245518" y="35299"/>
                </a:lnTo>
                <a:lnTo>
                  <a:pt x="348388" y="48073"/>
                </a:lnTo>
                <a:lnTo>
                  <a:pt x="470460" y="63369"/>
                </a:lnTo>
                <a:lnTo>
                  <a:pt x="605563" y="79506"/>
                </a:lnTo>
                <a:lnTo>
                  <a:pt x="757810" y="96483"/>
                </a:lnTo>
                <a:lnTo>
                  <a:pt x="923774" y="114469"/>
                </a:lnTo>
                <a:lnTo>
                  <a:pt x="1104139" y="132454"/>
                </a:lnTo>
                <a:lnTo>
                  <a:pt x="1296163" y="150776"/>
                </a:lnTo>
                <a:lnTo>
                  <a:pt x="1503275" y="167753"/>
                </a:lnTo>
                <a:lnTo>
                  <a:pt x="1719988" y="184058"/>
                </a:lnTo>
                <a:lnTo>
                  <a:pt x="1949045" y="198849"/>
                </a:lnTo>
                <a:lnTo>
                  <a:pt x="2187703" y="212969"/>
                </a:lnTo>
                <a:lnTo>
                  <a:pt x="2436649" y="226248"/>
                </a:lnTo>
                <a:lnTo>
                  <a:pt x="2564208" y="230955"/>
                </a:lnTo>
                <a:lnTo>
                  <a:pt x="2694509" y="236165"/>
                </a:lnTo>
                <a:lnTo>
                  <a:pt x="2826869" y="241040"/>
                </a:lnTo>
                <a:lnTo>
                  <a:pt x="2959914" y="244234"/>
                </a:lnTo>
                <a:lnTo>
                  <a:pt x="3095702" y="247091"/>
                </a:lnTo>
                <a:lnTo>
                  <a:pt x="3232862" y="250117"/>
                </a:lnTo>
                <a:lnTo>
                  <a:pt x="3372766" y="252134"/>
                </a:lnTo>
                <a:lnTo>
                  <a:pt x="3514040" y="252134"/>
                </a:lnTo>
                <a:lnTo>
                  <a:pt x="3656686" y="253142"/>
                </a:lnTo>
                <a:lnTo>
                  <a:pt x="3800705" y="252134"/>
                </a:lnTo>
                <a:lnTo>
                  <a:pt x="3946780" y="250117"/>
                </a:lnTo>
                <a:lnTo>
                  <a:pt x="4092856" y="248268"/>
                </a:lnTo>
                <a:lnTo>
                  <a:pt x="4240988" y="244234"/>
                </a:lnTo>
                <a:lnTo>
                  <a:pt x="4390492" y="240032"/>
                </a:lnTo>
                <a:lnTo>
                  <a:pt x="4539997" y="235157"/>
                </a:lnTo>
                <a:lnTo>
                  <a:pt x="4690873" y="228266"/>
                </a:lnTo>
                <a:lnTo>
                  <a:pt x="4843120" y="220029"/>
                </a:lnTo>
                <a:lnTo>
                  <a:pt x="4996054" y="212129"/>
                </a:lnTo>
                <a:lnTo>
                  <a:pt x="5148987" y="202044"/>
                </a:lnTo>
                <a:lnTo>
                  <a:pt x="5303978" y="189941"/>
                </a:lnTo>
                <a:lnTo>
                  <a:pt x="5456911" y="177839"/>
                </a:lnTo>
                <a:lnTo>
                  <a:pt x="5612588" y="163887"/>
                </a:lnTo>
                <a:lnTo>
                  <a:pt x="5768950" y="148591"/>
                </a:lnTo>
                <a:lnTo>
                  <a:pt x="5923255" y="132455"/>
                </a:lnTo>
                <a:lnTo>
                  <a:pt x="6079618" y="113629"/>
                </a:lnTo>
                <a:lnTo>
                  <a:pt x="6235294" y="93458"/>
                </a:lnTo>
                <a:lnTo>
                  <a:pt x="6391657" y="73455"/>
                </a:lnTo>
                <a:lnTo>
                  <a:pt x="6547333" y="50091"/>
                </a:lnTo>
                <a:lnTo>
                  <a:pt x="6702324" y="26222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fi-FI"/>
          </a:p>
        </p:txBody>
      </p:sp>
      <p:pic>
        <p:nvPicPr>
          <p:cNvPr id="5" name="Sisällön paikkamerkki 3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40523861-DC10-423D-965B-AEB7425EF2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3992" y="987341"/>
            <a:ext cx="5449889" cy="4883315"/>
          </a:xfrm>
          <a:prstGeom prst="rect">
            <a:avLst/>
          </a:prstGeom>
          <a:effectLst/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92A1116-1C84-41DF-B803-1F7B0883EC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5554D3D-7F3C-4B2D-A16E-D0E6E42373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438400"/>
            <a:ext cx="4166509" cy="378541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i-FI" sz="1700" dirty="0">
                <a:solidFill>
                  <a:srgbClr val="EBEBEB"/>
                </a:solidFill>
              </a:rPr>
              <a:t>Luokanohjaaja</a:t>
            </a:r>
          </a:p>
          <a:p>
            <a:pPr>
              <a:lnSpc>
                <a:spcPct val="90000"/>
              </a:lnSpc>
            </a:pPr>
            <a:r>
              <a:rPr lang="fi-FI" sz="1700" dirty="0">
                <a:solidFill>
                  <a:srgbClr val="EBEBEB"/>
                </a:solidFill>
              </a:rPr>
              <a:t>Tarvittaessa erityisopettaja</a:t>
            </a:r>
          </a:p>
          <a:p>
            <a:pPr>
              <a:lnSpc>
                <a:spcPct val="90000"/>
              </a:lnSpc>
            </a:pPr>
            <a:r>
              <a:rPr lang="fi-FI" sz="1700" dirty="0">
                <a:solidFill>
                  <a:srgbClr val="EBEBEB"/>
                </a:solidFill>
              </a:rPr>
              <a:t>Aineenopettajat</a:t>
            </a:r>
          </a:p>
          <a:p>
            <a:pPr>
              <a:lnSpc>
                <a:spcPct val="90000"/>
              </a:lnSpc>
            </a:pPr>
            <a:r>
              <a:rPr lang="fi-FI" sz="1700" dirty="0">
                <a:solidFill>
                  <a:srgbClr val="EBEBEB"/>
                </a:solidFill>
              </a:rPr>
              <a:t>Opinto-ohjaaja</a:t>
            </a:r>
          </a:p>
          <a:p>
            <a:pPr>
              <a:lnSpc>
                <a:spcPct val="90000"/>
              </a:lnSpc>
            </a:pPr>
            <a:r>
              <a:rPr lang="fi-FI" sz="1700" dirty="0">
                <a:solidFill>
                  <a:srgbClr val="EBEBEB"/>
                </a:solidFill>
              </a:rPr>
              <a:t>Koulunkäynninohjaajat</a:t>
            </a:r>
          </a:p>
          <a:p>
            <a:pPr>
              <a:lnSpc>
                <a:spcPct val="90000"/>
              </a:lnSpc>
            </a:pPr>
            <a:r>
              <a:rPr lang="fi-FI" sz="1700" dirty="0">
                <a:solidFill>
                  <a:srgbClr val="EBEBEB"/>
                </a:solidFill>
              </a:rPr>
              <a:t>Kasvatusohjaaja</a:t>
            </a:r>
          </a:p>
          <a:p>
            <a:pPr>
              <a:lnSpc>
                <a:spcPct val="90000"/>
              </a:lnSpc>
            </a:pPr>
            <a:r>
              <a:rPr lang="fi-FI" sz="1700" dirty="0">
                <a:solidFill>
                  <a:srgbClr val="EBEBEB"/>
                </a:solidFill>
              </a:rPr>
              <a:t>Koulunuorisonohjaaja</a:t>
            </a:r>
          </a:p>
          <a:p>
            <a:pPr>
              <a:lnSpc>
                <a:spcPct val="90000"/>
              </a:lnSpc>
            </a:pPr>
            <a:r>
              <a:rPr lang="fi-FI" sz="1700" dirty="0">
                <a:solidFill>
                  <a:srgbClr val="EBEBEB"/>
                </a:solidFill>
              </a:rPr>
              <a:t>Tarvittaessa kuraattori, psykologi ja/tai kouluterveydenhoitaja</a:t>
            </a:r>
          </a:p>
          <a:p>
            <a:pPr>
              <a:lnSpc>
                <a:spcPct val="90000"/>
              </a:lnSpc>
            </a:pPr>
            <a:r>
              <a:rPr lang="fi-FI" sz="1700" dirty="0">
                <a:solidFill>
                  <a:srgbClr val="EBEBEB"/>
                </a:solidFill>
              </a:rPr>
              <a:t>Rehtori ja apulaisrehtorit</a:t>
            </a:r>
          </a:p>
        </p:txBody>
      </p:sp>
    </p:spTree>
    <p:extLst>
      <p:ext uri="{BB962C8B-B14F-4D97-AF65-F5344CB8AC3E}">
        <p14:creationId xmlns:p14="http://schemas.microsoft.com/office/powerpoint/2010/main" val="32002344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41B68C77-138E-4BF7-A276-BD0C78A42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C268552-D473-46ED-B1B8-422042C4D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4AC0CD9D-7610-4620-93B4-798CCD9AB5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i-FI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9238B3E-24AA-439A-B527-6C5DF6D721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9F01145-BEA3-4CBF-AA21-10077B948C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DE4D62F9-188E-4530-84C2-24BDEE4BE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i-FI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57B325C-3E35-45CF-9D07-3BCB281F3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FA9487E-023B-40AA-BAE5-C5DEC0B3D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1925" y="1325880"/>
            <a:ext cx="3352375" cy="306650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800" b="0" i="0" kern="120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Päiväjärjestys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596CC62-14EA-42B9-8E9A-66379A146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91925" y="4588329"/>
            <a:ext cx="3352375" cy="162150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br>
              <a:rPr lang="en-US" sz="1800" cap="all">
                <a:solidFill>
                  <a:schemeClr val="tx2">
                    <a:lumMod val="40000"/>
                    <a:lumOff val="60000"/>
                  </a:schemeClr>
                </a:solidFill>
                <a:effectLst/>
              </a:rPr>
            </a:br>
            <a:endParaRPr lang="en-US" sz="1800" cap="all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3" name="Freeform 36">
            <a:extLst>
              <a:ext uri="{FF2B5EF4-FFF2-40B4-BE49-F238E27FC236}">
                <a16:creationId xmlns:a16="http://schemas.microsoft.com/office/drawing/2014/main" id="{C24BEC42-AFF3-40D1-93A2-A27A42E1E2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463681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5" name="Freeform: Shape 24">
            <a:extLst>
              <a:ext uri="{FF2B5EF4-FFF2-40B4-BE49-F238E27FC236}">
                <a16:creationId xmlns:a16="http://schemas.microsoft.com/office/drawing/2014/main" id="{608F427C-1EC9-4280-9367-F2B3AA063E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809954" cy="6858000"/>
          </a:xfrm>
          <a:custGeom>
            <a:avLst/>
            <a:gdLst>
              <a:gd name="connsiteX0" fmla="*/ 6465239 w 7809954"/>
              <a:gd name="connsiteY0" fmla="*/ 0 h 6858000"/>
              <a:gd name="connsiteX1" fmla="*/ 7808777 w 7809954"/>
              <a:gd name="connsiteY1" fmla="*/ 0 h 6858000"/>
              <a:gd name="connsiteX2" fmla="*/ 7783732 w 7809954"/>
              <a:gd name="connsiteY2" fmla="*/ 155676 h 6858000"/>
              <a:gd name="connsiteX3" fmla="*/ 7759863 w 7809954"/>
              <a:gd name="connsiteY3" fmla="*/ 310667 h 6858000"/>
              <a:gd name="connsiteX4" fmla="*/ 7736499 w 7809954"/>
              <a:gd name="connsiteY4" fmla="*/ 466344 h 6858000"/>
              <a:gd name="connsiteX5" fmla="*/ 7716496 w 7809954"/>
              <a:gd name="connsiteY5" fmla="*/ 622706 h 6858000"/>
              <a:gd name="connsiteX6" fmla="*/ 7696325 w 7809954"/>
              <a:gd name="connsiteY6" fmla="*/ 778383 h 6858000"/>
              <a:gd name="connsiteX7" fmla="*/ 7677499 w 7809954"/>
              <a:gd name="connsiteY7" fmla="*/ 934745 h 6858000"/>
              <a:gd name="connsiteX8" fmla="*/ 7661363 w 7809954"/>
              <a:gd name="connsiteY8" fmla="*/ 1089050 h 6858000"/>
              <a:gd name="connsiteX9" fmla="*/ 7646067 w 7809954"/>
              <a:gd name="connsiteY9" fmla="*/ 1245413 h 6858000"/>
              <a:gd name="connsiteX10" fmla="*/ 7632115 w 7809954"/>
              <a:gd name="connsiteY10" fmla="*/ 1401089 h 6858000"/>
              <a:gd name="connsiteX11" fmla="*/ 7620013 w 7809954"/>
              <a:gd name="connsiteY11" fmla="*/ 1554023 h 6858000"/>
              <a:gd name="connsiteX12" fmla="*/ 7607910 w 7809954"/>
              <a:gd name="connsiteY12" fmla="*/ 1709013 h 6858000"/>
              <a:gd name="connsiteX13" fmla="*/ 7597825 w 7809954"/>
              <a:gd name="connsiteY13" fmla="*/ 1861947 h 6858000"/>
              <a:gd name="connsiteX14" fmla="*/ 7589925 w 7809954"/>
              <a:gd name="connsiteY14" fmla="*/ 2014880 h 6858000"/>
              <a:gd name="connsiteX15" fmla="*/ 7581688 w 7809954"/>
              <a:gd name="connsiteY15" fmla="*/ 2167128 h 6858000"/>
              <a:gd name="connsiteX16" fmla="*/ 7574797 w 7809954"/>
              <a:gd name="connsiteY16" fmla="*/ 2318004 h 6858000"/>
              <a:gd name="connsiteX17" fmla="*/ 7569922 w 7809954"/>
              <a:gd name="connsiteY17" fmla="*/ 2467508 h 6858000"/>
              <a:gd name="connsiteX18" fmla="*/ 7565720 w 7809954"/>
              <a:gd name="connsiteY18" fmla="*/ 2617013 h 6858000"/>
              <a:gd name="connsiteX19" fmla="*/ 7561686 w 7809954"/>
              <a:gd name="connsiteY19" fmla="*/ 2765145 h 6858000"/>
              <a:gd name="connsiteX20" fmla="*/ 7559837 w 7809954"/>
              <a:gd name="connsiteY20" fmla="*/ 2911221 h 6858000"/>
              <a:gd name="connsiteX21" fmla="*/ 7557820 w 7809954"/>
              <a:gd name="connsiteY21" fmla="*/ 3057296 h 6858000"/>
              <a:gd name="connsiteX22" fmla="*/ 7556811 w 7809954"/>
              <a:gd name="connsiteY22" fmla="*/ 3201314 h 6858000"/>
              <a:gd name="connsiteX23" fmla="*/ 7557820 w 7809954"/>
              <a:gd name="connsiteY23" fmla="*/ 3343960 h 6858000"/>
              <a:gd name="connsiteX24" fmla="*/ 7557820 w 7809954"/>
              <a:gd name="connsiteY24" fmla="*/ 3485235 h 6858000"/>
              <a:gd name="connsiteX25" fmla="*/ 7559837 w 7809954"/>
              <a:gd name="connsiteY25" fmla="*/ 3625138 h 6858000"/>
              <a:gd name="connsiteX26" fmla="*/ 7562862 w 7809954"/>
              <a:gd name="connsiteY26" fmla="*/ 3762298 h 6858000"/>
              <a:gd name="connsiteX27" fmla="*/ 7565720 w 7809954"/>
              <a:gd name="connsiteY27" fmla="*/ 3898087 h 6858000"/>
              <a:gd name="connsiteX28" fmla="*/ 7568914 w 7809954"/>
              <a:gd name="connsiteY28" fmla="*/ 4031132 h 6858000"/>
              <a:gd name="connsiteX29" fmla="*/ 7573788 w 7809954"/>
              <a:gd name="connsiteY29" fmla="*/ 4163491 h 6858000"/>
              <a:gd name="connsiteX30" fmla="*/ 7578999 w 7809954"/>
              <a:gd name="connsiteY30" fmla="*/ 4293793 h 6858000"/>
              <a:gd name="connsiteX31" fmla="*/ 7583705 w 7809954"/>
              <a:gd name="connsiteY31" fmla="*/ 4421352 h 6858000"/>
              <a:gd name="connsiteX32" fmla="*/ 7596985 w 7809954"/>
              <a:gd name="connsiteY32" fmla="*/ 4670298 h 6858000"/>
              <a:gd name="connsiteX33" fmla="*/ 7611104 w 7809954"/>
              <a:gd name="connsiteY33" fmla="*/ 4908956 h 6858000"/>
              <a:gd name="connsiteX34" fmla="*/ 7625896 w 7809954"/>
              <a:gd name="connsiteY34" fmla="*/ 5138013 h 6858000"/>
              <a:gd name="connsiteX35" fmla="*/ 7642201 w 7809954"/>
              <a:gd name="connsiteY35" fmla="*/ 5354726 h 6858000"/>
              <a:gd name="connsiteX36" fmla="*/ 7659178 w 7809954"/>
              <a:gd name="connsiteY36" fmla="*/ 5561838 h 6858000"/>
              <a:gd name="connsiteX37" fmla="*/ 7677499 w 7809954"/>
              <a:gd name="connsiteY37" fmla="*/ 5753862 h 6858000"/>
              <a:gd name="connsiteX38" fmla="*/ 7695485 w 7809954"/>
              <a:gd name="connsiteY38" fmla="*/ 5934227 h 6858000"/>
              <a:gd name="connsiteX39" fmla="*/ 7713470 w 7809954"/>
              <a:gd name="connsiteY39" fmla="*/ 6100191 h 6858000"/>
              <a:gd name="connsiteX40" fmla="*/ 7730447 w 7809954"/>
              <a:gd name="connsiteY40" fmla="*/ 6252438 h 6858000"/>
              <a:gd name="connsiteX41" fmla="*/ 7746584 w 7809954"/>
              <a:gd name="connsiteY41" fmla="*/ 6387541 h 6858000"/>
              <a:gd name="connsiteX42" fmla="*/ 7761880 w 7809954"/>
              <a:gd name="connsiteY42" fmla="*/ 6509613 h 6858000"/>
              <a:gd name="connsiteX43" fmla="*/ 7774655 w 7809954"/>
              <a:gd name="connsiteY43" fmla="*/ 6612483 h 6858000"/>
              <a:gd name="connsiteX44" fmla="*/ 7786757 w 7809954"/>
              <a:gd name="connsiteY44" fmla="*/ 6698894 h 6858000"/>
              <a:gd name="connsiteX45" fmla="*/ 7804071 w 7809954"/>
              <a:gd name="connsiteY45" fmla="*/ 6817538 h 6858000"/>
              <a:gd name="connsiteX46" fmla="*/ 7809954 w 7809954"/>
              <a:gd name="connsiteY46" fmla="*/ 6858000 h 6858000"/>
              <a:gd name="connsiteX47" fmla="*/ 7157124 w 7809954"/>
              <a:gd name="connsiteY47" fmla="*/ 6858000 h 6858000"/>
              <a:gd name="connsiteX48" fmla="*/ 7157124 w 7809954"/>
              <a:gd name="connsiteY48" fmla="*/ 6858000 h 6858000"/>
              <a:gd name="connsiteX49" fmla="*/ 0 w 7809954"/>
              <a:gd name="connsiteY49" fmla="*/ 6858000 h 6858000"/>
              <a:gd name="connsiteX50" fmla="*/ 0 w 7809954"/>
              <a:gd name="connsiteY50" fmla="*/ 0 h 6858000"/>
              <a:gd name="connsiteX51" fmla="*/ 6465239 w 7809954"/>
              <a:gd name="connsiteY5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7809954" h="6858000">
                <a:moveTo>
                  <a:pt x="6465239" y="0"/>
                </a:moveTo>
                <a:lnTo>
                  <a:pt x="7808777" y="0"/>
                </a:lnTo>
                <a:lnTo>
                  <a:pt x="7783732" y="155676"/>
                </a:lnTo>
                <a:lnTo>
                  <a:pt x="7759863" y="310667"/>
                </a:lnTo>
                <a:lnTo>
                  <a:pt x="7736499" y="466344"/>
                </a:lnTo>
                <a:lnTo>
                  <a:pt x="7716496" y="622706"/>
                </a:lnTo>
                <a:lnTo>
                  <a:pt x="7696325" y="778383"/>
                </a:lnTo>
                <a:lnTo>
                  <a:pt x="7677499" y="934745"/>
                </a:lnTo>
                <a:lnTo>
                  <a:pt x="7661363" y="1089050"/>
                </a:lnTo>
                <a:lnTo>
                  <a:pt x="7646067" y="1245413"/>
                </a:lnTo>
                <a:lnTo>
                  <a:pt x="7632115" y="1401089"/>
                </a:lnTo>
                <a:lnTo>
                  <a:pt x="7620013" y="1554023"/>
                </a:lnTo>
                <a:lnTo>
                  <a:pt x="7607910" y="1709013"/>
                </a:lnTo>
                <a:lnTo>
                  <a:pt x="7597825" y="1861947"/>
                </a:lnTo>
                <a:lnTo>
                  <a:pt x="7589925" y="2014880"/>
                </a:lnTo>
                <a:lnTo>
                  <a:pt x="7581688" y="2167128"/>
                </a:lnTo>
                <a:lnTo>
                  <a:pt x="7574797" y="2318004"/>
                </a:lnTo>
                <a:lnTo>
                  <a:pt x="7569922" y="2467508"/>
                </a:lnTo>
                <a:lnTo>
                  <a:pt x="7565720" y="2617013"/>
                </a:lnTo>
                <a:lnTo>
                  <a:pt x="7561686" y="2765145"/>
                </a:lnTo>
                <a:lnTo>
                  <a:pt x="7559837" y="2911221"/>
                </a:lnTo>
                <a:lnTo>
                  <a:pt x="7557820" y="3057296"/>
                </a:lnTo>
                <a:lnTo>
                  <a:pt x="7556811" y="3201314"/>
                </a:lnTo>
                <a:lnTo>
                  <a:pt x="7557820" y="3343960"/>
                </a:lnTo>
                <a:lnTo>
                  <a:pt x="7557820" y="3485235"/>
                </a:lnTo>
                <a:lnTo>
                  <a:pt x="7559837" y="3625138"/>
                </a:lnTo>
                <a:lnTo>
                  <a:pt x="7562862" y="3762298"/>
                </a:lnTo>
                <a:lnTo>
                  <a:pt x="7565720" y="3898087"/>
                </a:lnTo>
                <a:lnTo>
                  <a:pt x="7568914" y="4031132"/>
                </a:lnTo>
                <a:lnTo>
                  <a:pt x="7573788" y="4163491"/>
                </a:lnTo>
                <a:lnTo>
                  <a:pt x="7578999" y="4293793"/>
                </a:lnTo>
                <a:lnTo>
                  <a:pt x="7583705" y="4421352"/>
                </a:lnTo>
                <a:lnTo>
                  <a:pt x="7596985" y="4670298"/>
                </a:lnTo>
                <a:lnTo>
                  <a:pt x="7611104" y="4908956"/>
                </a:lnTo>
                <a:lnTo>
                  <a:pt x="7625896" y="5138013"/>
                </a:lnTo>
                <a:lnTo>
                  <a:pt x="7642201" y="5354726"/>
                </a:lnTo>
                <a:lnTo>
                  <a:pt x="7659178" y="5561838"/>
                </a:lnTo>
                <a:lnTo>
                  <a:pt x="7677499" y="5753862"/>
                </a:lnTo>
                <a:lnTo>
                  <a:pt x="7695485" y="5934227"/>
                </a:lnTo>
                <a:lnTo>
                  <a:pt x="7713470" y="6100191"/>
                </a:lnTo>
                <a:lnTo>
                  <a:pt x="7730447" y="6252438"/>
                </a:lnTo>
                <a:lnTo>
                  <a:pt x="7746584" y="6387541"/>
                </a:lnTo>
                <a:lnTo>
                  <a:pt x="7761880" y="6509613"/>
                </a:lnTo>
                <a:lnTo>
                  <a:pt x="7774655" y="6612483"/>
                </a:lnTo>
                <a:lnTo>
                  <a:pt x="7786757" y="6698894"/>
                </a:lnTo>
                <a:lnTo>
                  <a:pt x="7804071" y="6817538"/>
                </a:lnTo>
                <a:lnTo>
                  <a:pt x="7809954" y="6858000"/>
                </a:lnTo>
                <a:lnTo>
                  <a:pt x="7157124" y="6858000"/>
                </a:lnTo>
                <a:lnTo>
                  <a:pt x="7157124" y="6858000"/>
                </a:lnTo>
                <a:lnTo>
                  <a:pt x="0" y="6858000"/>
                </a:lnTo>
                <a:lnTo>
                  <a:pt x="0" y="0"/>
                </a:lnTo>
                <a:lnTo>
                  <a:pt x="6465239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98810A7-E114-447A-A7D6-69B27CFB56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i-FI"/>
          </a:p>
        </p:txBody>
      </p:sp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18125002-6B3F-434A-9EFF-4AFFDAEDB5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821400"/>
              </p:ext>
            </p:extLst>
          </p:nvPr>
        </p:nvGraphicFramePr>
        <p:xfrm>
          <a:off x="643854" y="1103165"/>
          <a:ext cx="6270665" cy="4651209"/>
        </p:xfrm>
        <a:graphic>
          <a:graphicData uri="http://schemas.openxmlformats.org/drawingml/2006/table">
            <a:tbl>
              <a:tblPr firstRow="1" bandRow="1"/>
              <a:tblGrid>
                <a:gridCol w="1488870">
                  <a:extLst>
                    <a:ext uri="{9D8B030D-6E8A-4147-A177-3AD203B41FA5}">
                      <a16:colId xmlns:a16="http://schemas.microsoft.com/office/drawing/2014/main" val="4027341082"/>
                    </a:ext>
                  </a:extLst>
                </a:gridCol>
                <a:gridCol w="1259137">
                  <a:extLst>
                    <a:ext uri="{9D8B030D-6E8A-4147-A177-3AD203B41FA5}">
                      <a16:colId xmlns:a16="http://schemas.microsoft.com/office/drawing/2014/main" val="1319213459"/>
                    </a:ext>
                  </a:extLst>
                </a:gridCol>
                <a:gridCol w="235575">
                  <a:extLst>
                    <a:ext uri="{9D8B030D-6E8A-4147-A177-3AD203B41FA5}">
                      <a16:colId xmlns:a16="http://schemas.microsoft.com/office/drawing/2014/main" val="3275167972"/>
                    </a:ext>
                  </a:extLst>
                </a:gridCol>
                <a:gridCol w="1488870">
                  <a:extLst>
                    <a:ext uri="{9D8B030D-6E8A-4147-A177-3AD203B41FA5}">
                      <a16:colId xmlns:a16="http://schemas.microsoft.com/office/drawing/2014/main" val="3438757254"/>
                    </a:ext>
                  </a:extLst>
                </a:gridCol>
                <a:gridCol w="1798213">
                  <a:extLst>
                    <a:ext uri="{9D8B030D-6E8A-4147-A177-3AD203B41FA5}">
                      <a16:colId xmlns:a16="http://schemas.microsoft.com/office/drawing/2014/main" val="1097486738"/>
                    </a:ext>
                  </a:extLst>
                </a:gridCol>
              </a:tblGrid>
              <a:tr h="295856">
                <a:tc gridSpan="5">
                  <a:txBody>
                    <a:bodyPr/>
                    <a:lstStyle/>
                    <a:p>
                      <a:pPr algn="l" rtl="0" fontAlgn="auto"/>
                      <a:r>
                        <a:rPr lang="fi-FI" sz="1400" b="1" i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​</a:t>
                      </a: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905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10855"/>
                  </a:ext>
                </a:extLst>
              </a:tr>
              <a:tr h="295856">
                <a:tc gridSpan="5"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Aamunavaus 8.55-9.00 (ma, ke, pe keskusradio )​</a:t>
                      </a:r>
                      <a:endParaRPr lang="fi-FI" sz="1400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905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9121331"/>
                  </a:ext>
                </a:extLst>
              </a:tr>
              <a:tr h="295856"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Luokat 5-6</a:t>
                      </a:r>
                      <a:r>
                        <a:rPr lang="fi-FI" sz="1400" b="1" i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A8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auto"/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​</a:t>
                      </a: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A8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auto"/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​</a:t>
                      </a: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F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Luokat 7-9</a:t>
                      </a:r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FF6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auto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​</a:t>
                      </a: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700391"/>
                  </a:ext>
                </a:extLst>
              </a:tr>
              <a:tr h="295856"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tuntinumero</a:t>
                      </a:r>
                      <a:r>
                        <a:rPr lang="fi-FI" sz="1400" b="1" i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A8D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kellonaika</a:t>
                      </a:r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A8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auto"/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​</a:t>
                      </a: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2DF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tuntinumero</a:t>
                      </a:r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FF66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kellonaika</a:t>
                      </a:r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942945"/>
                  </a:ext>
                </a:extLst>
              </a:tr>
              <a:tr h="295856"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</a:t>
                      </a:r>
                      <a:r>
                        <a:rPr lang="fi-FI" sz="1400" b="1" i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A8D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8.05 - 8.50</a:t>
                      </a:r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A8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auto"/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​</a:t>
                      </a: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F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</a:t>
                      </a:r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FF66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8.05 - 8.50</a:t>
                      </a:r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85238"/>
                  </a:ext>
                </a:extLst>
              </a:tr>
              <a:tr h="295856"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</a:t>
                      </a:r>
                      <a:r>
                        <a:rPr lang="fi-FI" sz="1400" b="1" i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A8D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8.55 - 9.40</a:t>
                      </a:r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A8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auto"/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​</a:t>
                      </a: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2DF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</a:t>
                      </a:r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FF66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8.55 - 9.40</a:t>
                      </a:r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145896"/>
                  </a:ext>
                </a:extLst>
              </a:tr>
              <a:tr h="295856"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pitkä välitunti</a:t>
                      </a:r>
                      <a:r>
                        <a:rPr lang="fi-FI" sz="1400" b="1" i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A8D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9.40-10.00</a:t>
                      </a:r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A8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auto"/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​</a:t>
                      </a: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F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pitkä välitunti</a:t>
                      </a:r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FF66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9.40-10.00</a:t>
                      </a:r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105051"/>
                  </a:ext>
                </a:extLst>
              </a:tr>
              <a:tr h="295856"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</a:t>
                      </a:r>
                      <a:r>
                        <a:rPr lang="fi-FI" sz="1400" b="1" i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A8D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10.00 - 10.45</a:t>
                      </a:r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A8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auto"/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​</a:t>
                      </a: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2DF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</a:t>
                      </a:r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FF66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10.00 - 10.45</a:t>
                      </a:r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891345"/>
                  </a:ext>
                </a:extLst>
              </a:tr>
              <a:tr h="295856"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 alkuosa</a:t>
                      </a:r>
                      <a:r>
                        <a:rPr lang="fi-FI" sz="1400" b="1" i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A8D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11.00 - 11.15</a:t>
                      </a:r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A8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auto"/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​</a:t>
                      </a: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F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ruokailuvuoro</a:t>
                      </a:r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FF66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10.40 / 10.50 - 11.15</a:t>
                      </a:r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044696"/>
                  </a:ext>
                </a:extLst>
              </a:tr>
              <a:tr h="509225"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ruokailuvuoro</a:t>
                      </a:r>
                      <a:r>
                        <a:rPr lang="fi-FI" sz="1400" b="1" i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A8D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11.15 - 11.45 </a:t>
                      </a:r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A8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auto"/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​</a:t>
                      </a: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2DF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</a:t>
                      </a:r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FF6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11.00-11.45 tai</a:t>
                      </a:r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b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11.15 -12.00</a:t>
                      </a:r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159153"/>
                  </a:ext>
                </a:extLst>
              </a:tr>
              <a:tr h="295856"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 loppuosa</a:t>
                      </a:r>
                      <a:r>
                        <a:rPr lang="fi-FI" sz="1400" b="1" i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A8D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11.45 - 12.15</a:t>
                      </a:r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A8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auto"/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​</a:t>
                      </a: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F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 ruokailuvuoro</a:t>
                      </a:r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FF66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 / 11.50 - 12.15</a:t>
                      </a:r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960635"/>
                  </a:ext>
                </a:extLst>
              </a:tr>
              <a:tr h="295856"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</a:t>
                      </a:r>
                      <a:r>
                        <a:rPr lang="fi-FI" sz="1400" b="1" i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A8D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12.15 - 13.00</a:t>
                      </a:r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A8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auto"/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​</a:t>
                      </a: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2DF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</a:t>
                      </a:r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FF66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12.15 - 13.00</a:t>
                      </a:r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208440"/>
                  </a:ext>
                </a:extLst>
              </a:tr>
              <a:tr h="295856"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välitunti</a:t>
                      </a:r>
                      <a:r>
                        <a:rPr lang="fi-FI" sz="1400" b="1" i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A8D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13.00-13.15</a:t>
                      </a:r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A8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auto"/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​</a:t>
                      </a: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F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välitunti</a:t>
                      </a:r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FF66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13.00-13.15</a:t>
                      </a:r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721027"/>
                  </a:ext>
                </a:extLst>
              </a:tr>
              <a:tr h="295856"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</a:t>
                      </a:r>
                      <a:r>
                        <a:rPr lang="fi-FI" sz="1400" b="1" i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A8D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13.15 - 14.00</a:t>
                      </a:r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A8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auto"/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​</a:t>
                      </a: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2DF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</a:t>
                      </a:r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FF66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13.15 - 14.00</a:t>
                      </a:r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094112"/>
                  </a:ext>
                </a:extLst>
              </a:tr>
              <a:tr h="295856"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</a:t>
                      </a:r>
                      <a:r>
                        <a:rPr lang="fi-FI" sz="1400" b="1" i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A8D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14.05 - 14.50</a:t>
                      </a:r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A8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auto"/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​</a:t>
                      </a: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F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</a:t>
                      </a:r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FF66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fi-FI" sz="14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14.05-14.50</a:t>
                      </a:r>
                      <a:r>
                        <a:rPr lang="fi-FI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fi-FI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5910" marR="45910" marT="22955" marB="22955">
                    <a:lnL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7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35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9817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7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88952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1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5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3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228080"/>
            <a:ext cx="993734" cy="762000"/>
          </a:xfrm>
          <a:prstGeom prst="rect">
            <a:avLst/>
          </a:prstGeom>
        </p:spPr>
      </p:pic>
      <p:sp>
        <p:nvSpPr>
          <p:cNvPr id="16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588" y="0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/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2AC1E9B5-D466-4E57-9F85-3AF80826D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209" y="804672"/>
            <a:ext cx="3521359" cy="5248656"/>
          </a:xfrm>
        </p:spPr>
        <p:txBody>
          <a:bodyPr anchor="ctr">
            <a:normAutofit/>
          </a:bodyPr>
          <a:lstStyle/>
          <a:p>
            <a:pPr algn="ctr"/>
            <a:r>
              <a:rPr lang="fi-FI" dirty="0"/>
              <a:t>Lukuvuoden teema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97D9731-16E1-4F2A-A614-9EC3722EE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861" y="804671"/>
            <a:ext cx="6399930" cy="5248657"/>
          </a:xfrm>
        </p:spPr>
        <p:txBody>
          <a:bodyPr anchor="ctr">
            <a:noAutofit/>
          </a:bodyPr>
          <a:lstStyle/>
          <a:p>
            <a:pPr lvl="1"/>
            <a:r>
              <a:rPr lang="fi-FI" dirty="0">
                <a:latin typeface="+mn-lt"/>
              </a:rPr>
              <a:t>Lukuvuoden teemana on HYVINVOIVA KOULU. </a:t>
            </a:r>
            <a:r>
              <a:rPr lang="fi-FI" b="0" i="0" dirty="0">
                <a:effectLst/>
                <a:latin typeface="+mn-lt"/>
              </a:rPr>
              <a:t>Oppilaiden tunne-, vuorovaikutus- ja läsnäolotaitojen harjoittelu jatkuu Jyväskylän kaupungin yhteisen hyvinvoinnin vuosikellon avulla. Koulukiusaamiseen puuttumisen käytänteitä on laajennettu koskemaan myös väkivaltaa, häirintää ja syrjintää. </a:t>
            </a:r>
          </a:p>
          <a:p>
            <a:pPr lvl="1"/>
            <a:endParaRPr lang="fi-FI" b="0" i="0" dirty="0">
              <a:effectLst/>
              <a:latin typeface="+mn-lt"/>
            </a:endParaRPr>
          </a:p>
          <a:p>
            <a:pPr lvl="1"/>
            <a:r>
              <a:rPr lang="fi-FI" dirty="0">
                <a:latin typeface="+mn-lt"/>
              </a:rPr>
              <a:t>TYÖRAUHA kuuluu kaikille!</a:t>
            </a:r>
          </a:p>
        </p:txBody>
      </p:sp>
    </p:spTree>
    <p:extLst>
      <p:ext uri="{BB962C8B-B14F-4D97-AF65-F5344CB8AC3E}">
        <p14:creationId xmlns:p14="http://schemas.microsoft.com/office/powerpoint/2010/main" val="3060881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FC01F1A-434F-81F8-F4E2-B9009377F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Poissaolot ja VKHS-malli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EF4C7E6-9903-2FF2-177B-37D449B66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9160571" cy="4395151"/>
          </a:xfrm>
        </p:spPr>
        <p:txBody>
          <a:bodyPr>
            <a:normAutofit/>
          </a:bodyPr>
          <a:lstStyle/>
          <a:p>
            <a:r>
              <a:rPr lang="fi-FI" b="1" dirty="0"/>
              <a:t>Tutustuthan poissaolomalliin oheisen videoklipin kautta.</a:t>
            </a:r>
          </a:p>
          <a:p>
            <a:pPr lvl="1"/>
            <a:r>
              <a:rPr lang="fi-FI" dirty="0"/>
              <a:t>Poissaolomallin esittely huoltajille </a:t>
            </a:r>
            <a:r>
              <a:rPr lang="fi-FI" dirty="0" err="1">
                <a:hlinkClick r:id="rId2"/>
              </a:rPr>
              <a:t>QPlayer</a:t>
            </a:r>
            <a:r>
              <a:rPr lang="fi-FI" dirty="0">
                <a:hlinkClick r:id="rId2"/>
              </a:rPr>
              <a:t> (qbrick.com)</a:t>
            </a:r>
            <a:r>
              <a:rPr lang="fi-FI" dirty="0"/>
              <a:t> (11:19, Tiia Thil)</a:t>
            </a:r>
          </a:p>
          <a:p>
            <a:endParaRPr lang="fi-FI" dirty="0"/>
          </a:p>
          <a:p>
            <a:endParaRPr lang="fi-FI" dirty="0"/>
          </a:p>
          <a:p>
            <a:r>
              <a:rPr lang="fi-FI" dirty="0"/>
              <a:t>Koulun opiskeluhuollon sivustolla on lisämateriaalia aiheeseen liittyen. </a:t>
            </a:r>
            <a:r>
              <a:rPr lang="fi-FI" dirty="0">
                <a:hlinkClick r:id="rId3"/>
              </a:rPr>
              <a:t>https://peda.net/jyvaskyla/vaajakoskenkoulu/oppilashuolto</a:t>
            </a:r>
            <a:r>
              <a:rPr lang="fi-FI" dirty="0"/>
              <a:t>) </a:t>
            </a:r>
          </a:p>
          <a:p>
            <a:pPr lvl="1"/>
            <a:r>
              <a:rPr lang="fi-FI" dirty="0"/>
              <a:t>Poissaolomerkinnät ja käytänteet </a:t>
            </a:r>
            <a:r>
              <a:rPr lang="fi-FI" dirty="0" err="1">
                <a:hlinkClick r:id="rId4"/>
              </a:rPr>
              <a:t>QPlayer</a:t>
            </a:r>
            <a:r>
              <a:rPr lang="fi-FI" dirty="0">
                <a:hlinkClick r:id="rId4"/>
              </a:rPr>
              <a:t> (qbrick.com)</a:t>
            </a:r>
            <a:r>
              <a:rPr lang="fi-FI" dirty="0"/>
              <a:t> (8:24, Tiia Thil)</a:t>
            </a:r>
          </a:p>
          <a:p>
            <a:pPr lvl="1"/>
            <a:r>
              <a:rPr lang="fi-FI" dirty="0"/>
              <a:t>Poissaolomallin esittely (pdf)</a:t>
            </a:r>
          </a:p>
          <a:p>
            <a:pPr lvl="1"/>
            <a:r>
              <a:rPr lang="fi-FI" dirty="0"/>
              <a:t>Väkivallan, kiusaamisen, </a:t>
            </a:r>
            <a:r>
              <a:rPr lang="fi-FI" dirty="0" err="1"/>
              <a:t>häirinnan</a:t>
            </a:r>
            <a:r>
              <a:rPr lang="fi-FI" dirty="0"/>
              <a:t> ja syrjinnän vastaisen toimintamallin esittely </a:t>
            </a:r>
            <a:r>
              <a:rPr lang="fi-FI" dirty="0" err="1">
                <a:hlinkClick r:id="rId5"/>
              </a:rPr>
              <a:t>QPlayer</a:t>
            </a:r>
            <a:r>
              <a:rPr lang="fi-FI" dirty="0">
                <a:hlinkClick r:id="rId5"/>
              </a:rPr>
              <a:t> (qbrick.com)</a:t>
            </a:r>
            <a:r>
              <a:rPr lang="fi-FI" dirty="0"/>
              <a:t> (10:18, Tiia Thil)</a:t>
            </a:r>
          </a:p>
          <a:p>
            <a:pPr lvl="1"/>
            <a:r>
              <a:rPr lang="fi-FI" dirty="0"/>
              <a:t>VKHS-mallin vanhempainiltamateriaali (pdf)</a:t>
            </a:r>
          </a:p>
        </p:txBody>
      </p:sp>
    </p:spTree>
    <p:extLst>
      <p:ext uri="{BB962C8B-B14F-4D97-AF65-F5344CB8AC3E}">
        <p14:creationId xmlns:p14="http://schemas.microsoft.com/office/powerpoint/2010/main" val="1052234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542B68B-0A0B-7688-F661-DB5E84842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4000" dirty="0"/>
              <a:t>Yhteisessä koulussa –hankkeen vanhempainilta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658481B-3A06-2F28-7CC9-191F145F7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2" y="2052918"/>
            <a:ext cx="10471506" cy="4195481"/>
          </a:xfrm>
        </p:spPr>
        <p:txBody>
          <a:bodyPr>
            <a:normAutofit/>
          </a:bodyPr>
          <a:lstStyle/>
          <a:p>
            <a:pPr algn="l"/>
            <a:r>
              <a:rPr lang="fi-FI" sz="1800" b="0" i="0" dirty="0">
                <a:effectLst/>
                <a:latin typeface="Century Gothic" panose="020B0502020202020204" pitchFamily="34" charset="0"/>
              </a:rPr>
              <a:t>Tervetuloa mukaan Yhteisessä koulussa -hankkeen vanhempainiltaan </a:t>
            </a:r>
            <a:r>
              <a:rPr lang="fi-FI" sz="1800" b="1" i="0" dirty="0">
                <a:effectLst/>
                <a:latin typeface="Century Gothic" panose="020B0502020202020204" pitchFamily="34" charset="0"/>
              </a:rPr>
              <a:t>to 26.9 klo. 18.00-19.00</a:t>
            </a:r>
            <a:r>
              <a:rPr lang="fi-FI" sz="1800" b="0" i="0" dirty="0">
                <a:effectLst/>
                <a:latin typeface="Century Gothic" panose="020B0502020202020204" pitchFamily="34" charset="0"/>
              </a:rPr>
              <a:t>. Kyseessä on Keski-Suomen hankekuntien huoltajien yhteinen </a:t>
            </a:r>
            <a:r>
              <a:rPr lang="fi-FI" sz="1800" b="1" i="0" dirty="0">
                <a:effectLst/>
                <a:latin typeface="Century Gothic" panose="020B0502020202020204" pitchFamily="34" charset="0"/>
              </a:rPr>
              <a:t>etävanhempainilta</a:t>
            </a:r>
            <a:r>
              <a:rPr lang="fi-FI" sz="1800" b="0" i="0" dirty="0">
                <a:effectLst/>
                <a:latin typeface="Century Gothic" panose="020B0502020202020204" pitchFamily="34" charset="0"/>
              </a:rPr>
              <a:t>, jossa käsitellään koulupoissaoloja ilmiönä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sz="1800" b="0" i="0" dirty="0">
                <a:effectLst/>
                <a:latin typeface="Century Gothic" panose="020B0502020202020204" pitchFamily="34" charset="0"/>
              </a:rPr>
              <a:t>poissaoloja oppimisen ja hyvinvoinnin näkökulmasta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sz="1800" b="0" i="0" dirty="0">
                <a:effectLst/>
                <a:latin typeface="Century Gothic" panose="020B0502020202020204" pitchFamily="34" charset="0"/>
              </a:rPr>
              <a:t>koulujen poissaoloihin puuttumisen käytänteitä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sz="1800" b="0" i="0" dirty="0">
                <a:effectLst/>
                <a:latin typeface="Century Gothic" panose="020B0502020202020204" pitchFamily="34" charset="0"/>
              </a:rPr>
              <a:t>poissaolojen taustalla olevia syitä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sz="1800" b="0" i="0" dirty="0">
                <a:effectLst/>
                <a:latin typeface="Century Gothic" panose="020B0502020202020204" pitchFamily="34" charset="0"/>
              </a:rPr>
              <a:t>kodin ja koulun yhteistyötä ja tukikeinoja sekä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sz="1800" b="0" i="0" dirty="0">
                <a:effectLst/>
                <a:latin typeface="Century Gothic" panose="020B0502020202020204" pitchFamily="34" charset="0"/>
              </a:rPr>
              <a:t>kouluun kiinnittymisen vahvistamista.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fi-FI" sz="1800" b="0" i="0" dirty="0">
              <a:effectLst/>
              <a:latin typeface="Century Gothic" panose="020B0502020202020204" pitchFamily="34" charset="0"/>
            </a:endParaRPr>
          </a:p>
          <a:p>
            <a:pPr algn="l"/>
            <a:r>
              <a:rPr lang="fi-FI" b="1" i="0" dirty="0">
                <a:effectLst/>
                <a:latin typeface="Century Gothic" panose="020B0502020202020204" pitchFamily="34" charset="0"/>
              </a:rPr>
              <a:t>Vanhempainilta järjestetään </a:t>
            </a:r>
            <a:r>
              <a:rPr lang="fi-FI" b="1" i="0" dirty="0" err="1">
                <a:effectLst/>
                <a:latin typeface="Century Gothic" panose="020B0502020202020204" pitchFamily="34" charset="0"/>
              </a:rPr>
              <a:t>Teamsissa</a:t>
            </a:r>
            <a:r>
              <a:rPr lang="fi-FI" b="1" i="0" dirty="0">
                <a:effectLst/>
                <a:latin typeface="Century Gothic" panose="020B0502020202020204" pitchFamily="34" charset="0"/>
              </a:rPr>
              <a:t>. Ennakkoilmoittautumista ei tarvita: Liittymislinkki </a:t>
            </a:r>
            <a:r>
              <a:rPr lang="fi-FI" b="1" i="0" u="none" strike="noStrike" dirty="0">
                <a:solidFill>
                  <a:srgbClr val="0013D7"/>
                </a:solidFill>
                <a:effectLst/>
                <a:latin typeface="Century Gothic" panose="020B0502020202020204" pitchFamily="34" charset="0"/>
                <a:hlinkClick r:id="rId2"/>
              </a:rPr>
              <a:t>tässä</a:t>
            </a:r>
            <a:endParaRPr lang="fi-FI" b="0" i="0" dirty="0">
              <a:solidFill>
                <a:srgbClr val="333333"/>
              </a:solidFill>
              <a:effectLst/>
              <a:latin typeface="Century Gothic" panose="020B0502020202020204" pitchFamily="34" charset="0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21828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8A3C342-1D03-412F-8DD3-BF519E8E0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151D50B-3EF6-401C-ACDD-95ACE1D7C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6"/>
            <a:ext cx="6188190" cy="162232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i-FI" sz="3600">
                <a:solidFill>
                  <a:srgbClr val="EBEBEB"/>
                </a:solidFill>
              </a:rPr>
              <a:t>Wilma – Kodin ja koulun välisen yhteydenpidon työväline</a:t>
            </a:r>
          </a:p>
        </p:txBody>
      </p:sp>
      <p:sp>
        <p:nvSpPr>
          <p:cNvPr id="11" name="Freeform 31">
            <a:extLst>
              <a:ext uri="{FF2B5EF4-FFF2-40B4-BE49-F238E27FC236}">
                <a16:creationId xmlns:a16="http://schemas.microsoft.com/office/drawing/2014/main" id="{81CC9B02-E087-4350-AEBD-2C3CF001AF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15974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AC3BF0FA-36FA-4CE9-840E-F7C3A8F16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6281796" y="947378"/>
            <a:ext cx="6858001" cy="4963245"/>
          </a:xfrm>
          <a:custGeom>
            <a:avLst/>
            <a:gdLst>
              <a:gd name="connsiteX0" fmla="*/ 6858001 w 6858001"/>
              <a:gd name="connsiteY0" fmla="*/ 1177 h 4963245"/>
              <a:gd name="connsiteX1" fmla="*/ 6858001 w 6858001"/>
              <a:gd name="connsiteY1" fmla="*/ 1344715 h 4963245"/>
              <a:gd name="connsiteX2" fmla="*/ 6858000 w 6858001"/>
              <a:gd name="connsiteY2" fmla="*/ 1344715 h 4963245"/>
              <a:gd name="connsiteX3" fmla="*/ 6858000 w 6858001"/>
              <a:gd name="connsiteY3" fmla="*/ 4963245 h 4963245"/>
              <a:gd name="connsiteX4" fmla="*/ 0 w 6858001"/>
              <a:gd name="connsiteY4" fmla="*/ 4963244 h 4963245"/>
              <a:gd name="connsiteX5" fmla="*/ 0 w 6858001"/>
              <a:gd name="connsiteY5" fmla="*/ 900697 h 4963245"/>
              <a:gd name="connsiteX6" fmla="*/ 1 w 6858001"/>
              <a:gd name="connsiteY6" fmla="*/ 900697 h 4963245"/>
              <a:gd name="connsiteX7" fmla="*/ 1 w 6858001"/>
              <a:gd name="connsiteY7" fmla="*/ 0 h 4963245"/>
              <a:gd name="connsiteX8" fmla="*/ 40463 w 6858001"/>
              <a:gd name="connsiteY8" fmla="*/ 5883 h 4963245"/>
              <a:gd name="connsiteX9" fmla="*/ 159107 w 6858001"/>
              <a:gd name="connsiteY9" fmla="*/ 23196 h 4963245"/>
              <a:gd name="connsiteX10" fmla="*/ 245518 w 6858001"/>
              <a:gd name="connsiteY10" fmla="*/ 35299 h 4963245"/>
              <a:gd name="connsiteX11" fmla="*/ 348388 w 6858001"/>
              <a:gd name="connsiteY11" fmla="*/ 48073 h 4963245"/>
              <a:gd name="connsiteX12" fmla="*/ 470460 w 6858001"/>
              <a:gd name="connsiteY12" fmla="*/ 63369 h 4963245"/>
              <a:gd name="connsiteX13" fmla="*/ 605563 w 6858001"/>
              <a:gd name="connsiteY13" fmla="*/ 79506 h 4963245"/>
              <a:gd name="connsiteX14" fmla="*/ 757810 w 6858001"/>
              <a:gd name="connsiteY14" fmla="*/ 96483 h 4963245"/>
              <a:gd name="connsiteX15" fmla="*/ 923774 w 6858001"/>
              <a:gd name="connsiteY15" fmla="*/ 114469 h 4963245"/>
              <a:gd name="connsiteX16" fmla="*/ 1104139 w 6858001"/>
              <a:gd name="connsiteY16" fmla="*/ 132454 h 4963245"/>
              <a:gd name="connsiteX17" fmla="*/ 1296163 w 6858001"/>
              <a:gd name="connsiteY17" fmla="*/ 150776 h 4963245"/>
              <a:gd name="connsiteX18" fmla="*/ 1503275 w 6858001"/>
              <a:gd name="connsiteY18" fmla="*/ 167753 h 4963245"/>
              <a:gd name="connsiteX19" fmla="*/ 1719988 w 6858001"/>
              <a:gd name="connsiteY19" fmla="*/ 184058 h 4963245"/>
              <a:gd name="connsiteX20" fmla="*/ 1949045 w 6858001"/>
              <a:gd name="connsiteY20" fmla="*/ 198849 h 4963245"/>
              <a:gd name="connsiteX21" fmla="*/ 2187703 w 6858001"/>
              <a:gd name="connsiteY21" fmla="*/ 212969 h 4963245"/>
              <a:gd name="connsiteX22" fmla="*/ 2436649 w 6858001"/>
              <a:gd name="connsiteY22" fmla="*/ 226248 h 4963245"/>
              <a:gd name="connsiteX23" fmla="*/ 2564208 w 6858001"/>
              <a:gd name="connsiteY23" fmla="*/ 230955 h 4963245"/>
              <a:gd name="connsiteX24" fmla="*/ 2694509 w 6858001"/>
              <a:gd name="connsiteY24" fmla="*/ 236165 h 4963245"/>
              <a:gd name="connsiteX25" fmla="*/ 2826868 w 6858001"/>
              <a:gd name="connsiteY25" fmla="*/ 241040 h 4963245"/>
              <a:gd name="connsiteX26" fmla="*/ 2959914 w 6858001"/>
              <a:gd name="connsiteY26" fmla="*/ 244234 h 4963245"/>
              <a:gd name="connsiteX27" fmla="*/ 3095702 w 6858001"/>
              <a:gd name="connsiteY27" fmla="*/ 247091 h 4963245"/>
              <a:gd name="connsiteX28" fmla="*/ 3232862 w 6858001"/>
              <a:gd name="connsiteY28" fmla="*/ 250117 h 4963245"/>
              <a:gd name="connsiteX29" fmla="*/ 3372765 w 6858001"/>
              <a:gd name="connsiteY29" fmla="*/ 252134 h 4963245"/>
              <a:gd name="connsiteX30" fmla="*/ 3514040 w 6858001"/>
              <a:gd name="connsiteY30" fmla="*/ 252134 h 4963245"/>
              <a:gd name="connsiteX31" fmla="*/ 3656686 w 6858001"/>
              <a:gd name="connsiteY31" fmla="*/ 253142 h 4963245"/>
              <a:gd name="connsiteX32" fmla="*/ 3800704 w 6858001"/>
              <a:gd name="connsiteY32" fmla="*/ 252134 h 4963245"/>
              <a:gd name="connsiteX33" fmla="*/ 3946780 w 6858001"/>
              <a:gd name="connsiteY33" fmla="*/ 250117 h 4963245"/>
              <a:gd name="connsiteX34" fmla="*/ 4092855 w 6858001"/>
              <a:gd name="connsiteY34" fmla="*/ 248268 h 4963245"/>
              <a:gd name="connsiteX35" fmla="*/ 4240988 w 6858001"/>
              <a:gd name="connsiteY35" fmla="*/ 244234 h 4963245"/>
              <a:gd name="connsiteX36" fmla="*/ 4390492 w 6858001"/>
              <a:gd name="connsiteY36" fmla="*/ 240032 h 4963245"/>
              <a:gd name="connsiteX37" fmla="*/ 4539997 w 6858001"/>
              <a:gd name="connsiteY37" fmla="*/ 235157 h 4963245"/>
              <a:gd name="connsiteX38" fmla="*/ 4690873 w 6858001"/>
              <a:gd name="connsiteY38" fmla="*/ 228266 h 4963245"/>
              <a:gd name="connsiteX39" fmla="*/ 4843120 w 6858001"/>
              <a:gd name="connsiteY39" fmla="*/ 220029 h 4963245"/>
              <a:gd name="connsiteX40" fmla="*/ 4996054 w 6858001"/>
              <a:gd name="connsiteY40" fmla="*/ 212129 h 4963245"/>
              <a:gd name="connsiteX41" fmla="*/ 5148987 w 6858001"/>
              <a:gd name="connsiteY41" fmla="*/ 202044 h 4963245"/>
              <a:gd name="connsiteX42" fmla="*/ 5303978 w 6858001"/>
              <a:gd name="connsiteY42" fmla="*/ 189941 h 4963245"/>
              <a:gd name="connsiteX43" fmla="*/ 5456911 w 6858001"/>
              <a:gd name="connsiteY43" fmla="*/ 177839 h 4963245"/>
              <a:gd name="connsiteX44" fmla="*/ 5612588 w 6858001"/>
              <a:gd name="connsiteY44" fmla="*/ 163887 h 4963245"/>
              <a:gd name="connsiteX45" fmla="*/ 5768950 w 6858001"/>
              <a:gd name="connsiteY45" fmla="*/ 148591 h 4963245"/>
              <a:gd name="connsiteX46" fmla="*/ 5923255 w 6858001"/>
              <a:gd name="connsiteY46" fmla="*/ 132455 h 4963245"/>
              <a:gd name="connsiteX47" fmla="*/ 6079618 w 6858001"/>
              <a:gd name="connsiteY47" fmla="*/ 113629 h 4963245"/>
              <a:gd name="connsiteX48" fmla="*/ 6235294 w 6858001"/>
              <a:gd name="connsiteY48" fmla="*/ 93458 h 4963245"/>
              <a:gd name="connsiteX49" fmla="*/ 6391657 w 6858001"/>
              <a:gd name="connsiteY49" fmla="*/ 73455 h 4963245"/>
              <a:gd name="connsiteX50" fmla="*/ 6547333 w 6858001"/>
              <a:gd name="connsiteY50" fmla="*/ 50091 h 4963245"/>
              <a:gd name="connsiteX51" fmla="*/ 6702324 w 6858001"/>
              <a:gd name="connsiteY51" fmla="*/ 26222 h 496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858001" h="4963245">
                <a:moveTo>
                  <a:pt x="6858001" y="1177"/>
                </a:moveTo>
                <a:lnTo>
                  <a:pt x="6858001" y="1344715"/>
                </a:lnTo>
                <a:lnTo>
                  <a:pt x="6858000" y="1344715"/>
                </a:lnTo>
                <a:lnTo>
                  <a:pt x="6858000" y="4963245"/>
                </a:lnTo>
                <a:lnTo>
                  <a:pt x="0" y="4963244"/>
                </a:lnTo>
                <a:lnTo>
                  <a:pt x="0" y="900697"/>
                </a:lnTo>
                <a:lnTo>
                  <a:pt x="1" y="900697"/>
                </a:lnTo>
                <a:lnTo>
                  <a:pt x="1" y="0"/>
                </a:lnTo>
                <a:lnTo>
                  <a:pt x="40463" y="5883"/>
                </a:lnTo>
                <a:lnTo>
                  <a:pt x="159107" y="23196"/>
                </a:lnTo>
                <a:lnTo>
                  <a:pt x="245518" y="35299"/>
                </a:lnTo>
                <a:lnTo>
                  <a:pt x="348388" y="48073"/>
                </a:lnTo>
                <a:lnTo>
                  <a:pt x="470460" y="63369"/>
                </a:lnTo>
                <a:lnTo>
                  <a:pt x="605563" y="79506"/>
                </a:lnTo>
                <a:lnTo>
                  <a:pt x="757810" y="96483"/>
                </a:lnTo>
                <a:lnTo>
                  <a:pt x="923774" y="114469"/>
                </a:lnTo>
                <a:lnTo>
                  <a:pt x="1104139" y="132454"/>
                </a:lnTo>
                <a:lnTo>
                  <a:pt x="1296163" y="150776"/>
                </a:lnTo>
                <a:lnTo>
                  <a:pt x="1503275" y="167753"/>
                </a:lnTo>
                <a:lnTo>
                  <a:pt x="1719988" y="184058"/>
                </a:lnTo>
                <a:lnTo>
                  <a:pt x="1949045" y="198849"/>
                </a:lnTo>
                <a:lnTo>
                  <a:pt x="2187703" y="212969"/>
                </a:lnTo>
                <a:lnTo>
                  <a:pt x="2436649" y="226248"/>
                </a:lnTo>
                <a:lnTo>
                  <a:pt x="2564208" y="230955"/>
                </a:lnTo>
                <a:lnTo>
                  <a:pt x="2694509" y="236165"/>
                </a:lnTo>
                <a:lnTo>
                  <a:pt x="2826868" y="241040"/>
                </a:lnTo>
                <a:lnTo>
                  <a:pt x="2959914" y="244234"/>
                </a:lnTo>
                <a:lnTo>
                  <a:pt x="3095702" y="247091"/>
                </a:lnTo>
                <a:lnTo>
                  <a:pt x="3232862" y="250117"/>
                </a:lnTo>
                <a:lnTo>
                  <a:pt x="3372765" y="252134"/>
                </a:lnTo>
                <a:lnTo>
                  <a:pt x="3514040" y="252134"/>
                </a:lnTo>
                <a:lnTo>
                  <a:pt x="3656686" y="253142"/>
                </a:lnTo>
                <a:lnTo>
                  <a:pt x="3800704" y="252134"/>
                </a:lnTo>
                <a:lnTo>
                  <a:pt x="3946780" y="250117"/>
                </a:lnTo>
                <a:lnTo>
                  <a:pt x="4092855" y="248268"/>
                </a:lnTo>
                <a:lnTo>
                  <a:pt x="4240988" y="244234"/>
                </a:lnTo>
                <a:lnTo>
                  <a:pt x="4390492" y="240032"/>
                </a:lnTo>
                <a:lnTo>
                  <a:pt x="4539997" y="235157"/>
                </a:lnTo>
                <a:lnTo>
                  <a:pt x="4690873" y="228266"/>
                </a:lnTo>
                <a:lnTo>
                  <a:pt x="4843120" y="220029"/>
                </a:lnTo>
                <a:lnTo>
                  <a:pt x="4996054" y="212129"/>
                </a:lnTo>
                <a:lnTo>
                  <a:pt x="5148987" y="202044"/>
                </a:lnTo>
                <a:lnTo>
                  <a:pt x="5303978" y="189941"/>
                </a:lnTo>
                <a:lnTo>
                  <a:pt x="5456911" y="177839"/>
                </a:lnTo>
                <a:lnTo>
                  <a:pt x="5612588" y="163887"/>
                </a:lnTo>
                <a:lnTo>
                  <a:pt x="5768950" y="148591"/>
                </a:lnTo>
                <a:lnTo>
                  <a:pt x="5923255" y="132455"/>
                </a:lnTo>
                <a:lnTo>
                  <a:pt x="6079618" y="113629"/>
                </a:lnTo>
                <a:lnTo>
                  <a:pt x="6235294" y="93458"/>
                </a:lnTo>
                <a:lnTo>
                  <a:pt x="6391657" y="73455"/>
                </a:lnTo>
                <a:lnTo>
                  <a:pt x="6547333" y="50091"/>
                </a:lnTo>
                <a:lnTo>
                  <a:pt x="6702324" y="26222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fi-FI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C7C1C9BA-344D-4967-B9E5-7537723035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9871" y="1678448"/>
            <a:ext cx="3414010" cy="3501100"/>
          </a:xfrm>
          <a:prstGeom prst="rect">
            <a:avLst/>
          </a:prstGeom>
          <a:effectLst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6F18ACE-6E82-4ADC-8A2F-A1771B309B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BFCC32B-697C-42F2-ABD1-C08C1B068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0" y="2438400"/>
            <a:ext cx="6188189" cy="378541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i-FI" sz="1500">
                <a:solidFill>
                  <a:srgbClr val="FFFFFF"/>
                </a:solidFill>
              </a:rPr>
              <a:t>Ongelmia tunnuksen kanssa?</a:t>
            </a:r>
          </a:p>
          <a:p>
            <a:pPr lvl="1">
              <a:lnSpc>
                <a:spcPct val="90000"/>
              </a:lnSpc>
            </a:pPr>
            <a:r>
              <a:rPr lang="fi-FI" sz="1500" u="sng">
                <a:solidFill>
                  <a:srgbClr val="FFFFFF"/>
                </a:solidFill>
              </a:rPr>
              <a:t>Koulusihteeri Outi Ilmola p. 040 587 9229</a:t>
            </a:r>
          </a:p>
          <a:p>
            <a:pPr>
              <a:lnSpc>
                <a:spcPct val="90000"/>
              </a:lnSpc>
            </a:pPr>
            <a:r>
              <a:rPr lang="fi-FI" sz="1500">
                <a:solidFill>
                  <a:srgbClr val="FFFFFF"/>
                </a:solidFill>
              </a:rPr>
              <a:t>Aktiivisessa käytössä vl. 5-9</a:t>
            </a:r>
          </a:p>
          <a:p>
            <a:pPr>
              <a:lnSpc>
                <a:spcPct val="90000"/>
              </a:lnSpc>
            </a:pPr>
            <a:r>
              <a:rPr lang="fi-FI" sz="1500">
                <a:solidFill>
                  <a:srgbClr val="FFFFFF"/>
                </a:solidFill>
              </a:rPr>
              <a:t>Kotitehtävät, kokeet, kokeiden arvosanat</a:t>
            </a:r>
          </a:p>
          <a:p>
            <a:pPr>
              <a:lnSpc>
                <a:spcPct val="90000"/>
              </a:lnSpc>
            </a:pPr>
            <a:r>
              <a:rPr lang="fi-FI" sz="1500">
                <a:solidFill>
                  <a:srgbClr val="FFFFFF"/>
                </a:solidFill>
              </a:rPr>
              <a:t>Yhteydet kaikkiin opettajiin ja muuhun henkilökuntaan</a:t>
            </a:r>
          </a:p>
          <a:p>
            <a:pPr>
              <a:lnSpc>
                <a:spcPct val="90000"/>
              </a:lnSpc>
            </a:pPr>
            <a:r>
              <a:rPr lang="fi-FI" sz="1500">
                <a:solidFill>
                  <a:srgbClr val="FFFFFF"/>
                </a:solidFill>
              </a:rPr>
              <a:t>Ennalta tiedossa olevat poissaolot (lomamatkat): Hakemukset ja päätökset-välilehti Wilmassa</a:t>
            </a:r>
          </a:p>
          <a:p>
            <a:pPr lvl="1">
              <a:lnSpc>
                <a:spcPct val="90000"/>
              </a:lnSpc>
            </a:pPr>
            <a:r>
              <a:rPr lang="fi-FI" sz="1500">
                <a:solidFill>
                  <a:srgbClr val="FFFFFF"/>
                </a:solidFill>
              </a:rPr>
              <a:t>LO 1-5 päivää</a:t>
            </a:r>
          </a:p>
          <a:p>
            <a:pPr lvl="1">
              <a:lnSpc>
                <a:spcPct val="90000"/>
              </a:lnSpc>
            </a:pPr>
            <a:r>
              <a:rPr lang="fi-FI" sz="1500">
                <a:solidFill>
                  <a:srgbClr val="FFFFFF"/>
                </a:solidFill>
              </a:rPr>
              <a:t>rehtori yli 5 päivää</a:t>
            </a:r>
          </a:p>
          <a:p>
            <a:pPr lvl="1">
              <a:lnSpc>
                <a:spcPct val="90000"/>
              </a:lnSpc>
            </a:pPr>
            <a:r>
              <a:rPr lang="fi-FI" sz="1500">
                <a:solidFill>
                  <a:srgbClr val="FFFFFF"/>
                </a:solidFill>
              </a:rPr>
              <a:t>loma-ajan läksyistä ja kokeista pitää sopia etukäteen opettajien kanssa</a:t>
            </a:r>
          </a:p>
          <a:p>
            <a:pPr>
              <a:lnSpc>
                <a:spcPct val="90000"/>
              </a:lnSpc>
            </a:pPr>
            <a:endParaRPr lang="fi-FI" sz="150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endParaRPr lang="fi-FI" sz="150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endParaRPr lang="fi-FI" sz="15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807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88952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5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228080"/>
            <a:ext cx="993734" cy="762000"/>
          </a:xfrm>
          <a:prstGeom prst="rect">
            <a:avLst/>
          </a:prstGeom>
        </p:spPr>
      </p:pic>
      <p:sp>
        <p:nvSpPr>
          <p:cNvPr id="16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588" y="0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/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C2F70591-7AC0-BAC3-D168-6E2343355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195" y="804672"/>
            <a:ext cx="3521359" cy="5248656"/>
          </a:xfrm>
        </p:spPr>
        <p:txBody>
          <a:bodyPr anchor="ctr">
            <a:normAutofit/>
          </a:bodyPr>
          <a:lstStyle/>
          <a:p>
            <a:pPr algn="ctr"/>
            <a:r>
              <a:rPr lang="fi-FI" sz="3300"/>
              <a:t>WILMAN SEURANTAMALLI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B558C61-2086-7EDA-8D72-4D8B69439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1037" y="1169497"/>
            <a:ext cx="6399930" cy="5082419"/>
          </a:xfrm>
        </p:spPr>
        <p:txBody>
          <a:bodyPr anchor="ctr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fi-FI" dirty="0">
                <a:latin typeface="+mn-lt"/>
              </a:rPr>
              <a:t>Tarkoituksena on saada nuori muuttamaan käytöstään niin, ettei merkintöjä kerry. Jokainen voi vaikuttaa omaan käytökseensä.</a:t>
            </a:r>
          </a:p>
          <a:p>
            <a:pPr>
              <a:lnSpc>
                <a:spcPct val="90000"/>
              </a:lnSpc>
            </a:pPr>
            <a:endParaRPr lang="fi-FI" dirty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fi-FI" dirty="0">
                <a:latin typeface="+mn-lt"/>
              </a:rPr>
              <a:t>Luokanohjaaja seuraa </a:t>
            </a:r>
            <a:r>
              <a:rPr lang="fi-FI" dirty="0" err="1">
                <a:latin typeface="+mn-lt"/>
              </a:rPr>
              <a:t>wilma</a:t>
            </a:r>
            <a:r>
              <a:rPr lang="fi-FI" dirty="0">
                <a:latin typeface="+mn-lt"/>
              </a:rPr>
              <a:t>-merkintöjä:</a:t>
            </a:r>
          </a:p>
          <a:p>
            <a:pPr marL="800100" lvl="1" indent="-342900">
              <a:lnSpc>
                <a:spcPct val="90000"/>
              </a:lnSpc>
              <a:buFont typeface="Symbol" panose="05050102010706020507" pitchFamily="18" charset="2"/>
              <a:buChar char=""/>
            </a:pPr>
            <a:r>
              <a:rPr lang="fi-FI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oppituntien häirintä</a:t>
            </a:r>
          </a:p>
          <a:p>
            <a:pPr marL="800100" lvl="1" indent="-342900">
              <a:lnSpc>
                <a:spcPct val="90000"/>
              </a:lnSpc>
              <a:buFont typeface="Symbol" panose="05050102010706020507" pitchFamily="18" charset="2"/>
              <a:buChar char=""/>
            </a:pPr>
            <a:r>
              <a:rPr lang="fi-FI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kännykän käyttö oppitunnilla</a:t>
            </a:r>
          </a:p>
          <a:p>
            <a:pPr marL="800100" lvl="1" indent="-342900">
              <a:lnSpc>
                <a:spcPct val="90000"/>
              </a:lnSpc>
              <a:buFont typeface="Symbol" panose="05050102010706020507" pitchFamily="18" charset="2"/>
              <a:buChar char=""/>
            </a:pPr>
            <a:r>
              <a:rPr lang="fi-FI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luvaton poistuminen koulualueelta</a:t>
            </a:r>
          </a:p>
          <a:p>
            <a:pPr marL="800100" lvl="1" indent="-342900">
              <a:lnSpc>
                <a:spcPct val="90000"/>
              </a:lnSpc>
              <a:buFont typeface="Symbol" panose="05050102010706020507" pitchFamily="18" charset="2"/>
              <a:buChar char=""/>
            </a:pPr>
            <a:r>
              <a:rPr lang="fi-FI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tavalla tai toisella huono käyttäytyminen koulupäivän aikana (oppitunnit, välitunnit, ruokailu)</a:t>
            </a:r>
          </a:p>
          <a:p>
            <a:pPr marL="800100" lvl="1" indent="-342900">
              <a:lnSpc>
                <a:spcPct val="9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i-FI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fi-FI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yöhästymiset</a:t>
            </a:r>
          </a:p>
          <a:p>
            <a:pPr marL="342900" indent="-342900">
              <a:lnSpc>
                <a:spcPct val="9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i-FI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Kirjat kotona- tai läksyt tekemättä-merkinnät eivät kuulu seurantaan, vaan ne otetaan huomioon oppiaineiden arvioinnissa.</a:t>
            </a:r>
            <a:endParaRPr lang="fi-FI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348820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i">
  <a:themeElements>
    <a:clrScheme name="Ioni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i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i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42b34bbc-5cec-4a50-9e91-a0c90ed44bcd">
      <UserInfo>
        <DisplayName>Riikka Kurunmäki</DisplayName>
        <AccountId>26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0A646EAF91C64A9CF367BDB67AD29C" ma:contentTypeVersion="7" ma:contentTypeDescription="Create a new document." ma:contentTypeScope="" ma:versionID="29adf3bda9a777e7fffb8393cfdaeab6">
  <xsd:schema xmlns:xsd="http://www.w3.org/2001/XMLSchema" xmlns:xs="http://www.w3.org/2001/XMLSchema" xmlns:p="http://schemas.microsoft.com/office/2006/metadata/properties" xmlns:ns2="3f550e3d-67ff-4ec7-842a-801ece1ae677" xmlns:ns3="42b34bbc-5cec-4a50-9e91-a0c90ed44bcd" targetNamespace="http://schemas.microsoft.com/office/2006/metadata/properties" ma:root="true" ma:fieldsID="206b7b468ba434b80181c8711616c0a5" ns2:_="" ns3:_="">
    <xsd:import namespace="3f550e3d-67ff-4ec7-842a-801ece1ae677"/>
    <xsd:import namespace="42b34bbc-5cec-4a50-9e91-a0c90ed44b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550e3d-67ff-4ec7-842a-801ece1ae6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b34bbc-5cec-4a50-9e91-a0c90ed44bc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9A61263-6E3C-4B2E-9334-F73FFFF26A71}">
  <ds:schemaRefs>
    <ds:schemaRef ds:uri="http://schemas.microsoft.com/office/2006/metadata/properties"/>
    <ds:schemaRef ds:uri="http://schemas.microsoft.com/office/infopath/2007/PartnerControls"/>
    <ds:schemaRef ds:uri="42b34bbc-5cec-4a50-9e91-a0c90ed44bcd"/>
  </ds:schemaRefs>
</ds:datastoreItem>
</file>

<file path=customXml/itemProps2.xml><?xml version="1.0" encoding="utf-8"?>
<ds:datastoreItem xmlns:ds="http://schemas.openxmlformats.org/officeDocument/2006/customXml" ds:itemID="{80A9CC40-B524-49C6-A278-C5ADF8B30A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550e3d-67ff-4ec7-842a-801ece1ae677"/>
    <ds:schemaRef ds:uri="42b34bbc-5cec-4a50-9e91-a0c90ed44b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59BC493-083C-43AC-9BE4-23745D6682C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908</TotalTime>
  <Words>835</Words>
  <Application>Microsoft Office PowerPoint</Application>
  <PresentationFormat>Laajakuva</PresentationFormat>
  <Paragraphs>157</Paragraphs>
  <Slides>13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7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13</vt:i4>
      </vt:variant>
    </vt:vector>
  </HeadingPairs>
  <TitlesOfParts>
    <vt:vector size="21" baseType="lpstr">
      <vt:lpstr>Arial</vt:lpstr>
      <vt:lpstr>Calibri</vt:lpstr>
      <vt:lpstr>Century Gothic</vt:lpstr>
      <vt:lpstr>Roboto Slab</vt:lpstr>
      <vt:lpstr>Symbol</vt:lpstr>
      <vt:lpstr>Times New Roman</vt:lpstr>
      <vt:lpstr>Wingdings 3</vt:lpstr>
      <vt:lpstr>Ioni</vt:lpstr>
      <vt:lpstr>Seiskojen ilta</vt:lpstr>
      <vt:lpstr>Kun lapset ovat vielä nuoria, anna heille syvälle ulottuvat juuret; kun he varttuvat, anna heille siivet. </vt:lpstr>
      <vt:lpstr>7.Luokkalaisen tärkeimmät aikuiset koulussa</vt:lpstr>
      <vt:lpstr>Päiväjärjestys</vt:lpstr>
      <vt:lpstr>Lukuvuoden teema</vt:lpstr>
      <vt:lpstr>Poissaolot ja VKHS-malli</vt:lpstr>
      <vt:lpstr>Yhteisessä koulussa –hankkeen vanhempainilta</vt:lpstr>
      <vt:lpstr>Wilma – Kodin ja koulun välisen yhteydenpidon työväline</vt:lpstr>
      <vt:lpstr>WILMAN SEURANTAMALLI</vt:lpstr>
      <vt:lpstr>MITÄ MERKINNÖISTÄ SEURAA?</vt:lpstr>
      <vt:lpstr> Koulun kotisivu https://peda.net/jyvaskyla/vaajakoskenkoulu </vt:lpstr>
      <vt:lpstr>Vanhempainyhdistys Sokkeli</vt:lpstr>
      <vt:lpstr>Kuinka tuen lastani yläkouluun siirryttäessä?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Vaajakosken yhtenäiskoulu</dc:title>
  <dc:creator>Silja Heikkinen</dc:creator>
  <cp:lastModifiedBy>Siukonen Kirsi</cp:lastModifiedBy>
  <cp:revision>23</cp:revision>
  <dcterms:created xsi:type="dcterms:W3CDTF">2022-08-09T05:21:46Z</dcterms:created>
  <dcterms:modified xsi:type="dcterms:W3CDTF">2024-09-05T08:33:54Z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0x010100B60A646EAF91C64A9CF367BDB67AD29C</vt:lpwstr>
  </property>
</Properties>
</file>