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4"/>
  </p:sldMasterIdLst>
  <p:notesMasterIdLst>
    <p:notesMasterId r:id="rId18"/>
  </p:notesMasterIdLst>
  <p:sldIdLst>
    <p:sldId id="331" r:id="rId5"/>
    <p:sldId id="317" r:id="rId6"/>
    <p:sldId id="263" r:id="rId7"/>
    <p:sldId id="261" r:id="rId8"/>
    <p:sldId id="275" r:id="rId9"/>
    <p:sldId id="340" r:id="rId10"/>
    <p:sldId id="342" r:id="rId11"/>
    <p:sldId id="259" r:id="rId12"/>
    <p:sldId id="257" r:id="rId13"/>
    <p:sldId id="339" r:id="rId14"/>
    <p:sldId id="337" r:id="rId15"/>
    <p:sldId id="34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2EF7-8876-47F9-924A-A1620104189B}" type="datetimeFigureOut">
              <a:rPr lang="fi-FI" smtClean="0"/>
              <a:t>5.9.2024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00590-2138-470D-8739-9AE1BE772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53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50928-2853-4AB9-BA74-021C96D4E2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8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6881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493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02296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178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808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933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797F7B-4067-44A3-BCDD-BAB71FBD1A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34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3A916E-62E3-4C24-B9EA-64DD2C1D88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034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tummalla 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923DC920-EA68-4D84-B72C-114FBC687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7416"/>
            <a:ext cx="10515600" cy="61474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dirty="0"/>
              <a:t>Lisää teksti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38200" y="1593332"/>
            <a:ext cx="5181600" cy="4194155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spcAft>
                <a:spcPts val="600"/>
              </a:spcAft>
              <a:defRPr sz="2000"/>
            </a:lvl5pPr>
          </a:lstStyle>
          <a:p>
            <a:pPr lvl="0"/>
            <a:r>
              <a:rPr lang="en-GB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Lisää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teksti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napsauttamalla</a:t>
            </a:r>
            <a:endParaRPr lang="en-GB" b="0" i="1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172200" y="1593332"/>
            <a:ext cx="5181600" cy="4194155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spcAft>
                <a:spcPts val="0"/>
              </a:spcAft>
              <a:defRPr sz="2000"/>
            </a:lvl5pPr>
          </a:lstStyle>
          <a:p>
            <a:pPr lvl="0"/>
            <a:r>
              <a:rPr lang="fi-FI" dirty="0"/>
              <a:t>Lisää teksti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38200" y="5933984"/>
            <a:ext cx="1025434" cy="365125"/>
          </a:xfrm>
        </p:spPr>
        <p:txBody>
          <a:bodyPr/>
          <a:lstStyle/>
          <a:p>
            <a:r>
              <a:rPr lang="en-FI"/>
              <a:t>23/03/2021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002971" y="5933984"/>
            <a:ext cx="5673635" cy="365125"/>
          </a:xfrm>
        </p:spPr>
        <p:txBody>
          <a:bodyPr/>
          <a:lstStyle/>
          <a:p>
            <a:r>
              <a:rPr lang="fi-FI"/>
              <a:t>Jyväskylän kaupunki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7815942" y="5933984"/>
            <a:ext cx="61177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821ECA0-831E-410A-98E7-774054095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4074" y="5834418"/>
            <a:ext cx="2159726" cy="512641"/>
          </a:xfrm>
          <a:prstGeom prst="rect">
            <a:avLst/>
          </a:prstGeom>
        </p:spPr>
      </p:pic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317AF3CD-6323-4E10-A1B6-5CB2EFB211AE}"/>
              </a:ext>
            </a:extLst>
          </p:cNvPr>
          <p:cNvSpPr txBox="1">
            <a:spLocks/>
          </p:cNvSpPr>
          <p:nvPr userDrawn="1"/>
        </p:nvSpPr>
        <p:spPr>
          <a:xfrm>
            <a:off x="10842171" y="6469561"/>
            <a:ext cx="966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000" b="1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AEF5D-7FAC-4949-84D2-DA5A9BB3D22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1044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  tummalla tausta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735873"/>
            <a:ext cx="10515600" cy="649463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dirty="0"/>
              <a:t>Lisää teksti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38200" y="1707143"/>
            <a:ext cx="5181600" cy="4057932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spcAft>
                <a:spcPts val="600"/>
              </a:spcAft>
              <a:defRPr sz="2000"/>
            </a:lvl5pPr>
          </a:lstStyle>
          <a:p>
            <a:pPr lvl="0"/>
            <a:r>
              <a:rPr lang="fi-FI" dirty="0"/>
              <a:t>Lisää teksti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38200" y="5964464"/>
            <a:ext cx="1025434" cy="365125"/>
          </a:xfrm>
        </p:spPr>
        <p:txBody>
          <a:bodyPr/>
          <a:lstStyle/>
          <a:p>
            <a:r>
              <a:rPr lang="en-FI"/>
              <a:t>23/03/2021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994264" y="5964464"/>
            <a:ext cx="8608424" cy="365125"/>
          </a:xfrm>
        </p:spPr>
        <p:txBody>
          <a:bodyPr/>
          <a:lstStyle/>
          <a:p>
            <a:r>
              <a:rPr lang="fi-FI"/>
              <a:t>Jyväskylän kaupunki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10742023" y="5964464"/>
            <a:ext cx="611777" cy="365125"/>
          </a:xfrm>
        </p:spPr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A737AD9D-8528-447C-B6F4-7BA1462E5CF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172200" y="1707143"/>
            <a:ext cx="5181600" cy="4057932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spcAft>
                <a:spcPts val="600"/>
              </a:spcAft>
              <a:defRPr sz="2000"/>
            </a:lvl5pPr>
          </a:lstStyle>
          <a:p>
            <a:pPr lvl="0"/>
            <a:r>
              <a:rPr lang="fi-FI" dirty="0"/>
              <a:t>Lisää teksti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708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FFE3B3-288B-4FEB-B2E2-D1AB65AD2B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70268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 dia logo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8">
            <a:extLst>
              <a:ext uri="{FF2B5EF4-FFF2-40B4-BE49-F238E27FC236}">
                <a16:creationId xmlns:a16="http://schemas.microsoft.com/office/drawing/2014/main" id="{EFFD69E1-2040-4684-81B2-BA4D53DC7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4074" y="6100030"/>
            <a:ext cx="2159726" cy="51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9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-asettel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B0B4A5E3-A489-492E-BF46-7B5AEE3A368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387564" y="0"/>
            <a:ext cx="5798084" cy="3428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340D0AD1-5DF7-46B9-A3E2-3A1577D471B2}"/>
              </a:ext>
            </a:extLst>
          </p:cNvPr>
          <p:cNvSpPr>
            <a:spLocks noGrp="1"/>
          </p:cNvSpPr>
          <p:nvPr>
            <p:ph type="pic" idx="24" hasCustomPrompt="1"/>
          </p:nvPr>
        </p:nvSpPr>
        <p:spPr>
          <a:xfrm>
            <a:off x="6392328" y="3626069"/>
            <a:ext cx="5788556" cy="32319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18D88550-7248-44B1-9174-AB6B42A48D0E}"/>
              </a:ext>
            </a:extLst>
          </p:cNvPr>
          <p:cNvSpPr>
            <a:spLocks noGrp="1"/>
          </p:cNvSpPr>
          <p:nvPr>
            <p:ph type="pic" idx="25" hasCustomPrompt="1"/>
          </p:nvPr>
        </p:nvSpPr>
        <p:spPr>
          <a:xfrm>
            <a:off x="3614179" y="0"/>
            <a:ext cx="2618217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4" name="Kuvan paikkamerkki 2">
            <a:extLst>
              <a:ext uri="{FF2B5EF4-FFF2-40B4-BE49-F238E27FC236}">
                <a16:creationId xmlns:a16="http://schemas.microsoft.com/office/drawing/2014/main" id="{90D0767E-2AA6-4653-A890-C7698B13E125}"/>
              </a:ext>
            </a:extLst>
          </p:cNvPr>
          <p:cNvSpPr>
            <a:spLocks noGrp="1"/>
          </p:cNvSpPr>
          <p:nvPr>
            <p:ph type="pic" idx="26" hasCustomPrompt="1"/>
          </p:nvPr>
        </p:nvSpPr>
        <p:spPr>
          <a:xfrm>
            <a:off x="-11115" y="-1"/>
            <a:ext cx="3465363" cy="23163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Kuva</a:t>
            </a:r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3006635A-5F06-44E4-B7A3-75A27D9EE0CB}"/>
              </a:ext>
            </a:extLst>
          </p:cNvPr>
          <p:cNvSpPr>
            <a:spLocks noGrp="1"/>
          </p:cNvSpPr>
          <p:nvPr>
            <p:ph type="pic" idx="27" hasCustomPrompt="1"/>
          </p:nvPr>
        </p:nvSpPr>
        <p:spPr>
          <a:xfrm>
            <a:off x="0" y="2467881"/>
            <a:ext cx="3465363" cy="23163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EF1AD1EF-8AA9-4D06-B6D4-EC0A770B464A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-4764" y="4935763"/>
            <a:ext cx="3465363" cy="19187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3155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-asettelu 2.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C9BD9F77-D97C-4641-BF54-33154D36B332}"/>
              </a:ext>
            </a:extLst>
          </p:cNvPr>
          <p:cNvSpPr>
            <a:spLocks noGrp="1"/>
          </p:cNvSpPr>
          <p:nvPr>
            <p:ph type="pic" idx="27" hasCustomPrompt="1"/>
          </p:nvPr>
        </p:nvSpPr>
        <p:spPr>
          <a:xfrm>
            <a:off x="3642608" y="0"/>
            <a:ext cx="8538897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BFD4E7A1-729E-46E1-BD90-8600DADC9467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-3970" y="-8909"/>
            <a:ext cx="3465363" cy="2301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2" name="Kuvan paikkamerkki 2">
            <a:extLst>
              <a:ext uri="{FF2B5EF4-FFF2-40B4-BE49-F238E27FC236}">
                <a16:creationId xmlns:a16="http://schemas.microsoft.com/office/drawing/2014/main" id="{69C3A83E-7A2B-4C63-9041-5C1EE68001E8}"/>
              </a:ext>
            </a:extLst>
          </p:cNvPr>
          <p:cNvSpPr>
            <a:spLocks noGrp="1"/>
          </p:cNvSpPr>
          <p:nvPr>
            <p:ph type="pic" idx="29" hasCustomPrompt="1"/>
          </p:nvPr>
        </p:nvSpPr>
        <p:spPr>
          <a:xfrm>
            <a:off x="6525" y="2471352"/>
            <a:ext cx="3465363" cy="14704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CC35BF02-7B0D-48AD-9BAD-5554B54E2B54}"/>
              </a:ext>
            </a:extLst>
          </p:cNvPr>
          <p:cNvSpPr>
            <a:spLocks noGrp="1"/>
          </p:cNvSpPr>
          <p:nvPr>
            <p:ph type="pic" idx="30" hasCustomPrompt="1"/>
          </p:nvPr>
        </p:nvSpPr>
        <p:spPr>
          <a:xfrm>
            <a:off x="6525" y="4120977"/>
            <a:ext cx="3465363" cy="27370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347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-asettelu 3.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2">
            <a:extLst>
              <a:ext uri="{FF2B5EF4-FFF2-40B4-BE49-F238E27FC236}">
                <a16:creationId xmlns:a16="http://schemas.microsoft.com/office/drawing/2014/main" id="{780432A4-79B2-4E2C-9BE8-6A6DB0EFE24B}"/>
              </a:ext>
            </a:extLst>
          </p:cNvPr>
          <p:cNvSpPr>
            <a:spLocks noGrp="1"/>
          </p:cNvSpPr>
          <p:nvPr>
            <p:ph type="pic" idx="28" hasCustomPrompt="1"/>
          </p:nvPr>
        </p:nvSpPr>
        <p:spPr>
          <a:xfrm>
            <a:off x="-3970" y="-8909"/>
            <a:ext cx="6233985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DE3D5D2E-044C-47A6-BB4D-8161EF3E9B37}"/>
              </a:ext>
            </a:extLst>
          </p:cNvPr>
          <p:cNvSpPr>
            <a:spLocks noGrp="1"/>
          </p:cNvSpPr>
          <p:nvPr>
            <p:ph type="pic" idx="29" hasCustomPrompt="1"/>
          </p:nvPr>
        </p:nvSpPr>
        <p:spPr>
          <a:xfrm>
            <a:off x="6391534" y="0"/>
            <a:ext cx="5796496" cy="34245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F90F2A9-8182-4B0A-B2FB-34994EEADCE5}"/>
              </a:ext>
            </a:extLst>
          </p:cNvPr>
          <p:cNvSpPr>
            <a:spLocks noGrp="1"/>
          </p:cNvSpPr>
          <p:nvPr>
            <p:ph type="pic" idx="30" hasCustomPrompt="1"/>
          </p:nvPr>
        </p:nvSpPr>
        <p:spPr>
          <a:xfrm>
            <a:off x="6391534" y="3616046"/>
            <a:ext cx="5796496" cy="32419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Kuva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02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315598-3B7A-4551-B2F8-DBB9862A5A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97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776D95-B9F6-4CB2-816C-EE17096024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47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B12A51-1E1B-4839-B4C9-8EA98F5C2B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3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999D89-D335-4EFF-BE0A-B0C07AAC3A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95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1E8433-1593-4C4A-A75B-B1FC3B12AA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8612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1774F0-D8A2-4E5E-AFA0-F4137B6E31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391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1774F0-D8A2-4E5E-AFA0-F4137B6E31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10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69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  <p:sldLayoutId id="2147483746" r:id="rId18"/>
    <p:sldLayoutId id="2147483747" r:id="rId19"/>
    <p:sldLayoutId id="2147483756" r:id="rId20"/>
    <p:sldLayoutId id="2147483759" r:id="rId21"/>
    <p:sldLayoutId id="2147483760" r:id="rId22"/>
    <p:sldLayoutId id="2147483761" r:id="rId2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jyvaskyla/vaajakoskenkoul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sokkeli_ry/" TargetMode="External"/><Relationship Id="rId2" Type="http://schemas.openxmlformats.org/officeDocument/2006/relationships/hyperlink" Target="mailto:sokkeliry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da.net/jyvaskyla/vaajakoskenkoulu/v272c116ce2199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jyvaskyla/vaajakoskenkoulu/oppilashuolto" TargetMode="External"/><Relationship Id="rId2" Type="http://schemas.openxmlformats.org/officeDocument/2006/relationships/hyperlink" Target="https://play2.qbrick.com/qplayer/index.html?accountId=AccR0tgF9CDCUS0dTelfJoUHg&amp;mediaId=d8a11bf5-9ec3-43c5-aab4-3172bb0708e9&amp;configId=Enterpri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ay2.qbrick.com/qplayer/index.html?accountId=AccR0tgF9CDCUS0dTelfJoUHg&amp;mediaId=9e1d086c-6867-42c5-9701-9efb8acfab98&amp;configId=Enterprise" TargetMode="External"/><Relationship Id="rId4" Type="http://schemas.openxmlformats.org/officeDocument/2006/relationships/hyperlink" Target="https://play2.qbrick.com/qplayer/index.html?accountId=AccR0tgF9CDCUS0dTelfJoUHg&amp;mediaId=ced87e4c-930c-4485-b31e-3b3dfef71668&amp;configId=Enterpris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02.safelinks.protection.outlook.com/ap/t-59584e83/?url=https%3A%2F%2Fteams.microsoft.com%2Fl%2Fmeetup-join%2F19%253ameeting_NzUzMDdkYjQtYjA2ZS00NWJlLTg5OTUtOTMzN2FlMzg4NTU0%2540thread.v2%2F0%3Fcontext%3D%257b%2522Tid%2522%253a%2522fc34d05c-a2f2-4ac2-89c5-b44f3a9f451c%2522%252c%2522Oid%2522%253a%252204bb8483-2a77-4b6b-bbec-dfba83f0f17d%2522%257d&amp;data=05%7C02%7CJarno.Parkkinen%40jyvaskyla.fi%7C67843b8b5d844c0b023d08dcc8018b58%7Cfc34d05ca2f24ac289c5b44f3a9f451c%7C0%7C0%7C638605156207087377%7CUnknown%7CTWFpbGZsb3d8eyJWIjoiMC4wLjAwMDAiLCJQIjoiV2luMzIiLCJBTiI6Ik1haWwiLCJXVCI6Mn0%3D%7C0%7C%7C%7C&amp;sdata=vZ1dIaGhEO753VExY1axhtBKoUjR6yCGG%2BQlaDI0xX4%3D&amp;reserve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59FEF9A-9073-4D0C-AE3F-4B05B7C78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9A868E46-760C-4803-96E3-94D7FF55D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CD9D4C-0605-C5E2-4246-47DA305B5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1333500"/>
            <a:ext cx="2914380" cy="4191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0" i="0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Vaajakosken</a:t>
            </a:r>
            <a:r>
              <a:rPr lang="en-US" b="0" i="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0" i="0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yhtenäiskoulu</a:t>
            </a:r>
            <a:r>
              <a:rPr lang="en-US" b="0" i="0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4.9.2024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632DB3C-29C8-435B-832E-2A000331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61021" y="1828800"/>
            <a:ext cx="0" cy="3200400"/>
          </a:xfrm>
          <a:prstGeom prst="line">
            <a:avLst/>
          </a:prstGeom>
          <a:ln w="19050" cap="sq">
            <a:solidFill>
              <a:schemeClr val="bg2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>
            <a:extLst>
              <a:ext uri="{FF2B5EF4-FFF2-40B4-BE49-F238E27FC236}">
                <a16:creationId xmlns:a16="http://schemas.microsoft.com/office/drawing/2014/main" id="{C66EC566-ACD1-CD6A-E3E1-0506A659A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707" y="1333500"/>
            <a:ext cx="6240580" cy="4191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Seiskojen ilta</a:t>
            </a:r>
            <a:endParaRPr lang="en-US" sz="72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88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5AA2DEF-5CED-BBE6-E52E-DB014BDE4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fi-FI" sz="3600"/>
              <a:t>MITÄ MERKINNÖISTÄ SEURAA?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82E7BA-54CF-4E81-8C88-07D425AB8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fi-FI" dirty="0"/>
              <a:t>Ensimmäiset 5 merkintää</a:t>
            </a:r>
          </a:p>
          <a:p>
            <a:pPr lvl="1"/>
            <a:r>
              <a:rPr lang="fi-FI" dirty="0"/>
              <a:t>luokanohjaajan puhuttelu, viesti kotiin ja kuukauden tarkkailunjakson aloitus</a:t>
            </a:r>
          </a:p>
          <a:p>
            <a:r>
              <a:rPr lang="fi-FI" dirty="0"/>
              <a:t>Tarkkailujakson aikana 5 uutta merkintää</a:t>
            </a:r>
          </a:p>
          <a:p>
            <a:pPr lvl="1"/>
            <a:r>
              <a:rPr lang="fi-FI" dirty="0"/>
              <a:t>jälki-istunto ja kuukauden tarkkailujakso alkaa alusta</a:t>
            </a:r>
          </a:p>
          <a:p>
            <a:r>
              <a:rPr lang="fi-FI" dirty="0"/>
              <a:t>Seuraavat 5 merkintää</a:t>
            </a:r>
          </a:p>
          <a:p>
            <a:pPr lvl="1"/>
            <a:r>
              <a:rPr lang="fi-FI" dirty="0"/>
              <a:t>kasvatuskeskustelu, johon osallistuvat oppilas, huoltaja(t), luokanohjaaja ja rehtori tai apulaisrehtori, kuukauden tarkkailujakso alkaa alusta</a:t>
            </a:r>
          </a:p>
        </p:txBody>
      </p:sp>
    </p:spTree>
    <p:extLst>
      <p:ext uri="{BB962C8B-B14F-4D97-AF65-F5344CB8AC3E}">
        <p14:creationId xmlns:p14="http://schemas.microsoft.com/office/powerpoint/2010/main" val="302348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50B639B-7B0A-2287-20FA-42615B169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fi-FI" sz="2900" dirty="0">
                <a:solidFill>
                  <a:srgbClr val="FFFFFF"/>
                </a:solidFill>
              </a:rPr>
            </a:br>
            <a:r>
              <a:rPr lang="fi-FI" sz="2900" dirty="0">
                <a:solidFill>
                  <a:srgbClr val="FFFFFF"/>
                </a:solidFill>
              </a:rPr>
              <a:t>Koulun kotisivu</a:t>
            </a:r>
            <a:br>
              <a:rPr lang="fi-FI" sz="2900" dirty="0">
                <a:solidFill>
                  <a:srgbClr val="FFFFFF"/>
                </a:solidFill>
              </a:rPr>
            </a:br>
            <a:r>
              <a:rPr lang="fi-FI" sz="2900" dirty="0">
                <a:solidFill>
                  <a:srgbClr val="FFFFFF"/>
                </a:solidFill>
                <a:hlinkClick r:id="rId2"/>
              </a:rPr>
              <a:t>https://peda.net/jyvaskyla/vaajakoskenkoulu</a:t>
            </a:r>
            <a:br>
              <a:rPr lang="fi-FI" sz="2900" dirty="0">
                <a:solidFill>
                  <a:srgbClr val="FFFFFF"/>
                </a:solidFill>
              </a:rPr>
            </a:br>
            <a:endParaRPr lang="fi-FI" sz="2900" dirty="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8DB7D2-2864-9979-D982-2AFABA83C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fi-FI" sz="2400" dirty="0"/>
              <a:t>Yhteystiedot</a:t>
            </a:r>
          </a:p>
          <a:p>
            <a:r>
              <a:rPr lang="fi-FI" sz="2400" dirty="0"/>
              <a:t>Opiskeluhuollon sivusto</a:t>
            </a:r>
          </a:p>
          <a:p>
            <a:r>
              <a:rPr lang="fi-FI" sz="2400" dirty="0"/>
              <a:t>Opinto-ohjauksen sivusto</a:t>
            </a:r>
          </a:p>
          <a:p>
            <a:r>
              <a:rPr lang="fi-FI" sz="2400" dirty="0"/>
              <a:t>Koulun toimintaa / hyödyllisiä linkkejä</a:t>
            </a:r>
          </a:p>
          <a:p>
            <a:r>
              <a:rPr lang="fi-FI" sz="2400" dirty="0"/>
              <a:t>Koulun toimintaa / oppilaalle / toimintaohjeet</a:t>
            </a:r>
          </a:p>
        </p:txBody>
      </p:sp>
    </p:spTree>
    <p:extLst>
      <p:ext uri="{BB962C8B-B14F-4D97-AF65-F5344CB8AC3E}">
        <p14:creationId xmlns:p14="http://schemas.microsoft.com/office/powerpoint/2010/main" val="1827692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D8AB8B-2693-3409-6342-C0536DB8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Vanhempainyhdistys Sokkeli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BD87E5-308C-BAF3-A6EE-98CD66764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53456"/>
            <a:ext cx="10460253" cy="469494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dirty="0">
                <a:ea typeface="+mj-lt"/>
                <a:cs typeface="+mj-lt"/>
              </a:rPr>
              <a:t>Sokkeli ry on Vaajakosken yhtenäiskoulun </a:t>
            </a:r>
            <a:r>
              <a:rPr lang="fi-FI" dirty="0" err="1">
                <a:ea typeface="+mj-lt"/>
                <a:cs typeface="+mj-lt"/>
              </a:rPr>
              <a:t>vanhempainyhdistys</a:t>
            </a:r>
            <a:r>
              <a:rPr lang="fi-FI" dirty="0">
                <a:ea typeface="+mj-lt"/>
                <a:cs typeface="+mj-lt"/>
              </a:rPr>
              <a:t>. Teemme yhteistyötä kodin ja koulun välillä, suunnittelemme toimintaa yhdessä koulun ja oppilaiden kanssa sekä olemme vanhempien edustaja koulussa. </a:t>
            </a:r>
          </a:p>
          <a:p>
            <a:pPr>
              <a:buClr>
                <a:srgbClr val="8AD0D6"/>
              </a:buClr>
            </a:pPr>
            <a:endParaRPr lang="fi-FI" dirty="0"/>
          </a:p>
          <a:p>
            <a:pPr>
              <a:buClr>
                <a:srgbClr val="8AD0D6"/>
              </a:buClr>
            </a:pPr>
            <a:r>
              <a:rPr lang="fi-FI" dirty="0">
                <a:ea typeface="+mj-lt"/>
                <a:cs typeface="+mj-lt"/>
              </a:rPr>
              <a:t>Kokoonnumme noin kerran kuukaudessa lukuvuoden aikana Vaajakosken yhtenäiskoululla ja erikseen sovittaessa etäyhteydellä. Muuna aikana pidämme tarvittaessa yhteyttä </a:t>
            </a:r>
            <a:r>
              <a:rPr lang="fi-FI" dirty="0" err="1">
                <a:ea typeface="+mj-lt"/>
                <a:cs typeface="+mj-lt"/>
              </a:rPr>
              <a:t>whatsappin</a:t>
            </a:r>
            <a:r>
              <a:rPr lang="fi-FI" dirty="0">
                <a:ea typeface="+mj-lt"/>
                <a:cs typeface="+mj-lt"/>
              </a:rPr>
              <a:t> kautta. Vanhempainyhdistyksen toiminta on vapaaehtoista eikä velvoita mihinkään.</a:t>
            </a:r>
            <a:endParaRPr lang="fi-FI" dirty="0"/>
          </a:p>
          <a:p>
            <a:pPr>
              <a:buClr>
                <a:srgbClr val="8AD0D6"/>
              </a:buClr>
            </a:pPr>
            <a:endParaRPr lang="fi-FI" dirty="0"/>
          </a:p>
          <a:p>
            <a:pPr>
              <a:buClr>
                <a:srgbClr val="8AD0D6"/>
              </a:buClr>
            </a:pPr>
            <a:r>
              <a:rPr lang="fi-FI" b="1" dirty="0">
                <a:ea typeface="+mj-lt"/>
                <a:cs typeface="+mj-lt"/>
              </a:rPr>
              <a:t>Jotta jokaisen luokka-asteen ääni tulisi kuuluviin yhdistyksen toiminnassa, toivomme, että lapsenne luokalta valittaisiin ainakin yksi edustaja + varaedustaja mukaan Sokkelin toimintaan.</a:t>
            </a:r>
            <a:r>
              <a:rPr lang="fi-FI" dirty="0">
                <a:ea typeface="+mj-lt"/>
                <a:cs typeface="+mj-lt"/>
              </a:rPr>
              <a:t> Luokanvalvoja välittää yhteystiedot meille tai voit ottaa yhteyttä </a:t>
            </a:r>
            <a:r>
              <a:rPr lang="fi-FI" dirty="0">
                <a:ea typeface="+mj-lt"/>
                <a:cs typeface="+mj-lt"/>
                <a:hlinkClick r:id="rId2"/>
              </a:rPr>
              <a:t>sokkeliry@gmail.com</a:t>
            </a:r>
            <a:endParaRPr lang="fi-FI" dirty="0"/>
          </a:p>
          <a:p>
            <a:pPr>
              <a:buClr>
                <a:srgbClr val="8AD0D6"/>
              </a:buClr>
            </a:pPr>
            <a:endParaRPr lang="fi-FI" dirty="0"/>
          </a:p>
          <a:p>
            <a:pPr>
              <a:buClr>
                <a:srgbClr val="8AD0D6"/>
              </a:buClr>
            </a:pPr>
            <a:r>
              <a:rPr lang="fi-FI" dirty="0">
                <a:ea typeface="+mj-lt"/>
                <a:cs typeface="+mj-lt"/>
              </a:rPr>
              <a:t>Kaikki vanhemmat ovat tervetulleita mukaan Sokkelin toimintaan!</a:t>
            </a:r>
            <a:endParaRPr lang="fi-FI" dirty="0"/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endParaRPr lang="fi-FI" dirty="0"/>
          </a:p>
          <a:p>
            <a:r>
              <a:rPr lang="fi-FI" dirty="0"/>
              <a:t>Vanhempainyhdistys Sokkelin IG-sivut </a:t>
            </a:r>
            <a:r>
              <a:rPr lang="fi-FI" dirty="0">
                <a:hlinkClick r:id="rId3"/>
              </a:rPr>
              <a:t>Vaajakosken yhtenäiskoulun vanhempainyhdistys (@sokkeli_ry) • Instagram-kuvat ja –videot</a:t>
            </a:r>
            <a:endParaRPr lang="fi-FI" dirty="0"/>
          </a:p>
          <a:p>
            <a:r>
              <a:rPr lang="fi-FI" dirty="0"/>
              <a:t>Sokkelin kotisivu </a:t>
            </a:r>
            <a:r>
              <a:rPr lang="fi-FI" dirty="0">
                <a:hlinkClick r:id="rId4"/>
              </a:rPr>
              <a:t>https://peda.net/jyvaskyla/vaajakoskenkoulu/v272c116ce21998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259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9435821-18DB-3465-AE1E-E628DDC9EB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lvl="0" algn="ctr"/>
            <a:r>
              <a:rPr lang="fi-FI" dirty="0"/>
              <a:t>Kuinka tuen lastani yläkouluun siirryttäessä?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C98918-0F01-9611-B598-C921D83D7D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414772" indent="-414772">
              <a:buSzPct val="100000"/>
              <a:buFont typeface="Arial" pitchFamily="34"/>
              <a:buChar char="•"/>
            </a:pPr>
            <a:r>
              <a:rPr lang="fi-FI" dirty="0">
                <a:latin typeface="+mn-lt"/>
                <a:cs typeface="Arial" pitchFamily="34"/>
              </a:rPr>
              <a:t>Yläkoululainen tarvitsee vielä vanhempiaan koulunkäynnin tueksi.</a:t>
            </a:r>
          </a:p>
          <a:p>
            <a:pPr marL="414772" indent="-414772">
              <a:buSzPct val="100000"/>
              <a:buFont typeface="Arial" pitchFamily="34"/>
              <a:buChar char="•"/>
            </a:pPr>
            <a:r>
              <a:rPr lang="fi-FI" dirty="0">
                <a:latin typeface="+mn-lt"/>
                <a:cs typeface="Arial" pitchFamily="34"/>
              </a:rPr>
              <a:t>Huoltajan tehtävä: kannustus, kiinnostus, rajat</a:t>
            </a:r>
          </a:p>
          <a:p>
            <a:pPr marL="414772" indent="-414772">
              <a:buSzPct val="100000"/>
              <a:buFont typeface="Arial" pitchFamily="34"/>
              <a:buChar char="•"/>
            </a:pPr>
            <a:r>
              <a:rPr lang="fi-FI" dirty="0">
                <a:latin typeface="+mn-lt"/>
                <a:cs typeface="Arial" pitchFamily="34"/>
              </a:rPr>
              <a:t>Kaikesta, mistä voi puhua, voi selvitä!</a:t>
            </a:r>
          </a:p>
          <a:p>
            <a:pPr marL="414772" indent="-414772">
              <a:buSzPct val="100000"/>
              <a:buFont typeface="Arial" pitchFamily="34"/>
              <a:buChar char="•"/>
            </a:pPr>
            <a:r>
              <a:rPr lang="fi-FI" dirty="0">
                <a:latin typeface="+mn-lt"/>
                <a:cs typeface="Arial" pitchFamily="34"/>
              </a:rPr>
              <a:t>Tiedä, missä ja kenen kanssa nuoresi liikkuu.</a:t>
            </a:r>
          </a:p>
          <a:p>
            <a:pPr marL="414772" indent="-414772">
              <a:buSzPct val="100000"/>
              <a:buFont typeface="Arial" pitchFamily="34"/>
              <a:buChar char="•"/>
            </a:pPr>
            <a:r>
              <a:rPr lang="fi-FI" dirty="0">
                <a:latin typeface="+mn-lt"/>
                <a:cs typeface="Arial" pitchFamily="34"/>
              </a:rPr>
              <a:t>Rohkeasti yhteyttä luokanvalvojaan tai oppilashuoltohenkilöstöön.</a:t>
            </a:r>
          </a:p>
          <a:p>
            <a:pPr marL="414772" indent="-414772">
              <a:buSzPct val="100000"/>
              <a:buFont typeface="Arial" pitchFamily="34"/>
              <a:buChar char="•"/>
            </a:pPr>
            <a:r>
              <a:rPr lang="fi-FI" dirty="0">
                <a:latin typeface="+mn-lt"/>
                <a:cs typeface="Arial" pitchFamily="34"/>
              </a:rPr>
              <a:t>Kehu, Kannusta ja Kiitä!</a:t>
            </a:r>
          </a:p>
          <a:p>
            <a:pPr marL="414772" indent="-414772">
              <a:buSzPct val="100000"/>
              <a:buFont typeface="Arial" pitchFamily="34"/>
              <a:buChar char="•"/>
            </a:pP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5870A73-4CFC-03E2-FCFA-96F312649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331" y="1982522"/>
            <a:ext cx="9283337" cy="3201179"/>
          </a:xfrm>
        </p:spPr>
        <p:txBody>
          <a:bodyPr>
            <a:normAutofit fontScale="90000"/>
          </a:bodyPr>
          <a:lstStyle/>
          <a:p>
            <a:r>
              <a:rPr lang="fi-FI" sz="4400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Roboto Slab" pitchFamily="2" charset="0"/>
                <a:cs typeface="Open Sans" panose="020B0606030504020204" pitchFamily="34" charset="0"/>
              </a:rPr>
              <a:t>Kun lapset ovat vielä nuoria,</a:t>
            </a:r>
            <a:br>
              <a:rPr lang="fi-FI" sz="4400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Roboto Slab" pitchFamily="2" charset="0"/>
                <a:cs typeface="Open Sans" panose="020B0606030504020204" pitchFamily="34" charset="0"/>
              </a:rPr>
            </a:br>
            <a:r>
              <a:rPr lang="fi-FI" sz="4400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Roboto Slab" pitchFamily="2" charset="0"/>
                <a:cs typeface="Open Sans" panose="020B0606030504020204" pitchFamily="34" charset="0"/>
              </a:rPr>
              <a:t>anna heille syvälle ulottuvat juuret; kun he varttuvat, anna heille siivet.</a:t>
            </a:r>
            <a:br>
              <a:rPr lang="fi-FI" sz="4400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oboto Slab" pitchFamily="2" charset="0"/>
                <a:ea typeface="Roboto Slab" pitchFamily="2" charset="0"/>
                <a:cs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F5B26358-B99C-42E6-87A5-73938AA9B4AD}"/>
              </a:ext>
            </a:extLst>
          </p:cNvPr>
          <p:cNvSpPr/>
          <p:nvPr/>
        </p:nvSpPr>
        <p:spPr>
          <a:xfrm>
            <a:off x="1375954" y="3678927"/>
            <a:ext cx="9283337" cy="1655762"/>
          </a:xfrm>
          <a:prstGeom prst="rect">
            <a:avLst/>
          </a:prstGeom>
        </p:spPr>
        <p:txBody>
          <a:bodyPr vert="horz" lIns="108000" tIns="45720" rIns="91440" bIns="45720" spcCol="288000" rtlCol="0" anchor="t" anchorCtr="0"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endParaRPr lang="fi-FI" sz="2400" kern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Roboto Slab" pitchFamily="2" charset="0"/>
              <a:ea typeface="Roboto Slab" pitchFamily="2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1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4AAD3FD-83A5-4B89-9F8F-01B88708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F5FE8F3-C3C3-4016-9D5A-7C3D68B4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600">
                <a:solidFill>
                  <a:srgbClr val="EBEBEB"/>
                </a:solidFill>
              </a:rPr>
              <a:t>7.Luokkalaisen tärkeimmät aikuiset koulussa</a:t>
            </a: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61752F1D-FC0F-4103-9584-630E643CC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70151CB7-E7DE-4917-B831-01DF9CE01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6772 h 6985200"/>
              <a:gd name="connsiteX6" fmla="*/ 1 w 6858001"/>
              <a:gd name="connsiteY6" fmla="*/ 886772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6772"/>
                </a:lnTo>
                <a:lnTo>
                  <a:pt x="1" y="886772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fi-FI"/>
          </a:p>
        </p:txBody>
      </p:sp>
      <p:pic>
        <p:nvPicPr>
          <p:cNvPr id="5" name="Sisällön paikkamerkki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0523861-DC10-423D-965B-AEB7425EF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992" y="987341"/>
            <a:ext cx="5449889" cy="4883315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92A1116-1C84-41DF-B803-1F7B0883E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554D3D-7F3C-4B2D-A16E-D0E6E4237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4166509" cy="3785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Luokanohjaaja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Tarvittaessa erityisopettaja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Aineenopettajat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Opinto-ohjaaja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Koulunkäynninohjaajat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Kasvatusohjaaja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Koulunuorisonohjaaja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Tarvittaessa kuraattori, psykologi ja/tai kouluterveydenhoitaja</a:t>
            </a:r>
          </a:p>
          <a:p>
            <a:pPr>
              <a:lnSpc>
                <a:spcPct val="90000"/>
              </a:lnSpc>
            </a:pPr>
            <a:r>
              <a:rPr lang="fi-FI" sz="1700" dirty="0">
                <a:solidFill>
                  <a:srgbClr val="EBEBEB"/>
                </a:solidFill>
              </a:rPr>
              <a:t>Rehtori ja apulaisrehtorit</a:t>
            </a:r>
          </a:p>
        </p:txBody>
      </p:sp>
    </p:spTree>
    <p:extLst>
      <p:ext uri="{BB962C8B-B14F-4D97-AF65-F5344CB8AC3E}">
        <p14:creationId xmlns:p14="http://schemas.microsoft.com/office/powerpoint/2010/main" val="3200234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FA9487E-023B-40AA-BAE5-C5DEC0B3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25" y="1325880"/>
            <a:ext cx="3352375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Päiväjärjestys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96CC62-14EA-42B9-8E9A-66379A146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925" y="4588329"/>
            <a:ext cx="3352375" cy="16215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 sz="1800" cap="all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</a:br>
            <a:endParaRPr lang="en-US" sz="1800" cap="all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809954" cy="6858000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8125002-6B3F-434A-9EFF-4AFFDAED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21400"/>
              </p:ext>
            </p:extLst>
          </p:nvPr>
        </p:nvGraphicFramePr>
        <p:xfrm>
          <a:off x="643854" y="1103165"/>
          <a:ext cx="6270665" cy="4651209"/>
        </p:xfrm>
        <a:graphic>
          <a:graphicData uri="http://schemas.openxmlformats.org/drawingml/2006/table">
            <a:tbl>
              <a:tblPr firstRow="1" bandRow="1"/>
              <a:tblGrid>
                <a:gridCol w="1488870">
                  <a:extLst>
                    <a:ext uri="{9D8B030D-6E8A-4147-A177-3AD203B41FA5}">
                      <a16:colId xmlns:a16="http://schemas.microsoft.com/office/drawing/2014/main" val="4027341082"/>
                    </a:ext>
                  </a:extLst>
                </a:gridCol>
                <a:gridCol w="1259137">
                  <a:extLst>
                    <a:ext uri="{9D8B030D-6E8A-4147-A177-3AD203B41FA5}">
                      <a16:colId xmlns:a16="http://schemas.microsoft.com/office/drawing/2014/main" val="1319213459"/>
                    </a:ext>
                  </a:extLst>
                </a:gridCol>
                <a:gridCol w="235575">
                  <a:extLst>
                    <a:ext uri="{9D8B030D-6E8A-4147-A177-3AD203B41FA5}">
                      <a16:colId xmlns:a16="http://schemas.microsoft.com/office/drawing/2014/main" val="3275167972"/>
                    </a:ext>
                  </a:extLst>
                </a:gridCol>
                <a:gridCol w="1488870">
                  <a:extLst>
                    <a:ext uri="{9D8B030D-6E8A-4147-A177-3AD203B41FA5}">
                      <a16:colId xmlns:a16="http://schemas.microsoft.com/office/drawing/2014/main" val="3438757254"/>
                    </a:ext>
                  </a:extLst>
                </a:gridCol>
                <a:gridCol w="1798213">
                  <a:extLst>
                    <a:ext uri="{9D8B030D-6E8A-4147-A177-3AD203B41FA5}">
                      <a16:colId xmlns:a16="http://schemas.microsoft.com/office/drawing/2014/main" val="1097486738"/>
                    </a:ext>
                  </a:extLst>
                </a:gridCol>
              </a:tblGrid>
              <a:tr h="295856">
                <a:tc gridSpan="5">
                  <a:txBody>
                    <a:bodyPr/>
                    <a:lstStyle/>
                    <a:p>
                      <a:pPr algn="l" rtl="0" fontAlgn="auto"/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905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10855"/>
                  </a:ext>
                </a:extLst>
              </a:tr>
              <a:tr h="295856">
                <a:tc gridSpan="5"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Aamunavaus 8.55-9.00 (ma, ke, pe keskusradio )​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905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1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21331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Luokat 5-6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Luokat 7-9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700391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tuntinumero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kellonaika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tuntinumero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kellonaika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42945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8.05 - 8.50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8.05 - 8.50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85238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8.55 - 9.40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8.55 - 9.40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45896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pitkä välitunti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9.40-10.00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pitkä välitunti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9.40-10.00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05051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10.00 - 10.45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10.00 - 10.45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91345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alkuosa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11.00 - 11.15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ruokailuvuoro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 / 10.50 - 11.15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044696"/>
                  </a:ext>
                </a:extLst>
              </a:tr>
              <a:tr h="509225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ruokailuvuoro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11.15 - 11.45 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11.00-11.45 tai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b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11.15 -12.00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159153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loppuosa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11.45 - 12.15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ruokailuvuoro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 / 11.50 - 12.15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960635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12.15 - 13.00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12.15 - 13.00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08440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välitunti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13.00-13.15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välitunti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13.00-13.15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721027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13.15 - 14.00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2D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13.15 - 14.00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94112"/>
                  </a:ext>
                </a:extLst>
              </a:tr>
              <a:tr h="295856"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i-FI" sz="1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14.05 - 14.50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A8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​</a:t>
                      </a: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F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fi-FI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14.05-14.50</a:t>
                      </a:r>
                      <a:r>
                        <a:rPr lang="fi-FI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fi-FI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5910" marR="45910" marT="22955" marB="22955">
                    <a:lnL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7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5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81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AC1E9B5-D466-4E57-9F85-3AF80826D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09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fi-FI" dirty="0"/>
              <a:t>Lukuvuoden teema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7D9731-16E1-4F2A-A614-9EC3722EE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Autofit/>
          </a:bodyPr>
          <a:lstStyle/>
          <a:p>
            <a:pPr lvl="1"/>
            <a:r>
              <a:rPr lang="fi-FI" dirty="0">
                <a:latin typeface="+mn-lt"/>
              </a:rPr>
              <a:t>Lukuvuoden teemana on HYVINVOIVA KOULU. </a:t>
            </a:r>
            <a:r>
              <a:rPr lang="fi-FI" b="0" i="0" dirty="0">
                <a:effectLst/>
                <a:latin typeface="+mn-lt"/>
              </a:rPr>
              <a:t>Oppilaiden tunne-, vuorovaikutus- ja läsnäolotaitojen harjoittelu jatkuu Jyväskylän kaupungin yhteisen hyvinvoinnin vuosikellon avulla. Koulukiusaamiseen puuttumisen käytänteitä on laajennettu koskemaan myös väkivaltaa, häirintää ja syrjintää. </a:t>
            </a:r>
          </a:p>
          <a:p>
            <a:pPr lvl="1"/>
            <a:endParaRPr lang="fi-FI" b="0" i="0" dirty="0">
              <a:effectLst/>
              <a:latin typeface="+mn-lt"/>
            </a:endParaRPr>
          </a:p>
          <a:p>
            <a:pPr lvl="1"/>
            <a:r>
              <a:rPr lang="fi-FI" dirty="0">
                <a:latin typeface="+mn-lt"/>
              </a:rPr>
              <a:t>TYÖRAUHA kuuluu kaikille!</a:t>
            </a:r>
          </a:p>
        </p:txBody>
      </p:sp>
    </p:spTree>
    <p:extLst>
      <p:ext uri="{BB962C8B-B14F-4D97-AF65-F5344CB8AC3E}">
        <p14:creationId xmlns:p14="http://schemas.microsoft.com/office/powerpoint/2010/main" val="306088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C01F1A-434F-81F8-F4E2-B9009377F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Poissaolot ja VKHS-malli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F4C7E6-9903-2FF2-177B-37D449B66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160571" cy="4395151"/>
          </a:xfrm>
        </p:spPr>
        <p:txBody>
          <a:bodyPr>
            <a:normAutofit/>
          </a:bodyPr>
          <a:lstStyle/>
          <a:p>
            <a:r>
              <a:rPr lang="fi-FI" b="1" dirty="0"/>
              <a:t>Tutustuthan poissaolomalliin oheisen videoklipin kautta.</a:t>
            </a:r>
          </a:p>
          <a:p>
            <a:pPr lvl="1"/>
            <a:r>
              <a:rPr lang="fi-FI" dirty="0"/>
              <a:t>Poissaolomallin esittely huoltajille </a:t>
            </a:r>
            <a:r>
              <a:rPr lang="fi-FI" dirty="0" err="1">
                <a:hlinkClick r:id="rId2"/>
              </a:rPr>
              <a:t>QPlayer</a:t>
            </a:r>
            <a:r>
              <a:rPr lang="fi-FI" dirty="0">
                <a:hlinkClick r:id="rId2"/>
              </a:rPr>
              <a:t> (qbrick.com)</a:t>
            </a:r>
            <a:r>
              <a:rPr lang="fi-FI" dirty="0"/>
              <a:t> (11:19, Tiia Thil)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Koulun opiskeluhuollon sivustolla on lisämateriaalia aiheeseen liittyen. </a:t>
            </a:r>
            <a:r>
              <a:rPr lang="fi-FI" dirty="0">
                <a:hlinkClick r:id="rId3"/>
              </a:rPr>
              <a:t>https://peda.net/jyvaskyla/vaajakoskenkoulu/oppilashuolto</a:t>
            </a:r>
            <a:r>
              <a:rPr lang="fi-FI" dirty="0"/>
              <a:t>) </a:t>
            </a:r>
          </a:p>
          <a:p>
            <a:pPr lvl="1"/>
            <a:r>
              <a:rPr lang="fi-FI" dirty="0"/>
              <a:t>Poissaolomerkinnät ja käytänteet </a:t>
            </a:r>
            <a:r>
              <a:rPr lang="fi-FI" dirty="0" err="1">
                <a:hlinkClick r:id="rId4"/>
              </a:rPr>
              <a:t>QPlayer</a:t>
            </a:r>
            <a:r>
              <a:rPr lang="fi-FI" dirty="0">
                <a:hlinkClick r:id="rId4"/>
              </a:rPr>
              <a:t> (qbrick.com)</a:t>
            </a:r>
            <a:r>
              <a:rPr lang="fi-FI" dirty="0"/>
              <a:t> (8:24, Tiia Thil)</a:t>
            </a:r>
          </a:p>
          <a:p>
            <a:pPr lvl="1"/>
            <a:r>
              <a:rPr lang="fi-FI" dirty="0"/>
              <a:t>Poissaolomallin esittely (pdf)</a:t>
            </a:r>
          </a:p>
          <a:p>
            <a:pPr lvl="1"/>
            <a:r>
              <a:rPr lang="fi-FI" dirty="0"/>
              <a:t>Väkivallan, kiusaamisen, </a:t>
            </a:r>
            <a:r>
              <a:rPr lang="fi-FI" dirty="0" err="1"/>
              <a:t>häirinnan</a:t>
            </a:r>
            <a:r>
              <a:rPr lang="fi-FI" dirty="0"/>
              <a:t> ja syrjinnän vastaisen toimintamallin esittely </a:t>
            </a:r>
            <a:r>
              <a:rPr lang="fi-FI" dirty="0" err="1">
                <a:hlinkClick r:id="rId5"/>
              </a:rPr>
              <a:t>QPlayer</a:t>
            </a:r>
            <a:r>
              <a:rPr lang="fi-FI" dirty="0">
                <a:hlinkClick r:id="rId5"/>
              </a:rPr>
              <a:t> (qbrick.com)</a:t>
            </a:r>
            <a:r>
              <a:rPr lang="fi-FI" dirty="0"/>
              <a:t> (10:18, Tiia Thil)</a:t>
            </a:r>
          </a:p>
          <a:p>
            <a:pPr lvl="1"/>
            <a:r>
              <a:rPr lang="fi-FI" dirty="0"/>
              <a:t>VKHS-mallin vanhempainiltamateriaali (pdf)</a:t>
            </a:r>
          </a:p>
        </p:txBody>
      </p:sp>
    </p:spTree>
    <p:extLst>
      <p:ext uri="{BB962C8B-B14F-4D97-AF65-F5344CB8AC3E}">
        <p14:creationId xmlns:p14="http://schemas.microsoft.com/office/powerpoint/2010/main" val="105223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42B68B-0A0B-7688-F661-DB5E8484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Yhteisessä koulussa –hankkeen vanhempainilta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58481B-3A06-2F28-7CC9-191F145F7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52918"/>
            <a:ext cx="10471506" cy="4195481"/>
          </a:xfrm>
        </p:spPr>
        <p:txBody>
          <a:bodyPr>
            <a:normAutofit/>
          </a:bodyPr>
          <a:lstStyle/>
          <a:p>
            <a:pPr algn="l"/>
            <a:r>
              <a:rPr lang="fi-FI" sz="1800" b="0" i="0" dirty="0">
                <a:effectLst/>
                <a:latin typeface="Century Gothic" panose="020B0502020202020204" pitchFamily="34" charset="0"/>
              </a:rPr>
              <a:t>Tervetuloa mukaan Yhteisessä koulussa -hankkeen vanhempainiltaan </a:t>
            </a:r>
            <a:r>
              <a:rPr lang="fi-FI" sz="1800" b="1" i="0" dirty="0">
                <a:effectLst/>
                <a:latin typeface="Century Gothic" panose="020B0502020202020204" pitchFamily="34" charset="0"/>
              </a:rPr>
              <a:t>to 26.9 klo. 18.00-19.00</a:t>
            </a:r>
            <a:r>
              <a:rPr lang="fi-FI" sz="1800" b="0" i="0" dirty="0">
                <a:effectLst/>
                <a:latin typeface="Century Gothic" panose="020B0502020202020204" pitchFamily="34" charset="0"/>
              </a:rPr>
              <a:t>. Kyseessä on Keski-Suomen hankekuntien huoltajien yhteinen </a:t>
            </a:r>
            <a:r>
              <a:rPr lang="fi-FI" sz="1800" b="1" i="0" dirty="0">
                <a:effectLst/>
                <a:latin typeface="Century Gothic" panose="020B0502020202020204" pitchFamily="34" charset="0"/>
              </a:rPr>
              <a:t>etävanhempainilta</a:t>
            </a:r>
            <a:r>
              <a:rPr lang="fi-FI" sz="1800" b="0" i="0" dirty="0">
                <a:effectLst/>
                <a:latin typeface="Century Gothic" panose="020B0502020202020204" pitchFamily="34" charset="0"/>
              </a:rPr>
              <a:t>, jossa käsitellään koulupoissaoloja ilmiönä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effectLst/>
                <a:latin typeface="Century Gothic" panose="020B0502020202020204" pitchFamily="34" charset="0"/>
              </a:rPr>
              <a:t>poissaoloja oppimisen ja hyvinvoinnin näkökulmasta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effectLst/>
                <a:latin typeface="Century Gothic" panose="020B0502020202020204" pitchFamily="34" charset="0"/>
              </a:rPr>
              <a:t>koulujen poissaoloihin puuttumisen käytänteitä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effectLst/>
                <a:latin typeface="Century Gothic" panose="020B0502020202020204" pitchFamily="34" charset="0"/>
              </a:rPr>
              <a:t>poissaolojen taustalla olevia syitä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effectLst/>
                <a:latin typeface="Century Gothic" panose="020B0502020202020204" pitchFamily="34" charset="0"/>
              </a:rPr>
              <a:t>kodin ja koulun yhteistyötä ja tukikeinoja sekä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effectLst/>
                <a:latin typeface="Century Gothic" panose="020B0502020202020204" pitchFamily="34" charset="0"/>
              </a:rPr>
              <a:t>kouluun kiinnittymisen vahvistamista.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i-FI" sz="1800" b="0" i="0" dirty="0">
              <a:effectLst/>
              <a:latin typeface="Century Gothic" panose="020B0502020202020204" pitchFamily="34" charset="0"/>
            </a:endParaRPr>
          </a:p>
          <a:p>
            <a:pPr algn="l"/>
            <a:r>
              <a:rPr lang="fi-FI" b="1" i="0" dirty="0">
                <a:effectLst/>
                <a:latin typeface="Century Gothic" panose="020B0502020202020204" pitchFamily="34" charset="0"/>
              </a:rPr>
              <a:t>Vanhempainilta järjestetään </a:t>
            </a:r>
            <a:r>
              <a:rPr lang="fi-FI" b="1" i="0" dirty="0" err="1">
                <a:effectLst/>
                <a:latin typeface="Century Gothic" panose="020B0502020202020204" pitchFamily="34" charset="0"/>
              </a:rPr>
              <a:t>Teamsissa</a:t>
            </a:r>
            <a:r>
              <a:rPr lang="fi-FI" b="1" i="0" dirty="0">
                <a:effectLst/>
                <a:latin typeface="Century Gothic" panose="020B0502020202020204" pitchFamily="34" charset="0"/>
              </a:rPr>
              <a:t>. Ennakkoilmoittautumista ei tarvita: Liittymislinkki </a:t>
            </a:r>
            <a:r>
              <a:rPr lang="fi-FI" b="1" i="0" u="none" strike="noStrike" dirty="0">
                <a:solidFill>
                  <a:srgbClr val="0013D7"/>
                </a:solidFill>
                <a:effectLst/>
                <a:latin typeface="Century Gothic" panose="020B0502020202020204" pitchFamily="34" charset="0"/>
                <a:hlinkClick r:id="rId2"/>
              </a:rPr>
              <a:t>tässä</a:t>
            </a:r>
            <a:endParaRPr lang="fi-FI" b="0" i="0" dirty="0">
              <a:solidFill>
                <a:srgbClr val="333333"/>
              </a:solidFill>
              <a:effectLst/>
              <a:latin typeface="Century Gothic" panose="020B0502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182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151D50B-3EF6-401C-ACDD-95ACE1D7C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600">
                <a:solidFill>
                  <a:srgbClr val="EBEBEB"/>
                </a:solidFill>
              </a:rPr>
              <a:t>Wilma – Kodin ja koulun välisen yhteydenpidon työväline</a:t>
            </a:r>
          </a:p>
        </p:txBody>
      </p:sp>
      <p:sp>
        <p:nvSpPr>
          <p:cNvPr id="11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81796" y="947378"/>
            <a:ext cx="6858001" cy="4963245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7C1C9BA-344D-4967-B9E5-75377230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9871" y="1678448"/>
            <a:ext cx="3414010" cy="3501100"/>
          </a:xfrm>
          <a:prstGeom prst="rect">
            <a:avLst/>
          </a:prstGeom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FCC32B-697C-42F2-ABD1-C08C1B068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Ongelmia tunnuksen kanssa?</a:t>
            </a:r>
          </a:p>
          <a:p>
            <a:pPr lvl="1">
              <a:lnSpc>
                <a:spcPct val="90000"/>
              </a:lnSpc>
            </a:pPr>
            <a:r>
              <a:rPr lang="fi-FI" sz="1500" u="sng">
                <a:solidFill>
                  <a:srgbClr val="FFFFFF"/>
                </a:solidFill>
              </a:rPr>
              <a:t>Koulusihteeri Outi Ilmola p. 040 587 9229</a:t>
            </a:r>
          </a:p>
          <a:p>
            <a:pPr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Aktiivisessa käytössä vl. 5-9</a:t>
            </a:r>
          </a:p>
          <a:p>
            <a:pPr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Kotitehtävät, kokeet, kokeiden arvosanat</a:t>
            </a:r>
          </a:p>
          <a:p>
            <a:pPr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Yhteydet kaikkiin opettajiin ja muuhun henkilökuntaan</a:t>
            </a:r>
          </a:p>
          <a:p>
            <a:pPr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Ennalta tiedossa olevat poissaolot (lomamatkat): Hakemukset ja päätökset-välilehti Wilmassa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LO 1-5 päivää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rehtori yli 5 päivää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FFFFFF"/>
                </a:solidFill>
              </a:rPr>
              <a:t>loma-ajan läksyistä ja kokeista pitää sopia etukäteen opettajien kanssa</a:t>
            </a:r>
          </a:p>
          <a:p>
            <a:pPr>
              <a:lnSpc>
                <a:spcPct val="90000"/>
              </a:lnSpc>
            </a:pPr>
            <a:endParaRPr lang="fi-FI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fi-FI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fi-FI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0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2F70591-7AC0-BAC3-D168-6E234335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fi-FI" sz="3300"/>
              <a:t>WILMAN SEURANTAMALLI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558C61-2086-7EDA-8D72-4D8B69439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1037" y="1169497"/>
            <a:ext cx="6399930" cy="508241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i-FI" dirty="0">
                <a:latin typeface="+mn-lt"/>
              </a:rPr>
              <a:t>Tarkoituksena on saada nuori muuttamaan käytöstään niin, ettei merkintöjä kerry. Jokainen voi vaikuttaa omaan käytökseensä.</a:t>
            </a:r>
          </a:p>
          <a:p>
            <a:pPr>
              <a:lnSpc>
                <a:spcPct val="90000"/>
              </a:lnSpc>
            </a:pPr>
            <a:endParaRPr lang="fi-FI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fi-FI" dirty="0">
                <a:latin typeface="+mn-lt"/>
              </a:rPr>
              <a:t>Luokanohjaaja seuraa </a:t>
            </a:r>
            <a:r>
              <a:rPr lang="fi-FI" dirty="0" err="1">
                <a:latin typeface="+mn-lt"/>
              </a:rPr>
              <a:t>wilma</a:t>
            </a:r>
            <a:r>
              <a:rPr lang="fi-FI" dirty="0">
                <a:latin typeface="+mn-lt"/>
              </a:rPr>
              <a:t>-merkintöjä:</a:t>
            </a:r>
          </a:p>
          <a:p>
            <a:pPr marL="800100" lvl="1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oppituntien häirintä</a:t>
            </a:r>
          </a:p>
          <a:p>
            <a:pPr marL="800100" lvl="1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kännykän käyttö oppitunnilla</a:t>
            </a:r>
          </a:p>
          <a:p>
            <a:pPr marL="800100" lvl="1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luvaton poistuminen koulualueelta</a:t>
            </a:r>
          </a:p>
          <a:p>
            <a:pPr marL="800100" lvl="1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tavalla tai toisella huono käyttäytyminen koulupäivän aikana (oppitunnit, välitunnit, ruokailu)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yöhästymiset</a:t>
            </a:r>
          </a:p>
          <a:p>
            <a:pPr marL="34290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Kirjat kotona- tai läksyt tekemättä-merkinnät eivät kuulu seurantaan, vaan ne otetaan huomioon oppiaineiden arvioinnissa.</a:t>
            </a:r>
            <a:endParaRPr lang="fi-FI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4882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2b34bbc-5cec-4a50-9e91-a0c90ed44bcd">
      <UserInfo>
        <DisplayName>Riikka Kurunmäki</DisplayName>
        <AccountId>26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0A646EAF91C64A9CF367BDB67AD29C" ma:contentTypeVersion="7" ma:contentTypeDescription="Create a new document." ma:contentTypeScope="" ma:versionID="29adf3bda9a777e7fffb8393cfdaeab6">
  <xsd:schema xmlns:xsd="http://www.w3.org/2001/XMLSchema" xmlns:xs="http://www.w3.org/2001/XMLSchema" xmlns:p="http://schemas.microsoft.com/office/2006/metadata/properties" xmlns:ns2="3f550e3d-67ff-4ec7-842a-801ece1ae677" xmlns:ns3="42b34bbc-5cec-4a50-9e91-a0c90ed44bcd" targetNamespace="http://schemas.microsoft.com/office/2006/metadata/properties" ma:root="true" ma:fieldsID="206b7b468ba434b80181c8711616c0a5" ns2:_="" ns3:_="">
    <xsd:import namespace="3f550e3d-67ff-4ec7-842a-801ece1ae677"/>
    <xsd:import namespace="42b34bbc-5cec-4a50-9e91-a0c90ed44b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50e3d-67ff-4ec7-842a-801ece1ae6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34bbc-5cec-4a50-9e91-a0c90ed44b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A61263-6E3C-4B2E-9334-F73FFFF26A71}">
  <ds:schemaRefs>
    <ds:schemaRef ds:uri="http://schemas.microsoft.com/office/2006/metadata/properties"/>
    <ds:schemaRef ds:uri="http://schemas.microsoft.com/office/infopath/2007/PartnerControls"/>
    <ds:schemaRef ds:uri="42b34bbc-5cec-4a50-9e91-a0c90ed44bcd"/>
  </ds:schemaRefs>
</ds:datastoreItem>
</file>

<file path=customXml/itemProps2.xml><?xml version="1.0" encoding="utf-8"?>
<ds:datastoreItem xmlns:ds="http://schemas.openxmlformats.org/officeDocument/2006/customXml" ds:itemID="{80A9CC40-B524-49C6-A278-C5ADF8B30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50e3d-67ff-4ec7-842a-801ece1ae677"/>
    <ds:schemaRef ds:uri="42b34bbc-5cec-4a50-9e91-a0c90ed44b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9BC493-083C-43AC-9BE4-23745D6682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908</TotalTime>
  <Words>835</Words>
  <Application>Microsoft Office PowerPoint</Application>
  <PresentationFormat>Laajakuva</PresentationFormat>
  <Paragraphs>157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Roboto Slab</vt:lpstr>
      <vt:lpstr>Symbol</vt:lpstr>
      <vt:lpstr>Times New Roman</vt:lpstr>
      <vt:lpstr>Wingdings 3</vt:lpstr>
      <vt:lpstr>Ioni</vt:lpstr>
      <vt:lpstr>Seiskojen ilta</vt:lpstr>
      <vt:lpstr>Kun lapset ovat vielä nuoria, anna heille syvälle ulottuvat juuret; kun he varttuvat, anna heille siivet. </vt:lpstr>
      <vt:lpstr>7.Luokkalaisen tärkeimmät aikuiset koulussa</vt:lpstr>
      <vt:lpstr>Päiväjärjestys</vt:lpstr>
      <vt:lpstr>Lukuvuoden teema</vt:lpstr>
      <vt:lpstr>Poissaolot ja VKHS-malli</vt:lpstr>
      <vt:lpstr>Yhteisessä koulussa –hankkeen vanhempainilta</vt:lpstr>
      <vt:lpstr>Wilma – Kodin ja koulun välisen yhteydenpidon työväline</vt:lpstr>
      <vt:lpstr>WILMAN SEURANTAMALLI</vt:lpstr>
      <vt:lpstr>MITÄ MERKINNÖISTÄ SEURAA?</vt:lpstr>
      <vt:lpstr> Koulun kotisivu https://peda.net/jyvaskyla/vaajakoskenkoulu </vt:lpstr>
      <vt:lpstr>Vanhempainyhdistys Sokkeli</vt:lpstr>
      <vt:lpstr>Kuinka tuen lastani yläkouluun siirryttäessä?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Vaajakosken yhtenäiskoulu</dc:title>
  <dc:creator>Silja Heikkinen</dc:creator>
  <cp:lastModifiedBy>Siukonen Kirsi</cp:lastModifiedBy>
  <cp:revision>23</cp:revision>
  <dcterms:created xsi:type="dcterms:W3CDTF">2022-08-09T05:21:46Z</dcterms:created>
  <dcterms:modified xsi:type="dcterms:W3CDTF">2024-09-05T08:33:54Z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0x010100B60A646EAF91C64A9CF367BDB67AD29C</vt:lpwstr>
  </property>
</Properties>
</file>