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312" r:id="rId5"/>
    <p:sldId id="296" r:id="rId6"/>
    <p:sldId id="306" r:id="rId7"/>
    <p:sldId id="305" r:id="rId8"/>
    <p:sldId id="307" r:id="rId9"/>
    <p:sldId id="308" r:id="rId10"/>
    <p:sldId id="304" r:id="rId11"/>
    <p:sldId id="310" r:id="rId12"/>
    <p:sldId id="311" r:id="rId13"/>
    <p:sldId id="29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400"/>
    <a:srgbClr val="255B92"/>
    <a:srgbClr val="F3F6FB"/>
    <a:srgbClr val="D5E1F3"/>
    <a:srgbClr val="B8CCEA"/>
    <a:srgbClr val="FFCCCC"/>
    <a:srgbClr val="EBDCA6"/>
    <a:srgbClr val="818181"/>
    <a:srgbClr val="B3D384"/>
    <a:srgbClr val="F2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sonen Reeta" userId="db60e8b1-2a80-4eee-be81-a80a99e819c1" providerId="ADAL" clId="{44D54A9F-425A-48FC-98D7-B78C422548FF}"/>
    <pc:docChg chg="custSel addSld delSld modSld">
      <pc:chgData name="Kosonen Reeta" userId="db60e8b1-2a80-4eee-be81-a80a99e819c1" providerId="ADAL" clId="{44D54A9F-425A-48FC-98D7-B78C422548FF}" dt="2023-02-20T10:56:27.270" v="449" actId="20577"/>
      <pc:docMkLst>
        <pc:docMk/>
      </pc:docMkLst>
      <pc:sldChg chg="del">
        <pc:chgData name="Kosonen Reeta" userId="db60e8b1-2a80-4eee-be81-a80a99e819c1" providerId="ADAL" clId="{44D54A9F-425A-48FC-98D7-B78C422548FF}" dt="2023-02-20T08:26:26.133" v="180" actId="2696"/>
        <pc:sldMkLst>
          <pc:docMk/>
          <pc:sldMk cId="2113451409" sldId="270"/>
        </pc:sldMkLst>
      </pc:sldChg>
      <pc:sldChg chg="modSp del mod">
        <pc:chgData name="Kosonen Reeta" userId="db60e8b1-2a80-4eee-be81-a80a99e819c1" providerId="ADAL" clId="{44D54A9F-425A-48FC-98D7-B78C422548FF}" dt="2023-02-20T08:42:26.967" v="336" actId="2696"/>
        <pc:sldMkLst>
          <pc:docMk/>
          <pc:sldMk cId="683720473" sldId="281"/>
        </pc:sldMkLst>
        <pc:spChg chg="mod">
          <ac:chgData name="Kosonen Reeta" userId="db60e8b1-2a80-4eee-be81-a80a99e819c1" providerId="ADAL" clId="{44D54A9F-425A-48FC-98D7-B78C422548FF}" dt="2023-02-20T08:41:21.715" v="331" actId="20577"/>
          <ac:spMkLst>
            <pc:docMk/>
            <pc:sldMk cId="683720473" sldId="281"/>
            <ac:spMk id="2" creationId="{1B9F446D-4373-96BA-5D6F-7D3FBE0072FA}"/>
          </ac:spMkLst>
        </pc:spChg>
      </pc:sldChg>
      <pc:sldChg chg="modSp mod">
        <pc:chgData name="Kosonen Reeta" userId="db60e8b1-2a80-4eee-be81-a80a99e819c1" providerId="ADAL" clId="{44D54A9F-425A-48FC-98D7-B78C422548FF}" dt="2023-02-20T08:43:56.489" v="385" actId="14100"/>
        <pc:sldMkLst>
          <pc:docMk/>
          <pc:sldMk cId="1604090650" sldId="296"/>
        </pc:sldMkLst>
        <pc:spChg chg="mod">
          <ac:chgData name="Kosonen Reeta" userId="db60e8b1-2a80-4eee-be81-a80a99e819c1" providerId="ADAL" clId="{44D54A9F-425A-48FC-98D7-B78C422548FF}" dt="2023-02-20T08:43:56.489" v="385" actId="14100"/>
          <ac:spMkLst>
            <pc:docMk/>
            <pc:sldMk cId="1604090650" sldId="296"/>
            <ac:spMk id="13" creationId="{978BDB17-5CC7-9214-2741-24C693BD4255}"/>
          </ac:spMkLst>
        </pc:spChg>
      </pc:sldChg>
      <pc:sldChg chg="modSp mod">
        <pc:chgData name="Kosonen Reeta" userId="db60e8b1-2a80-4eee-be81-a80a99e819c1" providerId="ADAL" clId="{44D54A9F-425A-48FC-98D7-B78C422548FF}" dt="2023-02-20T10:50:21.807" v="447" actId="20577"/>
        <pc:sldMkLst>
          <pc:docMk/>
          <pc:sldMk cId="2398946380" sldId="304"/>
        </pc:sldMkLst>
        <pc:spChg chg="mod">
          <ac:chgData name="Kosonen Reeta" userId="db60e8b1-2a80-4eee-be81-a80a99e819c1" providerId="ADAL" clId="{44D54A9F-425A-48FC-98D7-B78C422548FF}" dt="2023-02-20T10:39:26.090" v="395" actId="20577"/>
          <ac:spMkLst>
            <pc:docMk/>
            <pc:sldMk cId="2398946380" sldId="304"/>
            <ac:spMk id="2" creationId="{4C7BBA61-A0C4-4490-9218-CEFEBEA87637}"/>
          </ac:spMkLst>
        </pc:spChg>
        <pc:spChg chg="mod">
          <ac:chgData name="Kosonen Reeta" userId="db60e8b1-2a80-4eee-be81-a80a99e819c1" providerId="ADAL" clId="{44D54A9F-425A-48FC-98D7-B78C422548FF}" dt="2023-02-20T10:50:21.807" v="447" actId="20577"/>
          <ac:spMkLst>
            <pc:docMk/>
            <pc:sldMk cId="2398946380" sldId="304"/>
            <ac:spMk id="3" creationId="{165CEDA9-0488-49D6-B10A-573A5BD422E6}"/>
          </ac:spMkLst>
        </pc:spChg>
      </pc:sldChg>
      <pc:sldChg chg="modSp mod">
        <pc:chgData name="Kosonen Reeta" userId="db60e8b1-2a80-4eee-be81-a80a99e819c1" providerId="ADAL" clId="{44D54A9F-425A-48FC-98D7-B78C422548FF}" dt="2023-02-20T08:32:42.203" v="256" actId="20577"/>
        <pc:sldMkLst>
          <pc:docMk/>
          <pc:sldMk cId="3091658009" sldId="305"/>
        </pc:sldMkLst>
        <pc:spChg chg="mod">
          <ac:chgData name="Kosonen Reeta" userId="db60e8b1-2a80-4eee-be81-a80a99e819c1" providerId="ADAL" clId="{44D54A9F-425A-48FC-98D7-B78C422548FF}" dt="2023-02-20T08:32:42.203" v="256" actId="20577"/>
          <ac:spMkLst>
            <pc:docMk/>
            <pc:sldMk cId="3091658009" sldId="305"/>
            <ac:spMk id="7" creationId="{3F8E63EC-2C8C-EEA9-FD58-A366783E23F2}"/>
          </ac:spMkLst>
        </pc:spChg>
      </pc:sldChg>
      <pc:sldChg chg="modSp mod">
        <pc:chgData name="Kosonen Reeta" userId="db60e8b1-2a80-4eee-be81-a80a99e819c1" providerId="ADAL" clId="{44D54A9F-425A-48FC-98D7-B78C422548FF}" dt="2023-02-20T10:56:27.270" v="449" actId="20577"/>
        <pc:sldMkLst>
          <pc:docMk/>
          <pc:sldMk cId="1944279302" sldId="306"/>
        </pc:sldMkLst>
        <pc:spChg chg="mod">
          <ac:chgData name="Kosonen Reeta" userId="db60e8b1-2a80-4eee-be81-a80a99e819c1" providerId="ADAL" clId="{44D54A9F-425A-48FC-98D7-B78C422548FF}" dt="2023-02-20T10:56:27.270" v="449" actId="20577"/>
          <ac:spMkLst>
            <pc:docMk/>
            <pc:sldMk cId="1944279302" sldId="306"/>
            <ac:spMk id="6" creationId="{3CB53000-2300-9CF8-C6BE-79863CFBCB8A}"/>
          </ac:spMkLst>
        </pc:spChg>
        <pc:spChg chg="mod">
          <ac:chgData name="Kosonen Reeta" userId="db60e8b1-2a80-4eee-be81-a80a99e819c1" providerId="ADAL" clId="{44D54A9F-425A-48FC-98D7-B78C422548FF}" dt="2023-02-20T10:48:32.728" v="445" actId="20577"/>
          <ac:spMkLst>
            <pc:docMk/>
            <pc:sldMk cId="1944279302" sldId="306"/>
            <ac:spMk id="7" creationId="{19EF8862-B583-6F53-0462-71FB1D33F59A}"/>
          </ac:spMkLst>
        </pc:spChg>
      </pc:sldChg>
      <pc:sldChg chg="modSp mod">
        <pc:chgData name="Kosonen Reeta" userId="db60e8b1-2a80-4eee-be81-a80a99e819c1" providerId="ADAL" clId="{44D54A9F-425A-48FC-98D7-B78C422548FF}" dt="2023-02-20T08:35:40.804" v="274" actId="20577"/>
        <pc:sldMkLst>
          <pc:docMk/>
          <pc:sldMk cId="3260360336" sldId="307"/>
        </pc:sldMkLst>
        <pc:spChg chg="mod">
          <ac:chgData name="Kosonen Reeta" userId="db60e8b1-2a80-4eee-be81-a80a99e819c1" providerId="ADAL" clId="{44D54A9F-425A-48FC-98D7-B78C422548FF}" dt="2023-02-20T08:35:40.804" v="274" actId="20577"/>
          <ac:spMkLst>
            <pc:docMk/>
            <pc:sldMk cId="3260360336" sldId="307"/>
            <ac:spMk id="7" creationId="{28339D16-3F12-13CE-5F19-ADD982376F1F}"/>
          </ac:spMkLst>
        </pc:spChg>
      </pc:sldChg>
      <pc:sldChg chg="modSp mod">
        <pc:chgData name="Kosonen Reeta" userId="db60e8b1-2a80-4eee-be81-a80a99e819c1" providerId="ADAL" clId="{44D54A9F-425A-48FC-98D7-B78C422548FF}" dt="2023-02-20T08:37:19.659" v="282" actId="14100"/>
        <pc:sldMkLst>
          <pc:docMk/>
          <pc:sldMk cId="2927174225" sldId="308"/>
        </pc:sldMkLst>
        <pc:spChg chg="mod">
          <ac:chgData name="Kosonen Reeta" userId="db60e8b1-2a80-4eee-be81-a80a99e819c1" providerId="ADAL" clId="{44D54A9F-425A-48FC-98D7-B78C422548FF}" dt="2023-02-20T08:37:19.659" v="282" actId="14100"/>
          <ac:spMkLst>
            <pc:docMk/>
            <pc:sldMk cId="2927174225" sldId="308"/>
            <ac:spMk id="7" creationId="{196209A2-8960-C753-828F-4A5957E45946}"/>
          </ac:spMkLst>
        </pc:spChg>
      </pc:sldChg>
      <pc:sldChg chg="modSp mod">
        <pc:chgData name="Kosonen Reeta" userId="db60e8b1-2a80-4eee-be81-a80a99e819c1" providerId="ADAL" clId="{44D54A9F-425A-48FC-98D7-B78C422548FF}" dt="2023-02-20T10:38:04.929" v="394" actId="20577"/>
        <pc:sldMkLst>
          <pc:docMk/>
          <pc:sldMk cId="3836238636" sldId="310"/>
        </pc:sldMkLst>
        <pc:spChg chg="mod">
          <ac:chgData name="Kosonen Reeta" userId="db60e8b1-2a80-4eee-be81-a80a99e819c1" providerId="ADAL" clId="{44D54A9F-425A-48FC-98D7-B78C422548FF}" dt="2023-02-20T10:38:04.929" v="394" actId="20577"/>
          <ac:spMkLst>
            <pc:docMk/>
            <pc:sldMk cId="3836238636" sldId="310"/>
            <ac:spMk id="3" creationId="{F2A3F0D9-F354-9341-4823-56A01981785C}"/>
          </ac:spMkLst>
        </pc:spChg>
      </pc:sldChg>
      <pc:sldChg chg="modSp mod">
        <pc:chgData name="Kosonen Reeta" userId="db60e8b1-2a80-4eee-be81-a80a99e819c1" providerId="ADAL" clId="{44D54A9F-425A-48FC-98D7-B78C422548FF}" dt="2023-02-20T10:44:33.187" v="437" actId="20577"/>
        <pc:sldMkLst>
          <pc:docMk/>
          <pc:sldMk cId="1687574607" sldId="311"/>
        </pc:sldMkLst>
        <pc:spChg chg="mod">
          <ac:chgData name="Kosonen Reeta" userId="db60e8b1-2a80-4eee-be81-a80a99e819c1" providerId="ADAL" clId="{44D54A9F-425A-48FC-98D7-B78C422548FF}" dt="2023-02-20T08:39:16.496" v="287" actId="14100"/>
          <ac:spMkLst>
            <pc:docMk/>
            <pc:sldMk cId="1687574607" sldId="311"/>
            <ac:spMk id="2" creationId="{76234A6D-FB2C-0EDE-02B7-2519043565FE}"/>
          </ac:spMkLst>
        </pc:spChg>
        <pc:spChg chg="mod">
          <ac:chgData name="Kosonen Reeta" userId="db60e8b1-2a80-4eee-be81-a80a99e819c1" providerId="ADAL" clId="{44D54A9F-425A-48FC-98D7-B78C422548FF}" dt="2023-02-20T10:44:33.187" v="437" actId="20577"/>
          <ac:spMkLst>
            <pc:docMk/>
            <pc:sldMk cId="1687574607" sldId="311"/>
            <ac:spMk id="3" creationId="{02A7481A-7C7B-8E5C-0705-E06B0EAE8272}"/>
          </ac:spMkLst>
        </pc:spChg>
      </pc:sldChg>
      <pc:sldChg chg="modSp new mod">
        <pc:chgData name="Kosonen Reeta" userId="db60e8b1-2a80-4eee-be81-a80a99e819c1" providerId="ADAL" clId="{44D54A9F-425A-48FC-98D7-B78C422548FF}" dt="2023-02-20T08:43:45.361" v="384" actId="207"/>
        <pc:sldMkLst>
          <pc:docMk/>
          <pc:sldMk cId="499192060" sldId="312"/>
        </pc:sldMkLst>
        <pc:spChg chg="mod">
          <ac:chgData name="Kosonen Reeta" userId="db60e8b1-2a80-4eee-be81-a80a99e819c1" providerId="ADAL" clId="{44D54A9F-425A-48FC-98D7-B78C422548FF}" dt="2023-02-20T08:43:45.361" v="384" actId="207"/>
          <ac:spMkLst>
            <pc:docMk/>
            <pc:sldMk cId="499192060" sldId="312"/>
            <ac:spMk id="2" creationId="{46FE805E-60C5-05B5-BB81-FB0AD4578035}"/>
          </ac:spMkLst>
        </pc:spChg>
        <pc:spChg chg="mod">
          <ac:chgData name="Kosonen Reeta" userId="db60e8b1-2a80-4eee-be81-a80a99e819c1" providerId="ADAL" clId="{44D54A9F-425A-48FC-98D7-B78C422548FF}" dt="2023-02-20T08:43:24.110" v="381" actId="255"/>
          <ac:spMkLst>
            <pc:docMk/>
            <pc:sldMk cId="499192060" sldId="312"/>
            <ac:spMk id="4" creationId="{1DD00F7F-0AA3-A9B7-7F4F-9074B85C86D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D5F7-D031-4FD4-9213-7A2E19752F67}" type="datetimeFigureOut">
              <a:rPr lang="fi-FI" smtClean="0"/>
              <a:t>20.2.2023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2463B-32C7-4CD4-A940-A57ECA5955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05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11" Type="http://schemas.openxmlformats.org/officeDocument/2006/relationships/image" Target="../media/image2.svg"/><Relationship Id="rId5" Type="http://schemas.openxmlformats.org/officeDocument/2006/relationships/image" Target="../media/image12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1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5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7.sv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2.svg"/><Relationship Id="rId4" Type="http://schemas.openxmlformats.org/officeDocument/2006/relationships/image" Target="../media/image4.svg"/><Relationship Id="rId9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3.sv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">
    <p:bg>
      <p:bgPr>
        <a:solidFill>
          <a:srgbClr val="255B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F2F846-307A-4A9A-8A09-F9951A2F020C}" type="datetime1">
              <a:rPr lang="fi-FI" smtClean="0"/>
              <a:t>20.2.2023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 descr="Hyvinvointi">
            <a:extLst>
              <a:ext uri="{FF2B5EF4-FFF2-40B4-BE49-F238E27FC236}">
                <a16:creationId xmlns:a16="http://schemas.microsoft.com/office/drawing/2014/main" id="{57CC42D5-DDE9-6A4D-55E0-0C4E78B068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00" y="502920"/>
            <a:ext cx="6426521" cy="1467473"/>
          </a:xfrm>
          <a:prstGeom prst="rect">
            <a:avLst/>
          </a:prstGeom>
        </p:spPr>
      </p:pic>
      <p:pic>
        <p:nvPicPr>
          <p:cNvPr id="10" name="Kuva 9" descr="Terveys">
            <a:extLst>
              <a:ext uri="{FF2B5EF4-FFF2-40B4-BE49-F238E27FC236}">
                <a16:creationId xmlns:a16="http://schemas.microsoft.com/office/drawing/2014/main" id="{521E98C9-159F-F210-0E5C-025FC55906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000" y="1970393"/>
            <a:ext cx="4832541" cy="1467473"/>
          </a:xfrm>
          <a:prstGeom prst="rect">
            <a:avLst/>
          </a:prstGeom>
        </p:spPr>
      </p:pic>
      <p:pic>
        <p:nvPicPr>
          <p:cNvPr id="12" name="Kuva 11" descr="Turvallisuus">
            <a:extLst>
              <a:ext uri="{FF2B5EF4-FFF2-40B4-BE49-F238E27FC236}">
                <a16:creationId xmlns:a16="http://schemas.microsoft.com/office/drawing/2014/main" id="{F6E8599A-69C2-BC29-A53D-C632761514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2000" y="3437867"/>
            <a:ext cx="6654232" cy="1467473"/>
          </a:xfrm>
          <a:prstGeom prst="rect">
            <a:avLst/>
          </a:prstGeom>
        </p:spPr>
      </p:pic>
      <p:pic>
        <p:nvPicPr>
          <p:cNvPr id="16" name="Kuva 15" descr="Keski-Suomen Hyvinvointialue">
            <a:extLst>
              <a:ext uri="{FF2B5EF4-FFF2-40B4-BE49-F238E27FC236}">
                <a16:creationId xmlns:a16="http://schemas.microsoft.com/office/drawing/2014/main" id="{7C1DFC24-63D3-2B65-FC00-78273A1BAE3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8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6">
    <p:bg>
      <p:bgPr>
        <a:solidFill>
          <a:srgbClr val="225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rgbClr val="EBDCA6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BDCA6"/>
                </a:solidFill>
              </a:defRPr>
            </a:lvl1pPr>
          </a:lstStyle>
          <a:p>
            <a:fld id="{DDC89562-7E35-428F-8FAE-6A9A6BD59787}" type="datetime1">
              <a:rPr lang="fi-FI" smtClean="0"/>
              <a:pPr/>
              <a:t>20.2.2023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BDCA6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BDCA6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 descr="Keski-Suomen Hyvinvointialue">
            <a:extLst>
              <a:ext uri="{FF2B5EF4-FFF2-40B4-BE49-F238E27FC236}">
                <a16:creationId xmlns:a16="http://schemas.microsoft.com/office/drawing/2014/main" id="{D700F04E-81CA-C7A8-A3DC-36BEAEC5B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2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3162A0D5-0A5B-890F-41DF-37DFFF065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C89562-7E35-428F-8FAE-6A9A6BD59787}" type="datetime1">
              <a:rPr lang="fi-FI" smtClean="0"/>
              <a:pPr/>
              <a:t>20.2.2023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2B9221F0-B0FA-B35E-6315-9F842AA8BE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2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tausta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C89562-7E35-428F-8FAE-6A9A6BD59787}" type="datetime1">
              <a:rPr lang="fi-FI" smtClean="0"/>
              <a:pPr/>
              <a:t>20.2.2023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2B9221F0-B0FA-B35E-6315-9F842AA8BE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90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20.2.2023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1888235"/>
            <a:ext cx="11169009" cy="398104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DDE9-B09A-408D-8819-45A10FBD698D}" type="datetime1">
              <a:rPr lang="fi-FI" smtClean="0"/>
              <a:t>20.2.2023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F6650F-572C-5843-2103-10E8C3254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175" y="1184018"/>
            <a:ext cx="11168063" cy="42426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/>
            </a:lvl2pPr>
          </a:lstStyle>
          <a:p>
            <a:pPr lvl="0"/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60703D68-B82D-472F-4E7C-E1B146005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12444"/>
            <a:ext cx="11169009" cy="676836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6272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1508985"/>
            <a:ext cx="4572000" cy="43602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74F9-5CBF-4840-B9D1-569E5FC81AC5}" type="datetime1">
              <a:rPr lang="fi-FI" smtClean="0"/>
              <a:t>20.2.2023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1C1639-33CB-984C-2101-DF7D3ECF67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04888" y="1508985"/>
            <a:ext cx="4572000" cy="43602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039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2446019"/>
            <a:ext cx="4572000" cy="34232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CD43-CDC4-4483-ADCB-F95E4AF88FCB}" type="datetime1">
              <a:rPr lang="fi-FI" smtClean="0"/>
              <a:t>20.2.2023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1C1639-33CB-984C-2101-DF7D3ECF67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04888" y="2446019"/>
            <a:ext cx="4572000" cy="34232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C0301E5-8DFC-AB28-BC3E-B32E541CC0C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10988" y="1681163"/>
            <a:ext cx="4571999" cy="641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F624D27-372F-B98C-D821-48F1E5B48E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4887" y="1681163"/>
            <a:ext cx="4571999" cy="641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5207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00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E0ED81-E7C8-4A75-9BCA-70A65F807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04025" y="1828800"/>
            <a:ext cx="4549775" cy="43529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663B313-AEF2-4DAF-B694-6807ECE8833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A156DE9-96EB-440A-816A-A6DE38CB8E02}" type="datetime1">
              <a:rPr lang="fi-FI" smtClean="0"/>
              <a:t>20.2.2023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2E532A-E658-4132-885B-3E30693521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08A7A2-9B6B-4C01-8A53-3BAE37D710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2382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10">
            <a:extLst>
              <a:ext uri="{FF2B5EF4-FFF2-40B4-BE49-F238E27FC236}">
                <a16:creationId xmlns:a16="http://schemas.microsoft.com/office/drawing/2014/main" id="{469C65EC-6CD7-123D-008A-9878DEAF50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0986" y="1961388"/>
            <a:ext cx="2031045" cy="1980000"/>
          </a:xfrm>
          <a:solidFill>
            <a:srgbClr val="EBDCA6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endParaRPr lang="fi-FI"/>
          </a:p>
        </p:txBody>
      </p:sp>
      <p:sp>
        <p:nvSpPr>
          <p:cNvPr id="4" name="Tekstin paikkamerkki 10">
            <a:extLst>
              <a:ext uri="{FF2B5EF4-FFF2-40B4-BE49-F238E27FC236}">
                <a16:creationId xmlns:a16="http://schemas.microsoft.com/office/drawing/2014/main" id="{EC7CB9A5-54D1-8962-2FED-1B61C88458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48446" y="1961388"/>
            <a:ext cx="2031045" cy="1980000"/>
          </a:xfrm>
          <a:solidFill>
            <a:schemeClr val="accent4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endParaRPr lang="fi-FI"/>
          </a:p>
        </p:txBody>
      </p:sp>
      <p:sp>
        <p:nvSpPr>
          <p:cNvPr id="6" name="Tekstin paikkamerkki 10">
            <a:extLst>
              <a:ext uri="{FF2B5EF4-FFF2-40B4-BE49-F238E27FC236}">
                <a16:creationId xmlns:a16="http://schemas.microsoft.com/office/drawing/2014/main" id="{87557657-5B35-4FA9-BDF0-EE1DCAF3DA8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590478" y="1961388"/>
            <a:ext cx="2031045" cy="1980000"/>
          </a:xfrm>
          <a:solidFill>
            <a:srgbClr val="B3D384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endParaRPr lang="fi-FI"/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ACC2CB3F-EC0C-77D9-5311-E3FF6058437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27938" y="1961388"/>
            <a:ext cx="2031045" cy="1980000"/>
          </a:xfrm>
          <a:solidFill>
            <a:schemeClr val="accent3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20.2.2023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E15A2C76-C628-1737-9BF5-C4D7ECEFE8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986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0F25FADE-F113-D9F2-08B6-26A3E79D51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446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C7C8CC55-4228-B078-6E5D-203D444C06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90478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34281033-F953-55D2-C050-A768AD2FA6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7938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159030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ste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20.2.2023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E15A2C76-C628-1737-9BF5-C4D7ECEFE8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986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9FFC8F4-9174-9AA6-2D5C-35D0E381E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986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0F25FADE-F113-D9F2-08B6-26A3E79D51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446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137521A9-8793-D352-7953-E6A3850B7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8446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C7C8CC55-4228-B078-6E5D-203D444C06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90478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84C41787-C2AB-A5C9-330E-7C1BCDDFD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90478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34281033-F953-55D2-C050-A768AD2FA6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7938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1AE11A09-8846-94BD-211D-935246D3D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7938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48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0965E099-F238-0DC0-6C75-B4B92D1AE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3200" cy="539314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FAD2-E643-4FFF-914F-AD52EA0C0FAE}" type="datetime1">
              <a:rPr lang="fi-FI" smtClean="0"/>
              <a:t>20.2.2023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 descr="Hyvinvointi">
            <a:extLst>
              <a:ext uri="{FF2B5EF4-FFF2-40B4-BE49-F238E27FC236}">
                <a16:creationId xmlns:a16="http://schemas.microsoft.com/office/drawing/2014/main" id="{57CC42D5-DDE9-6A4D-55E0-0C4E78B068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000" y="502920"/>
            <a:ext cx="6426521" cy="1467473"/>
          </a:xfrm>
          <a:prstGeom prst="rect">
            <a:avLst/>
          </a:prstGeom>
        </p:spPr>
      </p:pic>
      <p:pic>
        <p:nvPicPr>
          <p:cNvPr id="10" name="Kuva 9" descr="Terveys">
            <a:extLst>
              <a:ext uri="{FF2B5EF4-FFF2-40B4-BE49-F238E27FC236}">
                <a16:creationId xmlns:a16="http://schemas.microsoft.com/office/drawing/2014/main" id="{521E98C9-159F-F210-0E5C-025FC55906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22000" y="1970393"/>
            <a:ext cx="4832540" cy="1467473"/>
          </a:xfrm>
          <a:prstGeom prst="rect">
            <a:avLst/>
          </a:prstGeom>
        </p:spPr>
      </p:pic>
      <p:pic>
        <p:nvPicPr>
          <p:cNvPr id="12" name="Kuva 11" descr="Turvallisuus">
            <a:extLst>
              <a:ext uri="{FF2B5EF4-FFF2-40B4-BE49-F238E27FC236}">
                <a16:creationId xmlns:a16="http://schemas.microsoft.com/office/drawing/2014/main" id="{F6E8599A-69C2-BC29-A53D-C6327615147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2000" y="3437867"/>
            <a:ext cx="6654232" cy="1467473"/>
          </a:xfrm>
          <a:prstGeom prst="rect">
            <a:avLst/>
          </a:prstGeom>
        </p:spPr>
      </p:pic>
      <p:pic>
        <p:nvPicPr>
          <p:cNvPr id="2" name="Kuva 1" descr="Keski-Suomen Pelastuslaitos">
            <a:extLst>
              <a:ext uri="{FF2B5EF4-FFF2-40B4-BE49-F238E27FC236}">
                <a16:creationId xmlns:a16="http://schemas.microsoft.com/office/drawing/2014/main" id="{04B9E1AF-D7C4-EBA7-6694-8DC561CBF72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19" y="6023515"/>
            <a:ext cx="1118169" cy="331309"/>
          </a:xfrm>
          <a:prstGeom prst="rect">
            <a:avLst/>
          </a:prstGeom>
        </p:spPr>
      </p:pic>
      <p:pic>
        <p:nvPicPr>
          <p:cNvPr id="3" name="Kuva 2" descr="Keski-Suomen Hyvinvointialue">
            <a:extLst>
              <a:ext uri="{FF2B5EF4-FFF2-40B4-BE49-F238E27FC236}">
                <a16:creationId xmlns:a16="http://schemas.microsoft.com/office/drawing/2014/main" id="{94556230-8B2B-AAB9-9820-D504BC72DD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19271" y="6041686"/>
            <a:ext cx="1436563" cy="330537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3A0C2AEE-62D3-2532-A258-E29F0BDFB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510838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828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anchor="b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20.2.2023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491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175" y="3881628"/>
            <a:ext cx="5213350" cy="1987648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154948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anchor="b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20.2.2023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491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175" y="3881628"/>
            <a:ext cx="5213350" cy="1987648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pic>
        <p:nvPicPr>
          <p:cNvPr id="3" name="Kuva 2" descr="Keski-Suomen Pelastuslaitos">
            <a:extLst>
              <a:ext uri="{FF2B5EF4-FFF2-40B4-BE49-F238E27FC236}">
                <a16:creationId xmlns:a16="http://schemas.microsoft.com/office/drawing/2014/main" id="{AA92A633-1571-191E-D372-D9F67C659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19" y="6023515"/>
            <a:ext cx="1118169" cy="331309"/>
          </a:xfrm>
          <a:prstGeom prst="rect">
            <a:avLst/>
          </a:prstGeom>
        </p:spPr>
      </p:pic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AD19ECE9-D042-1B7D-B0DD-C8FAA8845D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19271" y="6041686"/>
            <a:ext cx="1436563" cy="330537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8753469-7141-FC93-3BF6-5AA89FE4B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510838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602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anchor="b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20.2.2023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491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175" y="3881628"/>
            <a:ext cx="5213350" cy="1987648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AD19ECE9-D042-1B7D-B0DD-C8FAA8845D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5165" y="6041686"/>
            <a:ext cx="1436563" cy="330537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8753469-7141-FC93-3BF6-5AA89FE4B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16732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uva 13" descr="Sairaala Nova">
            <a:extLst>
              <a:ext uri="{FF2B5EF4-FFF2-40B4-BE49-F238E27FC236}">
                <a16:creationId xmlns:a16="http://schemas.microsoft.com/office/drawing/2014/main" id="{B6D9E79A-9000-CA31-EDE9-7E97805BDE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7004" y="6030532"/>
            <a:ext cx="705014" cy="3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73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495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095" y="470916"/>
            <a:ext cx="5213157" cy="2665475"/>
          </a:xfrm>
        </p:spPr>
        <p:txBody>
          <a:bodyPr anchor="b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20.2.2023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2283" y="3881628"/>
            <a:ext cx="5213350" cy="1987648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974128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0" y="388620"/>
            <a:ext cx="6079296" cy="702216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1508985"/>
            <a:ext cx="6079296" cy="43602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20.2.2023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4DC6FCFF-2921-422B-A162-EC2DC6E8E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495" y="388620"/>
            <a:ext cx="4664009" cy="548065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596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4DC6FCFF-2921-422B-A162-EC2DC6E8E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495" y="388620"/>
            <a:ext cx="11174537" cy="548065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20.2.2023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A52D320-4603-AE4C-81D0-6E3B0D867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36" y="2720788"/>
            <a:ext cx="5114364" cy="2444507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9843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14C7-8C97-4DA0-982E-B5AD9A0E058F}" type="datetime1">
              <a:rPr lang="fi-FI" smtClean="0"/>
              <a:t>20.2.2023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4827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78B6-0490-4287-AE2E-4359EEA3A64F}" type="datetime1">
              <a:rPr lang="fi-FI" smtClean="0"/>
              <a:t>20.2.2023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9C5894A2-56D4-D734-BDB7-34BFF2387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0D54B94-938A-E551-A41A-EB9689E4C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34"/>
          </a:xfrm>
          <a:prstGeom prst="rect">
            <a:avLst/>
          </a:prstGeom>
        </p:spPr>
      </p:pic>
      <p:pic>
        <p:nvPicPr>
          <p:cNvPr id="3" name="Kuva 2" descr="Kiitos">
            <a:extLst>
              <a:ext uri="{FF2B5EF4-FFF2-40B4-BE49-F238E27FC236}">
                <a16:creationId xmlns:a16="http://schemas.microsoft.com/office/drawing/2014/main" id="{C3CBE883-D862-D657-AFFD-A170B7746D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269" y="970026"/>
            <a:ext cx="3868825" cy="1471422"/>
          </a:xfrm>
          <a:prstGeom prst="rect">
            <a:avLst/>
          </a:prstGeom>
        </p:spPr>
      </p:pic>
      <p:sp>
        <p:nvSpPr>
          <p:cNvPr id="9" name="Tekstiruutu 8" descr="www.hyvaks.fi">
            <a:extLst>
              <a:ext uri="{FF2B5EF4-FFF2-40B4-BE49-F238E27FC236}">
                <a16:creationId xmlns:a16="http://schemas.microsoft.com/office/drawing/2014/main" id="{15713BB1-0FB2-3810-DC20-7816F2487A28}"/>
              </a:ext>
            </a:extLst>
          </p:cNvPr>
          <p:cNvSpPr txBox="1"/>
          <p:nvPr userDrawn="1"/>
        </p:nvSpPr>
        <p:spPr>
          <a:xfrm>
            <a:off x="1028632" y="4819650"/>
            <a:ext cx="4416619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fi-FI" sz="4000" b="1" baseline="0">
                <a:solidFill>
                  <a:schemeClr val="bg1"/>
                </a:solidFill>
                <a:latin typeface="+mn-lt"/>
              </a:rPr>
              <a:t>www.hyvaks.fi</a:t>
            </a:r>
          </a:p>
        </p:txBody>
      </p:sp>
      <p:sp>
        <p:nvSpPr>
          <p:cNvPr id="10" name="Tekstiruutu 9" descr="#hyvaks ">
            <a:extLst>
              <a:ext uri="{FF2B5EF4-FFF2-40B4-BE49-F238E27FC236}">
                <a16:creationId xmlns:a16="http://schemas.microsoft.com/office/drawing/2014/main" id="{E1D0E7B3-C5CB-4533-9644-8AFDBFF3B9A6}"/>
              </a:ext>
            </a:extLst>
          </p:cNvPr>
          <p:cNvSpPr txBox="1"/>
          <p:nvPr userDrawn="1"/>
        </p:nvSpPr>
        <p:spPr>
          <a:xfrm>
            <a:off x="1010345" y="5418582"/>
            <a:ext cx="1801436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fi-FI" sz="4000" b="1">
                <a:solidFill>
                  <a:schemeClr val="bg1"/>
                </a:solidFill>
              </a:rPr>
              <a:t>#hyvaks </a:t>
            </a:r>
          </a:p>
        </p:txBody>
      </p:sp>
      <p:sp>
        <p:nvSpPr>
          <p:cNvPr id="11" name="Tekstiruutu 10" descr="#hyväarkikaikille ">
            <a:extLst>
              <a:ext uri="{FF2B5EF4-FFF2-40B4-BE49-F238E27FC236}">
                <a16:creationId xmlns:a16="http://schemas.microsoft.com/office/drawing/2014/main" id="{5DDF0267-8C94-8DE3-A42A-AE06C6DACC9C}"/>
              </a:ext>
            </a:extLst>
          </p:cNvPr>
          <p:cNvSpPr txBox="1"/>
          <p:nvPr userDrawn="1"/>
        </p:nvSpPr>
        <p:spPr>
          <a:xfrm>
            <a:off x="2822636" y="5418583"/>
            <a:ext cx="388897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fi-FI" sz="4000" b="1">
                <a:solidFill>
                  <a:schemeClr val="bg1"/>
                </a:solidFill>
              </a:rPr>
              <a:t>#hyväarkikaikille </a:t>
            </a:r>
          </a:p>
        </p:txBody>
      </p:sp>
      <p:pic>
        <p:nvPicPr>
          <p:cNvPr id="12" name="Kuva 11" descr="Keski-Suomen Hyvinvointialue">
            <a:extLst>
              <a:ext uri="{FF2B5EF4-FFF2-40B4-BE49-F238E27FC236}">
                <a16:creationId xmlns:a16="http://schemas.microsoft.com/office/drawing/2014/main" id="{BC0EE19F-6846-58E7-E32F-543A9765D46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5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E27B5776-DA94-8CED-A3DB-EF546E38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8" y="0"/>
            <a:ext cx="12187900" cy="539314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FAD2-E643-4FFF-914F-AD52EA0C0FAE}" type="datetime1">
              <a:rPr lang="fi-FI" smtClean="0"/>
              <a:t>20.2.2023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 descr="Hyvinvointi">
            <a:extLst>
              <a:ext uri="{FF2B5EF4-FFF2-40B4-BE49-F238E27FC236}">
                <a16:creationId xmlns:a16="http://schemas.microsoft.com/office/drawing/2014/main" id="{57CC42D5-DDE9-6A4D-55E0-0C4E78B068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000" y="502920"/>
            <a:ext cx="6426521" cy="1467473"/>
          </a:xfrm>
          <a:prstGeom prst="rect">
            <a:avLst/>
          </a:prstGeom>
        </p:spPr>
      </p:pic>
      <p:pic>
        <p:nvPicPr>
          <p:cNvPr id="10" name="Kuva 9" descr="Terveys">
            <a:extLst>
              <a:ext uri="{FF2B5EF4-FFF2-40B4-BE49-F238E27FC236}">
                <a16:creationId xmlns:a16="http://schemas.microsoft.com/office/drawing/2014/main" id="{521E98C9-159F-F210-0E5C-025FC55906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22000" y="1970393"/>
            <a:ext cx="4832540" cy="1467473"/>
          </a:xfrm>
          <a:prstGeom prst="rect">
            <a:avLst/>
          </a:prstGeom>
        </p:spPr>
      </p:pic>
      <p:pic>
        <p:nvPicPr>
          <p:cNvPr id="12" name="Kuva 11" descr="Turvallisuus">
            <a:extLst>
              <a:ext uri="{FF2B5EF4-FFF2-40B4-BE49-F238E27FC236}">
                <a16:creationId xmlns:a16="http://schemas.microsoft.com/office/drawing/2014/main" id="{F6E8599A-69C2-BC29-A53D-C6327615147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2000" y="3437867"/>
            <a:ext cx="6654232" cy="1467473"/>
          </a:xfrm>
          <a:prstGeom prst="rect">
            <a:avLst/>
          </a:prstGeom>
        </p:spPr>
      </p:pic>
      <p:pic>
        <p:nvPicPr>
          <p:cNvPr id="4" name="Kuva 3" descr="Keski-Suomen Hyvinvointialue">
            <a:extLst>
              <a:ext uri="{FF2B5EF4-FFF2-40B4-BE49-F238E27FC236}">
                <a16:creationId xmlns:a16="http://schemas.microsoft.com/office/drawing/2014/main" id="{07C08C0E-938E-B242-F946-6BD1652881D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25165" y="6041686"/>
            <a:ext cx="1436563" cy="330537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6068D165-96CD-9996-EEF0-9146F11F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16732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 descr="Sairaala Nova">
            <a:extLst>
              <a:ext uri="{FF2B5EF4-FFF2-40B4-BE49-F238E27FC236}">
                <a16:creationId xmlns:a16="http://schemas.microsoft.com/office/drawing/2014/main" id="{EEA2FE34-7CDC-858F-2547-1E5D0161D8F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77004" y="6030532"/>
            <a:ext cx="705014" cy="3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9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6B67D039-5DBC-1BC5-653C-7DA1B1032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540867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780-B9A5-477F-BFD1-4099C4ED9142}" type="datetime1">
              <a:rPr lang="fi-FI" smtClean="0"/>
              <a:t>20.2.2023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kstin paikkamerkki 12" descr="Hyvinvointi">
            <a:extLst>
              <a:ext uri="{FF2B5EF4-FFF2-40B4-BE49-F238E27FC236}">
                <a16:creationId xmlns:a16="http://schemas.microsoft.com/office/drawing/2014/main" id="{1575B223-D80C-306C-43A5-703E1775F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000" y="504000"/>
            <a:ext cx="6426000" cy="1468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6" name="Tekstin paikkamerkki 12" descr="Terveys">
            <a:extLst>
              <a:ext uri="{FF2B5EF4-FFF2-40B4-BE49-F238E27FC236}">
                <a16:creationId xmlns:a16="http://schemas.microsoft.com/office/drawing/2014/main" id="{3BA424AF-656B-9612-92E0-A7A1869DF4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000" y="1969200"/>
            <a:ext cx="4831200" cy="14688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7" name="Tekstin paikkamerkki 12" descr="Turvallisuus">
            <a:extLst>
              <a:ext uri="{FF2B5EF4-FFF2-40B4-BE49-F238E27FC236}">
                <a16:creationId xmlns:a16="http://schemas.microsoft.com/office/drawing/2014/main" id="{555FDC61-50AC-2944-7772-91FADC7076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000" y="3438000"/>
            <a:ext cx="6652800" cy="146880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8" name="Tekstin paikkamerkki 12" descr="Keski-Suomen Hyvinvointialue">
            <a:extLst>
              <a:ext uri="{FF2B5EF4-FFF2-40B4-BE49-F238E27FC236}">
                <a16:creationId xmlns:a16="http://schemas.microsoft.com/office/drawing/2014/main" id="{70D82D27-F770-569E-91F2-8BC159C416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46644" y="484488"/>
            <a:ext cx="1436400" cy="331200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pic>
        <p:nvPicPr>
          <p:cNvPr id="24" name="Kuva 23" descr="EU lippu">
            <a:extLst>
              <a:ext uri="{FF2B5EF4-FFF2-40B4-BE49-F238E27FC236}">
                <a16:creationId xmlns:a16="http://schemas.microsoft.com/office/drawing/2014/main" id="{D64BEB57-D20F-07A7-7483-A1BE13CEAC3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281" y="5893163"/>
            <a:ext cx="737201" cy="49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5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562-7E35-428F-8FAE-6A9A6BD59787}" type="datetime1">
              <a:rPr lang="fi-FI" smtClean="0"/>
              <a:t>20.2.2023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">
    <p:bg>
      <p:bgPr>
        <a:solidFill>
          <a:srgbClr val="B3D3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562-7E35-428F-8FAE-6A9A6BD59787}" type="datetime1">
              <a:rPr lang="fi-FI" smtClean="0"/>
              <a:t>20.2.2023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 descr="Keski-Suomen Hyvinvointialue">
            <a:extLst>
              <a:ext uri="{FF2B5EF4-FFF2-40B4-BE49-F238E27FC236}">
                <a16:creationId xmlns:a16="http://schemas.microsoft.com/office/drawing/2014/main" id="{AD747AE0-32D0-7861-291E-A51D05F43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5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3"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562-7E35-428F-8FAE-6A9A6BD59787}" type="datetime1">
              <a:rPr lang="fi-FI" smtClean="0"/>
              <a:t>20.2.2023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 descr="Keski-Suomen Hyvinvointialue">
            <a:extLst>
              <a:ext uri="{FF2B5EF4-FFF2-40B4-BE49-F238E27FC236}">
                <a16:creationId xmlns:a16="http://schemas.microsoft.com/office/drawing/2014/main" id="{AD747AE0-32D0-7861-291E-A51D05F43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2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4">
    <p:bg>
      <p:bgPr>
        <a:solidFill>
          <a:srgbClr val="EBD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562-7E35-428F-8FAE-6A9A6BD59787}" type="datetime1">
              <a:rPr lang="fi-FI" smtClean="0"/>
              <a:t>20.2.2023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 descr="Keski-Suomen Hyvinvointialue">
            <a:extLst>
              <a:ext uri="{FF2B5EF4-FFF2-40B4-BE49-F238E27FC236}">
                <a16:creationId xmlns:a16="http://schemas.microsoft.com/office/drawing/2014/main" id="{AD747AE0-32D0-7861-291E-A51D05F43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4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5">
    <p:bg>
      <p:bgPr>
        <a:solidFill>
          <a:srgbClr val="255B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C89562-7E35-428F-8FAE-6A9A6BD59787}" type="datetime1">
              <a:rPr lang="fi-FI" smtClean="0"/>
              <a:pPr/>
              <a:t>20.2.2023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 descr="Keski-Suomen Hyvinvointialue">
            <a:extLst>
              <a:ext uri="{FF2B5EF4-FFF2-40B4-BE49-F238E27FC236}">
                <a16:creationId xmlns:a16="http://schemas.microsoft.com/office/drawing/2014/main" id="{2230765F-7C0E-7B1D-2B49-3937748EB7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9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388620"/>
            <a:ext cx="11169009" cy="7022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987" y="1508985"/>
            <a:ext cx="11169009" cy="43602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238471"/>
            <a:ext cx="926054" cy="1972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E0C6A10-0FE5-4C23-945F-7CA3C4931DA1}" type="datetime1">
              <a:rPr lang="fi-FI" smtClean="0"/>
              <a:t>20.2.2023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2600" y="6238471"/>
            <a:ext cx="4114800" cy="1972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988" y="6238471"/>
            <a:ext cx="257108" cy="1972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 descr="Keski-Suomen Hyvinvointialue">
            <a:extLst>
              <a:ext uri="{FF2B5EF4-FFF2-40B4-BE49-F238E27FC236}">
                <a16:creationId xmlns:a16="http://schemas.microsoft.com/office/drawing/2014/main" id="{59EF808D-E7BA-15EC-07B7-3BE9C157B45B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244759" y="6041686"/>
            <a:ext cx="1436563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74" r:id="rId3"/>
    <p:sldLayoutId id="2147483669" r:id="rId4"/>
    <p:sldLayoutId id="2147483649" r:id="rId5"/>
    <p:sldLayoutId id="214748367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50" r:id="rId13"/>
    <p:sldLayoutId id="2147483664" r:id="rId14"/>
    <p:sldLayoutId id="2147483665" r:id="rId15"/>
    <p:sldLayoutId id="2147483666" r:id="rId16"/>
    <p:sldLayoutId id="2147483660" r:id="rId17"/>
    <p:sldLayoutId id="2147483677" r:id="rId18"/>
    <p:sldLayoutId id="2147483675" r:id="rId19"/>
    <p:sldLayoutId id="2147483671" r:id="rId20"/>
    <p:sldLayoutId id="2147483672" r:id="rId21"/>
    <p:sldLayoutId id="2147483673" r:id="rId22"/>
    <p:sldLayoutId id="2147483679" r:id="rId23"/>
    <p:sldLayoutId id="2147483678" r:id="rId24"/>
    <p:sldLayoutId id="2147483680" r:id="rId25"/>
    <p:sldLayoutId id="2147483651" r:id="rId26"/>
    <p:sldLayoutId id="2147483654" r:id="rId27"/>
    <p:sldLayoutId id="2147483655" r:id="rId28"/>
    <p:sldLayoutId id="2147483676" r:id="rId29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627063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987425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613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704975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FE805E-60C5-05B5-BB81-FB0AD45780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Turvallinen ja viihtyisä Vaajakoski</a:t>
            </a:r>
            <a:br>
              <a:rPr lang="fi-FI" dirty="0">
                <a:solidFill>
                  <a:schemeClr val="bg2">
                    <a:lumMod val="75000"/>
                  </a:schemeClr>
                </a:solidFill>
              </a:rPr>
            </a:br>
            <a:br>
              <a:rPr lang="fi-FI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fi-FI" sz="4800" dirty="0"/>
              <a:t>Sosiaalipalveluiden tuki perheille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5BEB6A3-656D-F558-61BA-775DFDBF7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562-7E35-428F-8FAE-6A9A6BD59787}" type="datetime1">
              <a:rPr lang="fi-FI" smtClean="0"/>
              <a:pPr/>
              <a:t>20.2.2023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DD00F7F-0AA3-A9B7-7F4F-9074B85C8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z="1800" dirty="0"/>
              <a:t>Erityissosiaalityöntekijä Reeta Kosonen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2C98FDD-2DD0-6ABE-D215-CD84AA8C4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9192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>
            <a:extLst>
              <a:ext uri="{FF2B5EF4-FFF2-40B4-BE49-F238E27FC236}">
                <a16:creationId xmlns:a16="http://schemas.microsoft.com/office/drawing/2014/main" id="{54752F94-DCF8-8B1B-3C00-9D608D937A98}"/>
              </a:ext>
            </a:extLst>
          </p:cNvPr>
          <p:cNvSpPr txBox="1"/>
          <p:nvPr/>
        </p:nvSpPr>
        <p:spPr>
          <a:xfrm>
            <a:off x="6096000" y="1422400"/>
            <a:ext cx="5588000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3200" dirty="0">
                <a:solidFill>
                  <a:schemeClr val="bg1"/>
                </a:solidFill>
              </a:rPr>
              <a:t>Erityissosiaalityöntekijä </a:t>
            </a:r>
            <a:endParaRPr lang="fi-FI" sz="3200">
              <a:solidFill>
                <a:schemeClr val="bg1"/>
              </a:solidFill>
            </a:endParaRPr>
          </a:p>
          <a:p>
            <a:pPr algn="l"/>
            <a:r>
              <a:rPr lang="fi-FI" sz="3200" dirty="0">
                <a:solidFill>
                  <a:schemeClr val="bg1"/>
                </a:solidFill>
              </a:rPr>
              <a:t>Reeta Kosonen</a:t>
            </a:r>
            <a:endParaRPr lang="fi-FI" sz="3200" dirty="0">
              <a:solidFill>
                <a:schemeClr val="bg1"/>
              </a:solidFill>
              <a:cs typeface="Calibri"/>
            </a:endParaRPr>
          </a:p>
          <a:p>
            <a:r>
              <a:rPr lang="fi-FI" sz="3200" dirty="0">
                <a:solidFill>
                  <a:schemeClr val="bg1"/>
                </a:solidFill>
                <a:cs typeface="Calibri"/>
              </a:rPr>
              <a:t>(</a:t>
            </a:r>
            <a:r>
              <a:rPr lang="fi-FI" sz="3200" dirty="0">
                <a:solidFill>
                  <a:schemeClr val="bg1"/>
                </a:solidFill>
                <a:ea typeface="+mn-lt"/>
                <a:cs typeface="+mn-lt"/>
              </a:rPr>
              <a:t>reeta.kosonen@hyvaks.fi)</a:t>
            </a:r>
            <a:endParaRPr lang="fi-FI" sz="3200" dirty="0">
              <a:solidFill>
                <a:schemeClr val="bg1"/>
              </a:solidFill>
              <a:cs typeface="Calibri"/>
            </a:endParaRPr>
          </a:p>
          <a:p>
            <a:endParaRPr lang="fi-FI" sz="3200" dirty="0">
              <a:solidFill>
                <a:schemeClr val="bg1"/>
              </a:solidFill>
            </a:endParaRPr>
          </a:p>
          <a:p>
            <a:pPr algn="l"/>
            <a:r>
              <a:rPr lang="fi-FI" sz="3200" dirty="0">
                <a:solidFill>
                  <a:schemeClr val="bg1"/>
                </a:solidFill>
              </a:rPr>
              <a:t>Keski-Suomen hyvinvointialue</a:t>
            </a:r>
          </a:p>
          <a:p>
            <a:endParaRPr lang="fi-FI" sz="3200" dirty="0">
              <a:solidFill>
                <a:schemeClr val="bg1"/>
              </a:solidFill>
            </a:endParaRPr>
          </a:p>
          <a:p>
            <a:pPr algn="l"/>
            <a:r>
              <a:rPr lang="fi-FI" sz="3200" dirty="0">
                <a:solidFill>
                  <a:schemeClr val="bg1"/>
                </a:solidFill>
              </a:rPr>
              <a:t>Tulevaisuuden sosiaali- ja terveyskeskus –ohjelma</a:t>
            </a:r>
          </a:p>
          <a:p>
            <a:pPr algn="l"/>
            <a:endParaRPr lang="fi-FI" sz="32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4600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F8AA95FF-E19E-7C8D-76E9-37090E77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095" y="470916"/>
            <a:ext cx="5213157" cy="1820221"/>
          </a:xfrm>
        </p:spPr>
        <p:txBody>
          <a:bodyPr/>
          <a:lstStyle/>
          <a:p>
            <a:r>
              <a:rPr lang="fi-FI" dirty="0"/>
              <a:t>Puuttumisen keinot lapsiperhepalveluiden    näkökulmasta</a:t>
            </a:r>
          </a:p>
        </p:txBody>
      </p:sp>
      <p:pic>
        <p:nvPicPr>
          <p:cNvPr id="15" name="Kuvan paikkamerkki 14" descr="Kuva, joka sisältää kohteen henkilö, ruoho, ulko, tyttö">
            <a:extLst>
              <a:ext uri="{FF2B5EF4-FFF2-40B4-BE49-F238E27FC236}">
                <a16:creationId xmlns:a16="http://schemas.microsoft.com/office/drawing/2014/main" id="{C256DED4-0261-9B7C-E178-E50935ACF71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r="40"/>
          <a:stretch>
            <a:fillRect/>
          </a:stretch>
        </p:blipFill>
        <p:spPr/>
      </p:pic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978BDB17-5CC7-9214-2741-24C693BD42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2283" y="2831976"/>
            <a:ext cx="5213350" cy="303729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sz="2400" dirty="0"/>
              <a:t>Lastensuojeluilmoituksen tekeminen ja mitä siitä seuraa</a:t>
            </a:r>
            <a:endParaRPr lang="fi-FI" sz="2400" dirty="0">
              <a:cs typeface="Calibri"/>
            </a:endParaRPr>
          </a:p>
          <a:p>
            <a:pPr marL="0" indent="0">
              <a:buNone/>
            </a:pPr>
            <a:endParaRPr lang="fi-FI" sz="2400" dirty="0">
              <a:cs typeface="Calibri"/>
            </a:endParaRPr>
          </a:p>
          <a:p>
            <a:r>
              <a:rPr lang="fi-FI" sz="2400" dirty="0"/>
              <a:t>Huoli omasta lapsesta</a:t>
            </a:r>
            <a:endParaRPr lang="fi-FI" sz="2400" dirty="0">
              <a:cs typeface="Calibri"/>
            </a:endParaRPr>
          </a:p>
          <a:p>
            <a:pPr marL="0" indent="0">
              <a:buNone/>
            </a:pPr>
            <a:endParaRPr lang="fi-FI" sz="2400" dirty="0">
              <a:cs typeface="Calibri"/>
            </a:endParaRPr>
          </a:p>
          <a:p>
            <a:endParaRPr lang="fi-FI" sz="2400" dirty="0">
              <a:cs typeface="Calibri"/>
            </a:endParaRPr>
          </a:p>
          <a:p>
            <a:r>
              <a:rPr lang="fi-FI" sz="2400" dirty="0"/>
              <a:t>Turvaohjeet lapselle -pienryhmätehtävä</a:t>
            </a:r>
            <a:endParaRPr lang="fi-FI" sz="2400" dirty="0">
              <a:cs typeface="Calibri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788395-03F2-6B3B-CF27-D9AF468C4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FA9412F-A04D-3433-BED5-6382AC3D9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20.2.2023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CA3BA0-9FF5-C94E-EACE-10DAB4F58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4090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CB53000-2300-9CF8-C6BE-79863CFBC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Lastensuojeluilmoitus </a:t>
            </a:r>
            <a:r>
              <a:rPr lang="fi-FI"/>
              <a:t>(LSL </a:t>
            </a:r>
            <a:r>
              <a:rPr lang="fi-FI" dirty="0"/>
              <a:t>25§)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19EF8862-B583-6F53-0462-71FB1D33F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1287262"/>
            <a:ext cx="11169009" cy="4951209"/>
          </a:xfrm>
        </p:spPr>
        <p:txBody>
          <a:bodyPr/>
          <a:lstStyle/>
          <a:p>
            <a:r>
              <a:rPr lang="fi-FI" sz="3200" dirty="0"/>
              <a:t>Monille ammattilaisille lastensuojeluilmoituksen tekeminen on velvollisuus</a:t>
            </a:r>
          </a:p>
          <a:p>
            <a:r>
              <a:rPr lang="fi-FI" sz="3200" dirty="0"/>
              <a:t>Yksityishenkilöillä on oikeus tehdä lastensuojeluilmoitus</a:t>
            </a:r>
          </a:p>
          <a:p>
            <a:r>
              <a:rPr lang="fi-FI" sz="3200" dirty="0"/>
              <a:t>Yksityishenkilö voi halutessaan tehdä lastensuojeluilmoituksen nimettömänä</a:t>
            </a:r>
          </a:p>
          <a:p>
            <a:r>
              <a:rPr lang="fi-FI" sz="3200" dirty="0"/>
              <a:t>Laki ohjaa tekemään lastensuojeluilmoituksen matalalla kynnyksellä huolen herätessä lapsen tai perheen tilanteesta </a:t>
            </a:r>
          </a:p>
          <a:p>
            <a:r>
              <a:rPr lang="fi-FI" sz="3200" dirty="0"/>
              <a:t>Lapsen tilanteen selvittämisvastuu on sosiaalihuollon ammattilaisella</a:t>
            </a:r>
          </a:p>
          <a:p>
            <a:endParaRPr lang="fi-FI" sz="3200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A5BE218-C387-419B-9459-16C0CEB7B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562-7E35-428F-8FAE-6A9A6BD59787}" type="datetime1">
              <a:rPr lang="fi-FI" smtClean="0"/>
              <a:t>20.2.2023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FE7651F-1CD2-45B9-A607-B0273BF67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9F3ADF2-B255-4356-8744-7542F0A96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4279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A0A18951-7737-0C6F-F359-74FEA726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Missä tilanteessa?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3F8E63EC-2C8C-EEA9-FD58-A366783E2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1411549"/>
            <a:ext cx="11169009" cy="4826921"/>
          </a:xfrm>
        </p:spPr>
        <p:txBody>
          <a:bodyPr/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2400" dirty="0"/>
              <a:t>Lapsen tarpeiden tai hoidon laiminlyönti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2400" dirty="0"/>
              <a:t>Arjen tukiverkon puute, jos se vaarantaa lapsen hyvinvoinnin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2400" dirty="0"/>
              <a:t>Lapsen oma päihteidenkäyttö, mielenterveysongelmat, rikoksilla oireilu tai itsetuhoisuus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2400" dirty="0"/>
              <a:t>Vanhemman ja lapsen väliset vakavat vuorovaikutusongelmat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2400" dirty="0"/>
              <a:t>Jatkuva koulunkäynnin laiminlyönti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2400" dirty="0"/>
              <a:t>Lapsen suhteeton vastuu perheen arjesta esimerkiksi vanhemman sairauden vuoksi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2400" dirty="0"/>
              <a:t>Heikko taloudellinen tilanne, joka vaarantaa lapsen huolenpidon tai kehityksen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2400" dirty="0"/>
              <a:t>Lapsen huoltajan päihde- tai mielenterveysongelmat, jaksamattomuus, oman hoidon laiminlyöminen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2400" dirty="0"/>
              <a:t>Lapsen heitteillejättö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2400" dirty="0"/>
              <a:t>Lapseen kohdistuva väkivalta</a:t>
            </a:r>
            <a:endParaRPr lang="fi-FI" sz="2400" dirty="0">
              <a:solidFill>
                <a:schemeClr val="accent2"/>
              </a:solidFill>
            </a:endParaRPr>
          </a:p>
          <a:p>
            <a:pPr marL="457200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fi-FI" sz="2400" dirty="0"/>
              <a:t> </a:t>
            </a:r>
            <a:endParaRPr lang="fi-FI" sz="2400" dirty="0">
              <a:solidFill>
                <a:schemeClr val="accent1"/>
              </a:solidFill>
            </a:endParaRPr>
          </a:p>
          <a:p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2941877-9E4B-453C-971B-BC68E28AB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562-7E35-428F-8FAE-6A9A6BD59787}" type="datetime1">
              <a:rPr lang="fi-FI" smtClean="0"/>
              <a:t>20.2.2023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1B0035-6923-4414-BAF3-96457FB50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CBDE06C-159E-461C-BC4E-7E25072FE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1658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B0270923-5B99-DD02-612E-3AF9A6AA3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Miten?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28339D16-3F12-13CE-5F19-ADD982376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1464816"/>
            <a:ext cx="11169009" cy="477365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sz="3200" dirty="0"/>
              <a:t>Suositaan kirjallisia lastensuojeluilmoituksia (</a:t>
            </a:r>
            <a:r>
              <a:rPr lang="fi-FI" sz="3200" dirty="0" err="1"/>
              <a:t>Lifecare</a:t>
            </a:r>
            <a:r>
              <a:rPr lang="fi-FI" sz="3200" dirty="0"/>
              <a:t> Jyväskyläläisille)</a:t>
            </a:r>
          </a:p>
          <a:p>
            <a:r>
              <a:rPr lang="fi-FI" sz="3200" dirty="0"/>
              <a:t>Ilmoituksen voi tehdä myös puhelimitse </a:t>
            </a:r>
          </a:p>
          <a:p>
            <a:r>
              <a:rPr lang="fi-FI" sz="3200" dirty="0"/>
              <a:t>Kiireellisissä tilanteissa sekä iltaisin, öisin ja viikonloppuisin ilmoituksen voi tehdä sosiaali- ja kriisipäivystykseen</a:t>
            </a:r>
            <a:endParaRPr lang="fi-FI" sz="3200" dirty="0">
              <a:cs typeface="Calibri"/>
            </a:endParaRPr>
          </a:p>
          <a:p>
            <a:r>
              <a:rPr lang="fi-FI" sz="3200" dirty="0"/>
              <a:t>Ilmoitukseen kirjataan lapsen tiedot mahdollisimman tarkasti, vanhempien tiedot mahdollisuuksien mukaan sekä huolen syy</a:t>
            </a:r>
          </a:p>
          <a:p>
            <a:r>
              <a:rPr lang="fi-FI" sz="3200" dirty="0"/>
              <a:t> Yksityishenkilö voi tehdä ilmoituksen anonyymisti  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F13E852-7DAC-4C6D-95F5-6E0491A80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562-7E35-428F-8FAE-6A9A6BD59787}" type="datetime1">
              <a:rPr lang="fi-FI" smtClean="0"/>
              <a:pPr/>
              <a:t>20.2.2023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1D9A3C-958E-4065-8ADC-C24F856DD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C322504-D52B-4638-9B34-FED1F645C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0360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D980D24-0F4A-249D-585C-D93D931C8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Lastensuojeluilmoituksen käsittely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196209A2-8960-C753-828F-4A5957E45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1615735"/>
            <a:ext cx="11169009" cy="4463331"/>
          </a:xfrm>
        </p:spPr>
        <p:txBody>
          <a:bodyPr/>
          <a:lstStyle/>
          <a:p>
            <a:r>
              <a:rPr lang="fi-FI" sz="3200" dirty="0"/>
              <a:t>Kiireellisissä tilanteissa lapsen tilanne selvitetään </a:t>
            </a:r>
            <a:r>
              <a:rPr lang="fi-FI" sz="3200" b="1" dirty="0"/>
              <a:t>heti</a:t>
            </a:r>
          </a:p>
          <a:p>
            <a:r>
              <a:rPr lang="fi-FI" sz="3200" dirty="0"/>
              <a:t>Vanhempiin ja lapseen ollaan yhteydessä </a:t>
            </a:r>
            <a:r>
              <a:rPr lang="fi-FI" sz="3200" b="1" dirty="0"/>
              <a:t>seitsemässä arkivuorokaudessa</a:t>
            </a:r>
            <a:endParaRPr lang="fi-FI" sz="3200" dirty="0"/>
          </a:p>
          <a:p>
            <a:r>
              <a:rPr lang="fi-FI" sz="3200" dirty="0"/>
              <a:t>Palvelutarpeen arviointi aloitetaan aina, jos tarvitaan laajempaa lapsen ja perheen tilanteen kartoittamista</a:t>
            </a:r>
          </a:p>
          <a:p>
            <a:r>
              <a:rPr lang="fi-FI" sz="3200" dirty="0"/>
              <a:t>Palvelutarpeen arvion ajaksi perheelle nimetään oma työntekijä</a:t>
            </a:r>
          </a:p>
          <a:p>
            <a:r>
              <a:rPr lang="fi-FI" sz="3200" dirty="0"/>
              <a:t>Arvio tehdään </a:t>
            </a:r>
            <a:r>
              <a:rPr lang="fi-FI" sz="3200" b="1" dirty="0"/>
              <a:t>kolmessa kuukaudessa</a:t>
            </a:r>
          </a:p>
          <a:p>
            <a:endParaRPr lang="fi-FI" sz="3200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4D5A36F-E645-4B5D-9EAE-0220B648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562-7E35-428F-8FAE-6A9A6BD59787}" type="datetime1">
              <a:rPr lang="fi-FI" smtClean="0"/>
              <a:t>20.2.2023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59D2B29-A8C4-4A47-A91E-3F5D04603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E2AF41-ECD3-467A-BB5D-89BB788E5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717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7BBA61-A0C4-4490-9218-CEFEBEA87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Palvelutarpeen arvioinnin lopputuloksena: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5CEDA9-0488-49D6-B10A-573A5BD42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1305017"/>
            <a:ext cx="11169009" cy="4933454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sz="2800" dirty="0"/>
              <a:t>Todetaan, että </a:t>
            </a:r>
            <a:r>
              <a:rPr lang="fi-FI" sz="2800" b="1" dirty="0"/>
              <a:t>tuen tarvetta ei ole tai ilmoitus on aiheeton </a:t>
            </a:r>
          </a:p>
          <a:p>
            <a:r>
              <a:rPr lang="fi-FI" sz="2800" dirty="0"/>
              <a:t>Perhe </a:t>
            </a:r>
            <a:r>
              <a:rPr lang="fi-FI" sz="2800" b="1" dirty="0"/>
              <a:t>saa tarvitsemansa tuen </a:t>
            </a:r>
            <a:r>
              <a:rPr lang="fi-FI" sz="2800" dirty="0"/>
              <a:t>palvelutarpeen arvioinnin aikana</a:t>
            </a:r>
          </a:p>
          <a:p>
            <a:endParaRPr lang="fi-FI" sz="2800" dirty="0">
              <a:cs typeface="Calibri" panose="020F0502020204030204"/>
            </a:endParaRPr>
          </a:p>
          <a:p>
            <a:r>
              <a:rPr lang="fi-FI" sz="2800" dirty="0"/>
              <a:t>Perhe ohjautuu </a:t>
            </a:r>
            <a:r>
              <a:rPr lang="fi-FI" sz="2800" b="1" dirty="0"/>
              <a:t>ennaltaehkäisevien</a:t>
            </a:r>
            <a:r>
              <a:rPr lang="fi-FI" sz="2800" dirty="0"/>
              <a:t> lapsi- ja perhepalveluiden piiriin   (kotipalvelu, kerhot, perhekahvilat, erilaiset matalankynnyksen palvelut)</a:t>
            </a:r>
            <a:endParaRPr lang="fi-FI" sz="2800" dirty="0">
              <a:cs typeface="Calibri" panose="020F0502020204030204"/>
            </a:endParaRPr>
          </a:p>
          <a:p>
            <a:r>
              <a:rPr lang="fi-FI" sz="2800" dirty="0"/>
              <a:t>Perhe jatkaa </a:t>
            </a:r>
            <a:r>
              <a:rPr lang="fi-FI" sz="2800" b="1" dirty="0"/>
              <a:t>sosiaalihuoltolain</a:t>
            </a:r>
            <a:r>
              <a:rPr lang="fi-FI" sz="2800" dirty="0"/>
              <a:t> mukaisessa asiakkuudessa perhesosiaalityön tiimissä (sosiaalityö, perhetyö, tukihenkilö)</a:t>
            </a:r>
          </a:p>
          <a:p>
            <a:endParaRPr lang="fi-FI" sz="2800" dirty="0">
              <a:cs typeface="Calibri" panose="020F0502020204030204"/>
            </a:endParaRPr>
          </a:p>
          <a:p>
            <a:r>
              <a:rPr lang="fi-FI" sz="2800" dirty="0"/>
              <a:t>Lapselle aloitetaan </a:t>
            </a:r>
            <a:r>
              <a:rPr lang="fi-FI" sz="2800" b="1" dirty="0"/>
              <a:t>lastensuojeluasiakkuus</a:t>
            </a:r>
            <a:r>
              <a:rPr lang="fi-FI" sz="2800" dirty="0"/>
              <a:t> ja sen myötä avohuollon tukitoimia (sosiaalityö, tehostettu perhetyö, ammatillinen tukihenkilö, perhekuntoutus, avohuollon sijoitus, kiireellinen sijoitus, pitkäaikainen sijoitus)</a:t>
            </a:r>
            <a:endParaRPr lang="fi-FI" sz="2800" dirty="0">
              <a:cs typeface="Calibri" panose="020F0502020204030204"/>
            </a:endParaRPr>
          </a:p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051E9B4-4543-4425-9C6B-D82312FE6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8946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70E97B-57F8-1BD3-242A-A8D6F89A8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Huoli omasta lapsesta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A3F0D9-F354-9341-4823-56A019817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1349406"/>
            <a:ext cx="11169009" cy="465189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sz="3200" dirty="0"/>
              <a:t>Jos oman lapsen tai oman perheen tilanne huolestuttaa, voi tehdä sosiaalihuoltolain mukaisen yhteydenoton palvelutarpeen arvioimiseksi</a:t>
            </a:r>
          </a:p>
          <a:p>
            <a:r>
              <a:rPr lang="fi-FI" sz="3200" dirty="0"/>
              <a:t>Yhteydenotossa voi toivoa jotain tiettyä palvelua esimerkiksi tukiperhettä, tukihenkilöä tai perhetyötä</a:t>
            </a:r>
            <a:endParaRPr lang="fi-FI" sz="3200" dirty="0">
              <a:cs typeface="Calibri"/>
            </a:endParaRPr>
          </a:p>
          <a:p>
            <a:r>
              <a:rPr lang="fi-FI" sz="3200" dirty="0"/>
              <a:t>Sosiaalihuoltolain mukaiset yhteydenotot käsitellään samaan tapaan kuin lastensuojeluilmoituksetkin palvelutarpeen arvioita tekevässä tiimissä</a:t>
            </a:r>
          </a:p>
          <a:p>
            <a:r>
              <a:rPr lang="fi-FI" sz="3200" dirty="0"/>
              <a:t>Valtaosa löytää avun ennaltaehkäisevien ja sosiaalihuoltolainmukaisten palveluiden piiristä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0E9E710-4117-C368-AEE9-465EC7F9F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20.2.2023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01707D5-99D4-5B69-B18F-702BB6E72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35EF82F-A312-C2EB-F80A-095E9BA8A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6238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4A6D-FB2C-0EDE-02B7-25190435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514905"/>
            <a:ext cx="11169009" cy="843377"/>
          </a:xfrm>
        </p:spPr>
        <p:txBody>
          <a:bodyPr/>
          <a:lstStyle/>
          <a:p>
            <a:r>
              <a:rPr lang="en-US" dirty="0" err="1">
                <a:cs typeface="Calibri"/>
              </a:rPr>
              <a:t>Turvaohjeita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lapselle</a:t>
            </a:r>
            <a:r>
              <a:rPr lang="en-US" dirty="0">
                <a:cs typeface="Calibri"/>
              </a:rPr>
              <a:t>   -</a:t>
            </a:r>
            <a:r>
              <a:rPr lang="en-US" dirty="0" err="1">
                <a:cs typeface="Calibri"/>
              </a:rPr>
              <a:t>pienryhmätehtävä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7481A-7C7B-8E5C-0705-E06B0EAE8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1846555"/>
            <a:ext cx="11169009" cy="4022722"/>
          </a:xfrm>
        </p:spPr>
        <p:txBody>
          <a:bodyPr vert="horz" lIns="0" tIns="0" rIns="0" bIns="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cs typeface="Calibri"/>
              </a:rPr>
              <a:t>Lapsi </a:t>
            </a:r>
            <a:r>
              <a:rPr lang="en-US" sz="2800" dirty="0" err="1">
                <a:cs typeface="Calibri"/>
              </a:rPr>
              <a:t>kohtaa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matkalla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kotiin</a:t>
            </a:r>
            <a:r>
              <a:rPr lang="en-US" sz="2800" dirty="0">
                <a:cs typeface="Calibri"/>
              </a:rPr>
              <a:t> </a:t>
            </a:r>
            <a:r>
              <a:rPr lang="en-US" sz="2800" dirty="0" err="1">
                <a:cs typeface="Calibri"/>
              </a:rPr>
              <a:t>päihtyneen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aikuisen</a:t>
            </a:r>
            <a:r>
              <a:rPr lang="en-US" sz="2800" dirty="0">
                <a:cs typeface="Calibri"/>
              </a:rPr>
              <a:t>. </a:t>
            </a:r>
            <a:r>
              <a:rPr lang="en-US" sz="2800" dirty="0" err="1">
                <a:cs typeface="Calibri"/>
              </a:rPr>
              <a:t>Tilanne</a:t>
            </a:r>
            <a:r>
              <a:rPr lang="en-US" sz="2800" dirty="0">
                <a:cs typeface="Calibri"/>
              </a:rPr>
              <a:t> on </a:t>
            </a:r>
            <a:r>
              <a:rPr lang="en-US" sz="2800" dirty="0" err="1">
                <a:cs typeface="Calibri"/>
              </a:rPr>
              <a:t>lapsesta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pelottava</a:t>
            </a:r>
            <a:r>
              <a:rPr lang="en-US" sz="2800" dirty="0">
                <a:cs typeface="Calibri"/>
              </a:rPr>
              <a:t>.</a:t>
            </a:r>
            <a:endParaRPr lang="en-US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sz="2800" dirty="0" err="1">
                <a:cs typeface="Calibri"/>
              </a:rPr>
              <a:t>Saat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tietää</a:t>
            </a:r>
            <a:r>
              <a:rPr lang="en-US" sz="2800" dirty="0">
                <a:cs typeface="Calibri"/>
              </a:rPr>
              <a:t>, </a:t>
            </a:r>
            <a:r>
              <a:rPr lang="en-US" sz="2800" dirty="0" err="1">
                <a:cs typeface="Calibri"/>
              </a:rPr>
              <a:t>että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lapsesi</a:t>
            </a:r>
            <a:r>
              <a:rPr lang="en-US" sz="2800" dirty="0">
                <a:cs typeface="Calibri"/>
              </a:rPr>
              <a:t> on </a:t>
            </a:r>
            <a:r>
              <a:rPr lang="en-US" sz="2800" dirty="0" err="1">
                <a:cs typeface="Calibri"/>
              </a:rPr>
              <a:t>varastanut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kaupasta</a:t>
            </a:r>
            <a:r>
              <a:rPr lang="en-US" sz="2800" dirty="0">
                <a:cs typeface="Calibri"/>
              </a:rPr>
              <a:t>.</a:t>
            </a:r>
          </a:p>
          <a:p>
            <a:endParaRPr lang="en-US" sz="2800" dirty="0">
              <a:cs typeface="Calibri"/>
            </a:endParaRPr>
          </a:p>
          <a:p>
            <a:r>
              <a:rPr lang="en-US" sz="2800" dirty="0" err="1">
                <a:cs typeface="Calibri"/>
              </a:rPr>
              <a:t>Millaiset</a:t>
            </a:r>
            <a:r>
              <a:rPr lang="en-US" sz="2800" dirty="0">
                <a:cs typeface="Calibri"/>
              </a:rPr>
              <a:t> </a:t>
            </a:r>
            <a:r>
              <a:rPr lang="en-US" sz="2800" dirty="0" err="1">
                <a:cs typeface="Calibri"/>
              </a:rPr>
              <a:t>toimintaohjeet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antaisit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lapselle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edellä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mainituissa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tilanteissa</a:t>
            </a:r>
            <a:r>
              <a:rPr lang="en-US" sz="2800" dirty="0">
                <a:cs typeface="Calibri"/>
              </a:rPr>
              <a:t>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CAAD1-8BA6-4FCC-ADF5-7790E5D1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20.2.2023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97551-EA9A-6BE4-D4A2-FF1418835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10B66-EE22-D715-317C-65D13B68C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574607"/>
      </p:ext>
    </p:extLst>
  </p:cSld>
  <p:clrMapOvr>
    <a:masterClrMapping/>
  </p:clrMapOvr>
</p:sld>
</file>

<file path=ppt/theme/theme1.xml><?xml version="1.0" encoding="utf-8"?>
<a:theme xmlns:a="http://schemas.openxmlformats.org/drawingml/2006/main" name="Hyvaks-teema">
  <a:themeElements>
    <a:clrScheme name="Hyvaks">
      <a:dk1>
        <a:sysClr val="windowText" lastClr="000000"/>
      </a:dk1>
      <a:lt1>
        <a:sysClr val="window" lastClr="FFFFFF"/>
      </a:lt1>
      <a:dk2>
        <a:srgbClr val="255B92"/>
      </a:dk2>
      <a:lt2>
        <a:srgbClr val="EBDCA6"/>
      </a:lt2>
      <a:accent1>
        <a:srgbClr val="255B92"/>
      </a:accent1>
      <a:accent2>
        <a:srgbClr val="B3D384"/>
      </a:accent2>
      <a:accent3>
        <a:srgbClr val="FFCCCC"/>
      </a:accent3>
      <a:accent4>
        <a:srgbClr val="B8CCEA"/>
      </a:accent4>
      <a:accent5>
        <a:srgbClr val="225400"/>
      </a:accent5>
      <a:accent6>
        <a:srgbClr val="F28A0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yvaks_esitysmallipohja.potx" id="{A4E4BBEE-799B-4E39-963A-DD77604D4A83}" vid="{E11BDC50-E0E8-4F71-A1F7-D4A0E0BFD11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A9561F8C07B445A8C5DD01D5A03C8A" ma:contentTypeVersion="7" ma:contentTypeDescription="Create a new document." ma:contentTypeScope="" ma:versionID="50dcee5f8e9c02857ec83e325e19e8c3">
  <xsd:schema xmlns:xsd="http://www.w3.org/2001/XMLSchema" xmlns:xs="http://www.w3.org/2001/XMLSchema" xmlns:p="http://schemas.microsoft.com/office/2006/metadata/properties" xmlns:ns3="4760a3dc-f425-4c5b-b347-11827db63d84" targetNamespace="http://schemas.microsoft.com/office/2006/metadata/properties" ma:root="true" ma:fieldsID="dcb929ab1be24d6fa18632d7de4f4639" ns3:_="">
    <xsd:import namespace="4760a3dc-f425-4c5b-b347-11827db63d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60a3dc-f425-4c5b-b347-11827db63d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9AF457-9742-4FD7-9B19-5EC9D9F0CE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60a3dc-f425-4c5b-b347-11827db63d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EC56B3-FA60-49DD-B39B-5ECC7A1A49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75223C-D9D9-4204-978B-BB849A863827}">
  <ds:schemaRefs>
    <ds:schemaRef ds:uri="4760a3dc-f425-4c5b-b347-11827db63d8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</TotalTime>
  <Words>431</Words>
  <Application>Microsoft Office PowerPoint</Application>
  <PresentationFormat>Laajakuva</PresentationFormat>
  <Paragraphs>81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Arial</vt:lpstr>
      <vt:lpstr>Calibri</vt:lpstr>
      <vt:lpstr>Hyvaks-teema</vt:lpstr>
      <vt:lpstr>Turvallinen ja viihtyisä Vaajakoski  Sosiaalipalveluiden tuki perheille</vt:lpstr>
      <vt:lpstr>Puuttumisen keinot lapsiperhepalveluiden    näkökulmasta</vt:lpstr>
      <vt:lpstr>Lastensuojeluilmoitus (LSL 25§)</vt:lpstr>
      <vt:lpstr>Missä tilanteessa?</vt:lpstr>
      <vt:lpstr>Miten?</vt:lpstr>
      <vt:lpstr>Lastensuojeluilmoituksen käsittely</vt:lpstr>
      <vt:lpstr>Palvelutarpeen arvioinnin lopputuloksena:</vt:lpstr>
      <vt:lpstr>Huoli omasta lapsesta</vt:lpstr>
      <vt:lpstr>Turvaohjeita lapselle   -pienryhmätehtävä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ju vi</dc:creator>
  <cp:lastModifiedBy>Kosonen Reeta</cp:lastModifiedBy>
  <cp:revision>82</cp:revision>
  <dcterms:created xsi:type="dcterms:W3CDTF">2022-11-02T06:46:42Z</dcterms:created>
  <dcterms:modified xsi:type="dcterms:W3CDTF">2023-02-20T10:56:37Z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0x01010009A9561F8C07B445A8C5DD01D5A03C8A</vt:lpwstr>
  </property>
  <property fmtid="{D5CDD505-2E9C-101B-9397-08002B2CF9AE}" pid="3" name="MediaServiceImageTags">
    <vt:lpwstr/>
  </property>
</Properties>
</file>