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301" r:id="rId5"/>
    <p:sldId id="292" r:id="rId6"/>
    <p:sldId id="344" r:id="rId7"/>
    <p:sldId id="302" r:id="rId8"/>
    <p:sldId id="305" r:id="rId9"/>
    <p:sldId id="348" r:id="rId10"/>
    <p:sldId id="349" r:id="rId11"/>
    <p:sldId id="312" r:id="rId12"/>
    <p:sldId id="307" r:id="rId13"/>
    <p:sldId id="297" r:id="rId14"/>
    <p:sldId id="295" r:id="rId15"/>
    <p:sldId id="294" r:id="rId16"/>
    <p:sldId id="291" r:id="rId17"/>
    <p:sldId id="299" r:id="rId18"/>
    <p:sldId id="317" r:id="rId19"/>
    <p:sldId id="318" r:id="rId20"/>
    <p:sldId id="319" r:id="rId21"/>
    <p:sldId id="346" r:id="rId22"/>
    <p:sldId id="345" r:id="rId23"/>
    <p:sldId id="296" r:id="rId24"/>
    <p:sldId id="324" r:id="rId25"/>
    <p:sldId id="347" r:id="rId26"/>
  </p:sldIdLst>
  <p:sldSz cx="9144000" cy="6858000" type="screen4x3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21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50E5D5-63DC-A749-8345-4DB3DB5201D8}" type="datetimeFigureOut">
              <a:rPr lang="fi-FI"/>
              <a:pPr>
                <a:defRPr/>
              </a:pPr>
              <a:t>9.2.2015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DE0B408-607A-1A43-BB5E-0F0E91DDDEF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7661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allokko merkki leikattu_rgb_55m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4933950"/>
            <a:ext cx="20701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12" descr="Jyväskylä_logo_web_i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7" b="6947"/>
          <a:stretch>
            <a:fillRect/>
          </a:stretch>
        </p:blipFill>
        <p:spPr bwMode="auto">
          <a:xfrm>
            <a:off x="3894138" y="5732463"/>
            <a:ext cx="30416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8" descr="Jkl_yläpalkki_A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r="1741" b="94539"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034890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51920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/>
                <a:cs typeface="Arial"/>
              </a:defRPr>
            </a:lvl1pPr>
          </a:lstStyle>
          <a:p>
            <a:pPr>
              <a:defRPr/>
            </a:pPr>
            <a:fld id="{11648687-F3D1-B242-93F7-A3F7AFF8400E}" type="datetime1">
              <a:rPr lang="fi-FI"/>
              <a:pPr>
                <a:defRPr/>
              </a:pPr>
              <a:t>9.2.2015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368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allokko merkki leikattu_rgb_55m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6016625"/>
            <a:ext cx="9048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9" descr="Jyväskylä_logo_m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7" r="28769" b="17770"/>
          <a:stretch>
            <a:fillRect/>
          </a:stretch>
        </p:blipFill>
        <p:spPr bwMode="auto">
          <a:xfrm>
            <a:off x="6365875" y="6397625"/>
            <a:ext cx="18113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4F52795-5AEB-5C46-8ABF-2C235A7DBF4D}" type="datetime1">
              <a:rPr lang="fi-FI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8AC36C8-14ED-174F-91BC-FEED42DCEDD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23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uvapohja_Jkl_vär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" y="14941"/>
            <a:ext cx="9144000" cy="6858000"/>
          </a:xfrm>
          <a:prstGeom prst="rect">
            <a:avLst/>
          </a:prstGeom>
        </p:spPr>
      </p:pic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1225176"/>
            <a:ext cx="7772400" cy="940574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EF1A-E17E-2749-A1CE-3B9E71C6E916}" type="datetime1">
              <a:rPr lang="fi-FI"/>
              <a:pPr>
                <a:defRPr/>
              </a:pPr>
              <a:t>9.2.2015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C2C02-4A24-1740-A230-CAEB8809974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1" name="Otsikko 1"/>
          <p:cNvSpPr>
            <a:spLocks noGrp="1"/>
          </p:cNvSpPr>
          <p:nvPr>
            <p:ph type="title"/>
          </p:nvPr>
        </p:nvSpPr>
        <p:spPr>
          <a:xfrm>
            <a:off x="722313" y="2434688"/>
            <a:ext cx="7772400" cy="1362075"/>
          </a:xfrm>
        </p:spPr>
        <p:txBody>
          <a:bodyPr anchor="t"/>
          <a:lstStyle>
            <a:lvl1pPr algn="ctr">
              <a:defRPr sz="4000" b="0" i="0" cap="none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68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, iso kuva tai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F9475-F905-C342-A965-847EBFBB2B94}" type="datetime1">
              <a:rPr lang="fi-FI"/>
              <a:pPr>
                <a:defRPr/>
              </a:pPr>
              <a:t>9.2.2015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EA20-206D-5949-B68A-BCD5DB0E41F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28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FF5C-FF96-C34D-A7AC-424BC39D7FD4}" type="datetime1">
              <a:rPr lang="fi-FI"/>
              <a:pPr>
                <a:defRPr/>
              </a:pPr>
              <a:t>9.2.2015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EF622-D64C-EE44-83D3-3BEC786FB1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osoitt.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146050" y="6429375"/>
            <a:ext cx="12858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1F62107-F71D-EA43-85FE-A5714D561E5A}" type="datetime1">
              <a:rPr lang="fi-FI"/>
              <a:pPr>
                <a:defRPr/>
              </a:pPr>
              <a:t>9.2.2015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563688" y="6429375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65650" y="6429375"/>
            <a:ext cx="1498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CF4F339-D9FA-D742-B92F-C65D8329699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18" r:id="rId4"/>
    <p:sldLayoutId id="2147483717" r:id="rId5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jyvaskyla/vaajakoskenkoulu" TargetMode="External"/><Relationship Id="rId2" Type="http://schemas.openxmlformats.org/officeDocument/2006/relationships/hyperlink" Target="https://peda.net/jyvaskyla/kuokkalankoulu/oppiminen/opetussuunnitelma/ops2016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eda.net/jyvaskyla/ict/pedanet" TargetMode="External"/><Relationship Id="rId4" Type="http://schemas.openxmlformats.org/officeDocument/2006/relationships/hyperlink" Target="https://peda.net/ohje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jyvaskyla/ic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ohjeet" TargetMode="External"/><Relationship Id="rId2" Type="http://schemas.openxmlformats.org/officeDocument/2006/relationships/hyperlink" Target="https://peda.net/jyvaskyla/vaajakoskenkoul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eda.net/jyvaskyla/ict/pedane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034891"/>
            <a:ext cx="7772400" cy="1426956"/>
          </a:xfrm>
        </p:spPr>
        <p:txBody>
          <a:bodyPr/>
          <a:lstStyle/>
          <a:p>
            <a:pPr lvl="0"/>
            <a:r>
              <a:rPr lang="fi-FI" sz="4000" dirty="0" smtClean="0">
                <a:hlinkClick r:id="rId2"/>
              </a:rPr>
              <a:t>Pedagogiset </a:t>
            </a:r>
            <a:r>
              <a:rPr lang="fi-FI" sz="4000" dirty="0">
                <a:hlinkClick r:id="rId2"/>
              </a:rPr>
              <a:t>iltapäivät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609601" y="2756262"/>
            <a:ext cx="7998690" cy="2653363"/>
          </a:xfrm>
        </p:spPr>
        <p:txBody>
          <a:bodyPr/>
          <a:lstStyle/>
          <a:p>
            <a:r>
              <a:rPr lang="fi-FI" sz="3200" i="1" dirty="0"/>
              <a:t>”Tieto- ja viestintätekniikka oppimisessa”</a:t>
            </a:r>
          </a:p>
          <a:p>
            <a:endParaRPr lang="fi-FI" i="1" dirty="0" smtClean="0"/>
          </a:p>
          <a:p>
            <a:r>
              <a:rPr lang="fi-FI" i="1" dirty="0">
                <a:hlinkClick r:id="rId3"/>
              </a:rPr>
              <a:t>https://peda.net/jyvaskyla/vaajakoskenkoulu</a:t>
            </a:r>
            <a:endParaRPr lang="fi-FI" i="1" dirty="0"/>
          </a:p>
          <a:p>
            <a:r>
              <a:rPr lang="fi-FI" i="1" dirty="0">
                <a:hlinkClick r:id="rId4"/>
              </a:rPr>
              <a:t>https://peda.net/ohjeet</a:t>
            </a:r>
            <a:endParaRPr lang="fi-FI" i="1" dirty="0"/>
          </a:p>
          <a:p>
            <a:r>
              <a:rPr lang="fi-FI" i="1">
                <a:hlinkClick r:id="rId5"/>
              </a:rPr>
              <a:t>https://peda.net/jyvaskyla/ict/pedanet</a:t>
            </a:r>
            <a:endParaRPr lang="fi-FI" i="1"/>
          </a:p>
          <a:p>
            <a:endParaRPr lang="fi-FI" i="1" dirty="0">
              <a:solidFill>
                <a:schemeClr val="tx1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7645400" y="6429375"/>
            <a:ext cx="1498600" cy="365125"/>
          </a:xfrm>
        </p:spPr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092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600" dirty="0" smtClean="0"/>
              <a:t>Tavoite:</a:t>
            </a:r>
            <a:br>
              <a:rPr lang="fi-FI" sz="3600" dirty="0" smtClean="0"/>
            </a:br>
            <a:r>
              <a:rPr lang="fi-FI" sz="3600" dirty="0" smtClean="0"/>
              <a:t>Liikkeelle ja luontoon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560341"/>
            <a:ext cx="4292301" cy="4420911"/>
          </a:xfrm>
        </p:spPr>
        <p:txBody>
          <a:bodyPr/>
          <a:lstStyle/>
          <a:p>
            <a:r>
              <a:rPr lang="fi-FI" sz="2000" dirty="0" smtClean="0"/>
              <a:t>Tutkivan ja luovan työskentelyn tukeminen, esim</a:t>
            </a:r>
            <a:r>
              <a:rPr lang="fi-FI" sz="2000" dirty="0"/>
              <a:t>. tutkiva oppiminen, ilmiöpohjaisuus...</a:t>
            </a:r>
          </a:p>
          <a:p>
            <a:pPr lvl="1"/>
            <a:r>
              <a:rPr lang="fi-FI" sz="1600" dirty="0" smtClean="0"/>
              <a:t>Nenä irti ruudusta. Oppijan </a:t>
            </a:r>
            <a:r>
              <a:rPr lang="fi-FI" sz="1600" dirty="0"/>
              <a:t>on päästävä liikkeelle </a:t>
            </a:r>
            <a:r>
              <a:rPr lang="fi-FI" sz="1600" dirty="0" smtClean="0"/>
              <a:t>tutkimaan. </a:t>
            </a:r>
            <a:r>
              <a:rPr lang="fi-FI" sz="1600" dirty="0"/>
              <a:t>Tiedon hankinta &gt; tiedon käsittely</a:t>
            </a:r>
            <a:r>
              <a:rPr lang="fi-FI" sz="1600" dirty="0" smtClean="0"/>
              <a:t>.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Langattomat verkot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Koulun </a:t>
            </a:r>
            <a:r>
              <a:rPr lang="fi-FI" sz="1800" i="1" dirty="0" err="1" smtClean="0"/>
              <a:t>mobiililaitteet</a:t>
            </a:r>
            <a:endParaRPr lang="fi-FI" sz="1800" i="1" dirty="0" smtClean="0"/>
          </a:p>
          <a:p>
            <a:pPr>
              <a:buFont typeface="Wingdings"/>
              <a:buChar char="Ø"/>
            </a:pPr>
            <a:r>
              <a:rPr lang="fi-FI" sz="1800" i="1" dirty="0" smtClean="0"/>
              <a:t>Oppilaiden omat laitteet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Muut laitteet</a:t>
            </a:r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endParaRPr lang="fi-FI" i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38" y="3867667"/>
            <a:ext cx="2829759" cy="211358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38" y="1638094"/>
            <a:ext cx="2836416" cy="2118557"/>
          </a:xfrm>
          <a:prstGeom prst="rect">
            <a:avLst/>
          </a:prstGeom>
        </p:spPr>
      </p:pic>
      <p:sp>
        <p:nvSpPr>
          <p:cNvPr id="10" name="Ellipsi 9"/>
          <p:cNvSpPr/>
          <p:nvPr/>
        </p:nvSpPr>
        <p:spPr>
          <a:xfrm>
            <a:off x="7212003" y="352669"/>
            <a:ext cx="1705706" cy="17057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Oppimisen väline!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40484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600" dirty="0" smtClean="0"/>
              <a:t>Tavoite:</a:t>
            </a:r>
            <a:br>
              <a:rPr lang="fi-FI" sz="3600" dirty="0" smtClean="0"/>
            </a:br>
            <a:r>
              <a:rPr lang="fi-FI" sz="3600" dirty="0" smtClean="0"/>
              <a:t>Oppilaasta osaaja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560341"/>
            <a:ext cx="4292301" cy="4420911"/>
          </a:xfrm>
        </p:spPr>
        <p:txBody>
          <a:bodyPr/>
          <a:lstStyle/>
          <a:p>
            <a:r>
              <a:rPr lang="fi-FI" sz="2000" dirty="0" err="1" smtClean="0"/>
              <a:t>TVT-opetussuunnitelma</a:t>
            </a:r>
            <a:endParaRPr lang="fi-FI" sz="2000" dirty="0" smtClean="0"/>
          </a:p>
          <a:p>
            <a:pPr lvl="1"/>
            <a:r>
              <a:rPr lang="fi-FI" sz="1600" dirty="0" smtClean="0"/>
              <a:t>Oppilaan taidot</a:t>
            </a:r>
          </a:p>
          <a:p>
            <a:pPr lvl="1"/>
            <a:r>
              <a:rPr lang="fi-FI" sz="1600" dirty="0" smtClean="0"/>
              <a:t>Opettajan taidot</a:t>
            </a:r>
          </a:p>
          <a:p>
            <a:pPr>
              <a:buFont typeface="Wingdings"/>
              <a:buChar char="Ø"/>
            </a:pPr>
            <a:r>
              <a:rPr lang="fi-FI" sz="2000" i="1" dirty="0" smtClean="0"/>
              <a:t>Laaditaan perusopetuksen ja varhaiskasvatuksen yhteinen TVT-OPS</a:t>
            </a:r>
            <a:endParaRPr lang="fi-FI" sz="2000" i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11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59" y="1665355"/>
            <a:ext cx="3053919" cy="2281013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59" y="4017938"/>
            <a:ext cx="3053919" cy="2281013"/>
          </a:xfrm>
          <a:prstGeom prst="rect">
            <a:avLst/>
          </a:prstGeom>
        </p:spPr>
      </p:pic>
      <p:sp>
        <p:nvSpPr>
          <p:cNvPr id="9" name="Ellipsi 8"/>
          <p:cNvSpPr/>
          <p:nvPr/>
        </p:nvSpPr>
        <p:spPr>
          <a:xfrm>
            <a:off x="7006312" y="207771"/>
            <a:ext cx="2023388" cy="20233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Oppimisen kohde!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83220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dirty="0" smtClean="0"/>
              <a:t>Tavoite:</a:t>
            </a:r>
            <a:br>
              <a:rPr lang="fi-FI" dirty="0" smtClean="0"/>
            </a:br>
            <a:r>
              <a:rPr lang="fi-FI" dirty="0" smtClean="0"/>
              <a:t>Oppijalähtöisyys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2" y="1560341"/>
            <a:ext cx="3911389" cy="4636273"/>
          </a:xfrm>
        </p:spPr>
        <p:txBody>
          <a:bodyPr/>
          <a:lstStyle/>
          <a:p>
            <a:r>
              <a:rPr lang="fi-FI" sz="1800" dirty="0" smtClean="0"/>
              <a:t>Oppijalähtöisyys, oppimisprosessin omistaja on oppija itse. </a:t>
            </a:r>
          </a:p>
          <a:p>
            <a:r>
              <a:rPr lang="fi-FI" sz="1800" dirty="0" smtClean="0"/>
              <a:t>Omat tavoitteet &gt; toteutus &gt; arviointi.</a:t>
            </a:r>
          </a:p>
          <a:p>
            <a:r>
              <a:rPr lang="fi-FI" sz="1800" dirty="0" smtClean="0"/>
              <a:t>Aktiivisuus, vuorovaikutus, verkostoituminen.</a:t>
            </a:r>
          </a:p>
          <a:p>
            <a:r>
              <a:rPr lang="fi-FI" sz="1800" dirty="0" smtClean="0"/>
              <a:t>Formaalin ja </a:t>
            </a:r>
            <a:r>
              <a:rPr lang="fi-FI" sz="1800" dirty="0" err="1"/>
              <a:t>i</a:t>
            </a:r>
            <a:r>
              <a:rPr lang="fi-FI" sz="1800" dirty="0" err="1" smtClean="0"/>
              <a:t>nformaalin</a:t>
            </a:r>
            <a:r>
              <a:rPr lang="fi-FI" sz="1800" dirty="0" smtClean="0"/>
              <a:t> oppimisen yhdistäminen.</a:t>
            </a:r>
          </a:p>
          <a:p>
            <a:pPr>
              <a:buFont typeface="Wingdings"/>
              <a:buChar char="Ø"/>
            </a:pPr>
            <a:r>
              <a:rPr lang="fi-FI" sz="1800" i="1" dirty="0"/>
              <a:t>Luodaan perusopetuksen ja varhaiskasvatuksen yhteinen sähköinen kasvun kansio –</a:t>
            </a:r>
            <a:r>
              <a:rPr lang="fi-FI" sz="1800" i="1" dirty="0" smtClean="0"/>
              <a:t>malli.</a:t>
            </a:r>
            <a:endParaRPr lang="fi-FI" sz="1800" i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12</a:t>
            </a:fld>
            <a:endParaRPr lang="fi-FI" dirty="0"/>
          </a:p>
        </p:txBody>
      </p:sp>
      <p:pic>
        <p:nvPicPr>
          <p:cNvPr id="10" name="Picture 6" descr="portfol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11" y="1560341"/>
            <a:ext cx="4306180" cy="3772671"/>
          </a:xfrm>
          <a:prstGeom prst="rect">
            <a:avLst/>
          </a:prstGeom>
        </p:spPr>
      </p:pic>
      <p:sp>
        <p:nvSpPr>
          <p:cNvPr id="9" name="Ellipsi 8"/>
          <p:cNvSpPr/>
          <p:nvPr/>
        </p:nvSpPr>
        <p:spPr>
          <a:xfrm>
            <a:off x="7169501" y="274638"/>
            <a:ext cx="1697408" cy="16974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Oppimisen väline!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36407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sz="3600" dirty="0" smtClean="0"/>
              <a:t>Tavoite:</a:t>
            </a:r>
            <a:br>
              <a:rPr lang="fi-FI" sz="3600" dirty="0" smtClean="0"/>
            </a:br>
            <a:r>
              <a:rPr lang="fi-FI" sz="3600" dirty="0" smtClean="0"/>
              <a:t>Ympäristö- ja laiteriippumattomuus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6287" y="1817128"/>
            <a:ext cx="4606028" cy="4281061"/>
          </a:xfrm>
        </p:spPr>
        <p:txBody>
          <a:bodyPr/>
          <a:lstStyle/>
          <a:p>
            <a:r>
              <a:rPr lang="fi-FI" dirty="0" smtClean="0"/>
              <a:t>Oppilas voi käyttää sähköisiä palveluja ja –oppimateriaaleja koulussa, kotona ja vapaa-ajalla laiteriippumattomasti.</a:t>
            </a:r>
          </a:p>
          <a:p>
            <a:pPr>
              <a:buFont typeface="Wingdings"/>
              <a:buChar char="Ø"/>
            </a:pPr>
            <a:r>
              <a:rPr lang="fi-FI" sz="2000" i="1" dirty="0" smtClean="0"/>
              <a:t>Mahdollistetaan oppilaiden omien laitteiden käyttäminen koulussa.</a:t>
            </a:r>
          </a:p>
          <a:p>
            <a:pPr>
              <a:buFont typeface="Wingdings"/>
              <a:buChar char="Ø"/>
            </a:pPr>
            <a:r>
              <a:rPr lang="fi-FI" sz="2000" i="1" dirty="0" smtClean="0"/>
              <a:t>Luodaan malleja </a:t>
            </a:r>
            <a:r>
              <a:rPr lang="fi-FI" sz="2000" i="1" dirty="0" err="1" smtClean="0"/>
              <a:t>mobiililaitteiden</a:t>
            </a:r>
            <a:r>
              <a:rPr lang="fi-FI" sz="2000" i="1" dirty="0" smtClean="0"/>
              <a:t> käyttöön.</a:t>
            </a:r>
          </a:p>
          <a:p>
            <a:pPr>
              <a:buFont typeface="Wingdings"/>
              <a:buChar char="Ø"/>
            </a:pPr>
            <a:r>
              <a:rPr lang="fi-FI" sz="2000" i="1" dirty="0" smtClean="0"/>
              <a:t>Otetaan käyttöön palveluita ja oppimateriaaleja, jotka toimivat ympäristö- ja laiteriippumattomasti.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13</a:t>
            </a:fld>
            <a:endParaRPr lang="fi-FI" dirty="0"/>
          </a:p>
        </p:txBody>
      </p:sp>
      <p:pic>
        <p:nvPicPr>
          <p:cNvPr id="7" name="Picture 8" descr="ku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6997" y="2300424"/>
            <a:ext cx="3857605" cy="28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i 7"/>
          <p:cNvSpPr/>
          <p:nvPr/>
        </p:nvSpPr>
        <p:spPr>
          <a:xfrm>
            <a:off x="6899564" y="4192331"/>
            <a:ext cx="2027382" cy="19058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Sähköisen oppimis-ympäristön kehittäminen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73014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600" dirty="0" smtClean="0"/>
              <a:t>Tavoite:</a:t>
            </a:r>
            <a:br>
              <a:rPr lang="fi-FI" sz="3600" dirty="0" smtClean="0"/>
            </a:br>
            <a:r>
              <a:rPr lang="fi-FI" sz="3600" dirty="0" smtClean="0"/>
              <a:t>Sähköiset työvälineet tarpeen mukaan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560341"/>
            <a:ext cx="4292301" cy="4647028"/>
          </a:xfrm>
        </p:spPr>
        <p:txBody>
          <a:bodyPr/>
          <a:lstStyle/>
          <a:p>
            <a:r>
              <a:rPr lang="fi-FI" dirty="0" smtClean="0"/>
              <a:t>Oppijan sähköiset palvelut nyt ja tulevaisuudessa</a:t>
            </a:r>
          </a:p>
          <a:p>
            <a:pPr>
              <a:buFont typeface="Wingdings"/>
              <a:buChar char="Ø"/>
            </a:pPr>
            <a:r>
              <a:rPr lang="fi-FI" sz="1800" dirty="0" smtClean="0"/>
              <a:t>Office </a:t>
            </a:r>
            <a:r>
              <a:rPr lang="fi-FI" sz="1800" dirty="0"/>
              <a:t>365, </a:t>
            </a:r>
            <a:r>
              <a:rPr lang="fi-FI" sz="1800" dirty="0" smtClean="0"/>
              <a:t>Peda.net, </a:t>
            </a:r>
            <a:r>
              <a:rPr lang="fi-FI" sz="1800" dirty="0" err="1" smtClean="0"/>
              <a:t>Wilma</a:t>
            </a:r>
            <a:endParaRPr lang="fi-FI" sz="1800" dirty="0" smtClean="0"/>
          </a:p>
          <a:p>
            <a:pPr>
              <a:buFont typeface="Wingdings"/>
              <a:buChar char="Ø"/>
            </a:pPr>
            <a:r>
              <a:rPr lang="fi-FI" sz="1800" dirty="0" smtClean="0"/>
              <a:t>Mediapalvelimen </a:t>
            </a:r>
            <a:r>
              <a:rPr lang="fi-FI" sz="1800" dirty="0" err="1" smtClean="0"/>
              <a:t>pilotointi</a:t>
            </a:r>
            <a:r>
              <a:rPr lang="fi-FI" sz="1800" dirty="0" smtClean="0"/>
              <a:t> ja käyttöönotto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Eri palvelujen yhteensopivuuden kehittäminen (kirjautuminen, tapahtumat, tiedostot)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  <p:pic>
        <p:nvPicPr>
          <p:cNvPr id="7" name="Picture 8" descr="ku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7226" y="2288425"/>
            <a:ext cx="3857605" cy="28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i 7"/>
          <p:cNvSpPr/>
          <p:nvPr/>
        </p:nvSpPr>
        <p:spPr>
          <a:xfrm>
            <a:off x="6837439" y="4145572"/>
            <a:ext cx="2061797" cy="20617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Sähköisen</a:t>
            </a:r>
          </a:p>
          <a:p>
            <a:pPr algn="ctr"/>
            <a:r>
              <a:rPr lang="fi-FI" sz="1800" dirty="0" smtClean="0"/>
              <a:t>Oppimis-ympäristön kehittäminen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57735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yöristetty suorakulmio 15"/>
          <p:cNvSpPr/>
          <p:nvPr/>
        </p:nvSpPr>
        <p:spPr>
          <a:xfrm>
            <a:off x="3591178" y="1338162"/>
            <a:ext cx="3532784" cy="40781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Mediapalvelin</a:t>
            </a:r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84103"/>
            <a:ext cx="8229600" cy="594495"/>
          </a:xfrm>
        </p:spPr>
        <p:txBody>
          <a:bodyPr/>
          <a:lstStyle/>
          <a:p>
            <a:r>
              <a:rPr lang="fi-FI" sz="2800" b="1" dirty="0" smtClean="0"/>
              <a:t>Oppilaan</a:t>
            </a:r>
            <a:r>
              <a:rPr lang="fi-FI" sz="2800" dirty="0" smtClean="0"/>
              <a:t> ICT-palvelut, ikä ja oppilaitosrajat</a:t>
            </a:r>
            <a:endParaRPr lang="fi-FI" sz="2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15</a:t>
            </a:fld>
            <a:endParaRPr lang="fi-FI" dirty="0"/>
          </a:p>
        </p:txBody>
      </p:sp>
      <p:cxnSp>
        <p:nvCxnSpPr>
          <p:cNvPr id="9" name="Suora yhdysviiva 8"/>
          <p:cNvCxnSpPr/>
          <p:nvPr/>
        </p:nvCxnSpPr>
        <p:spPr>
          <a:xfrm>
            <a:off x="442194" y="3355535"/>
            <a:ext cx="80711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kstiruutu 9"/>
          <p:cNvSpPr txBox="1"/>
          <p:nvPr/>
        </p:nvSpPr>
        <p:spPr>
          <a:xfrm>
            <a:off x="463390" y="1819619"/>
            <a:ext cx="123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Toinen aste</a:t>
            </a:r>
            <a:endParaRPr lang="fi-FI" sz="1600" dirty="0"/>
          </a:p>
        </p:txBody>
      </p:sp>
      <p:sp>
        <p:nvSpPr>
          <p:cNvPr id="11" name="Tekstiruutu 10"/>
          <p:cNvSpPr txBox="1"/>
          <p:nvPr/>
        </p:nvSpPr>
        <p:spPr>
          <a:xfrm>
            <a:off x="463390" y="2714870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Yläkoulu</a:t>
            </a:r>
            <a:endParaRPr lang="fi-FI" sz="1600" dirty="0"/>
          </a:p>
        </p:txBody>
      </p:sp>
      <p:sp>
        <p:nvSpPr>
          <p:cNvPr id="12" name="Tekstiruutu 11"/>
          <p:cNvSpPr txBox="1"/>
          <p:nvPr/>
        </p:nvSpPr>
        <p:spPr>
          <a:xfrm>
            <a:off x="481950" y="3733137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Alakoulu</a:t>
            </a:r>
            <a:endParaRPr lang="fi-FI" sz="1600" dirty="0"/>
          </a:p>
        </p:txBody>
      </p:sp>
      <p:sp>
        <p:nvSpPr>
          <p:cNvPr id="15" name="Pyöristetty suorakulmio 14"/>
          <p:cNvSpPr/>
          <p:nvPr/>
        </p:nvSpPr>
        <p:spPr>
          <a:xfrm>
            <a:off x="2252940" y="2525813"/>
            <a:ext cx="921323" cy="109557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err="1" smtClean="0"/>
              <a:t>Wilma</a:t>
            </a:r>
            <a:endParaRPr lang="fi-FI" dirty="0"/>
          </a:p>
        </p:txBody>
      </p:sp>
      <p:cxnSp>
        <p:nvCxnSpPr>
          <p:cNvPr id="19" name="Suora yhdysviiva 18"/>
          <p:cNvCxnSpPr/>
          <p:nvPr/>
        </p:nvCxnSpPr>
        <p:spPr>
          <a:xfrm>
            <a:off x="463390" y="4608211"/>
            <a:ext cx="80711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kstiruutu 19"/>
          <p:cNvSpPr txBox="1"/>
          <p:nvPr/>
        </p:nvSpPr>
        <p:spPr>
          <a:xfrm>
            <a:off x="436531" y="4886044"/>
            <a:ext cx="167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Varhaiskasvatus</a:t>
            </a:r>
            <a:endParaRPr lang="fi-FI" sz="1600" dirty="0"/>
          </a:p>
        </p:txBody>
      </p:sp>
      <p:cxnSp>
        <p:nvCxnSpPr>
          <p:cNvPr id="21" name="Suora yhdysviiva 20"/>
          <p:cNvCxnSpPr/>
          <p:nvPr/>
        </p:nvCxnSpPr>
        <p:spPr>
          <a:xfrm>
            <a:off x="481950" y="1475714"/>
            <a:ext cx="80711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442194" y="2418204"/>
            <a:ext cx="80711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Pyöristetty suorakulmio 15"/>
          <p:cNvSpPr/>
          <p:nvPr/>
        </p:nvSpPr>
        <p:spPr>
          <a:xfrm>
            <a:off x="4764827" y="1032094"/>
            <a:ext cx="1121058" cy="38539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Peda.net</a:t>
            </a:r>
            <a:endParaRPr lang="fi-FI" sz="1800" dirty="0"/>
          </a:p>
        </p:txBody>
      </p:sp>
      <p:sp>
        <p:nvSpPr>
          <p:cNvPr id="22" name="Pyöristetty suorakulmio 21"/>
          <p:cNvSpPr/>
          <p:nvPr/>
        </p:nvSpPr>
        <p:spPr>
          <a:xfrm>
            <a:off x="3367726" y="1578574"/>
            <a:ext cx="851190" cy="7572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Office 365</a:t>
            </a:r>
            <a:endParaRPr lang="fi-FI" sz="1800" dirty="0"/>
          </a:p>
        </p:txBody>
      </p:sp>
      <p:sp>
        <p:nvSpPr>
          <p:cNvPr id="23" name="Pyöristetty suorakulmio 22"/>
          <p:cNvSpPr/>
          <p:nvPr/>
        </p:nvSpPr>
        <p:spPr>
          <a:xfrm>
            <a:off x="2252940" y="1578573"/>
            <a:ext cx="921323" cy="7572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err="1" smtClean="0"/>
              <a:t>Wilma</a:t>
            </a:r>
            <a:endParaRPr lang="fi-FI" dirty="0"/>
          </a:p>
        </p:txBody>
      </p:sp>
      <p:sp>
        <p:nvSpPr>
          <p:cNvPr id="24" name="Pyöristetty suorakulmio 23"/>
          <p:cNvSpPr/>
          <p:nvPr/>
        </p:nvSpPr>
        <p:spPr>
          <a:xfrm>
            <a:off x="6426171" y="1032094"/>
            <a:ext cx="1119848" cy="258929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err="1" smtClean="0"/>
              <a:t>Avoimetpalvelut</a:t>
            </a:r>
            <a:endParaRPr lang="fi-FI" dirty="0"/>
          </a:p>
        </p:txBody>
      </p:sp>
      <p:cxnSp>
        <p:nvCxnSpPr>
          <p:cNvPr id="7" name="Suora yhdysviiva 6"/>
          <p:cNvCxnSpPr/>
          <p:nvPr/>
        </p:nvCxnSpPr>
        <p:spPr>
          <a:xfrm>
            <a:off x="2136413" y="923550"/>
            <a:ext cx="0" cy="498215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uora yhdysviiva 24"/>
          <p:cNvCxnSpPr/>
          <p:nvPr/>
        </p:nvCxnSpPr>
        <p:spPr>
          <a:xfrm>
            <a:off x="4457574" y="866876"/>
            <a:ext cx="1714" cy="50388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uora yhdysviiva 25"/>
          <p:cNvCxnSpPr/>
          <p:nvPr/>
        </p:nvCxnSpPr>
        <p:spPr>
          <a:xfrm>
            <a:off x="6158116" y="863575"/>
            <a:ext cx="13873" cy="50421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Tekstiruutu 26"/>
          <p:cNvSpPr txBox="1"/>
          <p:nvPr/>
        </p:nvSpPr>
        <p:spPr>
          <a:xfrm>
            <a:off x="6171989" y="5567147"/>
            <a:ext cx="168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Avoimet palvelut</a:t>
            </a:r>
            <a:endParaRPr lang="fi-FI" sz="1600" dirty="0"/>
          </a:p>
        </p:txBody>
      </p:sp>
      <p:sp>
        <p:nvSpPr>
          <p:cNvPr id="29" name="Tekstiruutu 28"/>
          <p:cNvSpPr txBox="1"/>
          <p:nvPr/>
        </p:nvSpPr>
        <p:spPr>
          <a:xfrm>
            <a:off x="4459288" y="5567147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Sopimuspalvelut</a:t>
            </a:r>
            <a:endParaRPr lang="fi-FI" sz="160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2136413" y="5557220"/>
            <a:ext cx="2212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Tietohallinnon palvelut</a:t>
            </a:r>
            <a:endParaRPr lang="fi-FI" sz="1600" dirty="0"/>
          </a:p>
        </p:txBody>
      </p:sp>
      <p:sp>
        <p:nvSpPr>
          <p:cNvPr id="14" name="Pyöristetty suorakulmio 13"/>
          <p:cNvSpPr/>
          <p:nvPr/>
        </p:nvSpPr>
        <p:spPr>
          <a:xfrm>
            <a:off x="3367726" y="2541469"/>
            <a:ext cx="851190" cy="180419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Office 365</a:t>
            </a:r>
            <a:endParaRPr lang="fi-FI" sz="1800" dirty="0"/>
          </a:p>
        </p:txBody>
      </p:sp>
      <p:sp>
        <p:nvSpPr>
          <p:cNvPr id="37" name="Alanuoli 36"/>
          <p:cNvSpPr/>
          <p:nvPr/>
        </p:nvSpPr>
        <p:spPr>
          <a:xfrm rot="10800000">
            <a:off x="5115208" y="726024"/>
            <a:ext cx="452673" cy="6121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Alanuoli 38"/>
          <p:cNvSpPr/>
          <p:nvPr/>
        </p:nvSpPr>
        <p:spPr>
          <a:xfrm rot="10800000">
            <a:off x="6787934" y="733328"/>
            <a:ext cx="452673" cy="612139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Ellipsi 14"/>
          <p:cNvSpPr/>
          <p:nvPr/>
        </p:nvSpPr>
        <p:spPr>
          <a:xfrm>
            <a:off x="5689853" y="3445069"/>
            <a:ext cx="1098081" cy="100602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dirty="0" smtClean="0"/>
              <a:t>Joku muu?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27030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i 14"/>
          <p:cNvSpPr/>
          <p:nvPr/>
        </p:nvSpPr>
        <p:spPr>
          <a:xfrm>
            <a:off x="6218199" y="1157576"/>
            <a:ext cx="1705514" cy="156253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Joku muu?</a:t>
            </a:r>
            <a:endParaRPr lang="fi-FI" dirty="0"/>
          </a:p>
        </p:txBody>
      </p:sp>
      <p:sp>
        <p:nvSpPr>
          <p:cNvPr id="15" name="Ellipsi 14"/>
          <p:cNvSpPr/>
          <p:nvPr/>
        </p:nvSpPr>
        <p:spPr>
          <a:xfrm>
            <a:off x="4283774" y="4652817"/>
            <a:ext cx="1705514" cy="156253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Media-palvelin</a:t>
            </a:r>
            <a:endParaRPr lang="fi-FI" dirty="0"/>
          </a:p>
        </p:txBody>
      </p:sp>
      <p:sp>
        <p:nvSpPr>
          <p:cNvPr id="9" name="Ellipsi 8"/>
          <p:cNvSpPr/>
          <p:nvPr/>
        </p:nvSpPr>
        <p:spPr>
          <a:xfrm>
            <a:off x="3873312" y="950611"/>
            <a:ext cx="2602895" cy="2453491"/>
          </a:xfrm>
          <a:prstGeom prst="ellipse">
            <a:avLst/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Avoimet palvelut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495"/>
          </a:xfrm>
        </p:spPr>
        <p:txBody>
          <a:bodyPr/>
          <a:lstStyle/>
          <a:p>
            <a:r>
              <a:rPr lang="fi-FI" sz="2800" dirty="0" smtClean="0"/>
              <a:t>Oppilaan palveluiden käyttötarkoitus</a:t>
            </a:r>
            <a:endParaRPr lang="fi-FI" sz="2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16</a:t>
            </a:fld>
            <a:endParaRPr lang="fi-FI" dirty="0"/>
          </a:p>
        </p:txBody>
      </p:sp>
      <p:sp>
        <p:nvSpPr>
          <p:cNvPr id="7" name="Ellipsi 6"/>
          <p:cNvSpPr/>
          <p:nvPr/>
        </p:nvSpPr>
        <p:spPr>
          <a:xfrm>
            <a:off x="1818214" y="2258840"/>
            <a:ext cx="3627226" cy="3363361"/>
          </a:xfrm>
          <a:prstGeom prst="ellipse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Office 365</a:t>
            </a:r>
            <a:endParaRPr lang="fi-FI" dirty="0"/>
          </a:p>
        </p:txBody>
      </p:sp>
      <p:sp>
        <p:nvSpPr>
          <p:cNvPr id="8" name="Ellipsi 7"/>
          <p:cNvSpPr/>
          <p:nvPr/>
        </p:nvSpPr>
        <p:spPr>
          <a:xfrm>
            <a:off x="4834548" y="2258840"/>
            <a:ext cx="3621389" cy="3363361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Peda.net</a:t>
            </a:r>
            <a:endParaRPr lang="fi-FI" dirty="0"/>
          </a:p>
        </p:txBody>
      </p:sp>
      <p:sp>
        <p:nvSpPr>
          <p:cNvPr id="10" name="Ellipsi 9"/>
          <p:cNvSpPr/>
          <p:nvPr/>
        </p:nvSpPr>
        <p:spPr>
          <a:xfrm>
            <a:off x="146050" y="869133"/>
            <a:ext cx="2340321" cy="2290527"/>
          </a:xfrm>
          <a:prstGeom prst="ellipse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5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 smtClean="0"/>
              <a:t>Wilma</a:t>
            </a: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457200" y="2245260"/>
            <a:ext cx="11936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Suoritukset</a:t>
            </a:r>
          </a:p>
          <a:p>
            <a:r>
              <a:rPr lang="fi-FI" sz="1200" dirty="0" smtClean="0"/>
              <a:t>Tuntimerkinnät</a:t>
            </a:r>
          </a:p>
          <a:p>
            <a:r>
              <a:rPr lang="fi-FI" sz="1200" dirty="0" smtClean="0"/>
              <a:t>Työjärjestys</a:t>
            </a:r>
          </a:p>
          <a:p>
            <a:r>
              <a:rPr lang="fi-FI" sz="1200" dirty="0" smtClean="0"/>
              <a:t>Pikaviestit</a:t>
            </a:r>
          </a:p>
          <a:p>
            <a:r>
              <a:rPr lang="fi-FI" sz="1200" dirty="0" smtClean="0"/>
              <a:t>…</a:t>
            </a:r>
          </a:p>
          <a:p>
            <a:endParaRPr lang="fi-FI" sz="1400" dirty="0"/>
          </a:p>
        </p:txBody>
      </p:sp>
      <p:sp>
        <p:nvSpPr>
          <p:cNvPr id="12" name="Tekstiruutu 11"/>
          <p:cNvSpPr txBox="1"/>
          <p:nvPr/>
        </p:nvSpPr>
        <p:spPr>
          <a:xfrm>
            <a:off x="2367194" y="4308865"/>
            <a:ext cx="1506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Toimistosovellukset</a:t>
            </a:r>
          </a:p>
          <a:p>
            <a:r>
              <a:rPr lang="fi-FI" sz="1200" dirty="0" smtClean="0"/>
              <a:t>Sähköposti</a:t>
            </a:r>
          </a:p>
          <a:p>
            <a:r>
              <a:rPr lang="fi-FI" sz="1200" dirty="0" smtClean="0"/>
              <a:t>Muistiinpanot</a:t>
            </a:r>
            <a:endParaRPr lang="fi-FI" sz="1200" dirty="0"/>
          </a:p>
          <a:p>
            <a:r>
              <a:rPr lang="fi-FI" sz="1200" dirty="0" smtClean="0"/>
              <a:t>Kalenteri</a:t>
            </a:r>
          </a:p>
          <a:p>
            <a:r>
              <a:rPr lang="fi-FI" sz="1200" dirty="0" smtClean="0"/>
              <a:t>…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5940767" y="4163833"/>
            <a:ext cx="29161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Oppilaitosten välinen yhteistyö</a:t>
            </a:r>
          </a:p>
          <a:p>
            <a:r>
              <a:rPr lang="fi-FI" sz="1200" dirty="0" err="1" smtClean="0"/>
              <a:t>KV-yhteistyö</a:t>
            </a:r>
            <a:endParaRPr lang="fi-FI" sz="1200" dirty="0" smtClean="0"/>
          </a:p>
          <a:p>
            <a:r>
              <a:rPr lang="fi-FI" sz="1200" dirty="0" smtClean="0"/>
              <a:t>Koulujen kotisivut</a:t>
            </a:r>
          </a:p>
          <a:p>
            <a:r>
              <a:rPr lang="fi-FI" sz="1200" dirty="0" smtClean="0"/>
              <a:t>Projekti- ja hankesivut</a:t>
            </a:r>
          </a:p>
          <a:p>
            <a:r>
              <a:rPr lang="fi-FI" sz="1200" dirty="0"/>
              <a:t>Oppimistehtävien palautus</a:t>
            </a:r>
          </a:p>
          <a:p>
            <a:r>
              <a:rPr lang="fi-FI" sz="1200" dirty="0"/>
              <a:t>Omat </a:t>
            </a:r>
            <a:r>
              <a:rPr lang="fi-FI" sz="1200" dirty="0" smtClean="0"/>
              <a:t>tavoitteet</a:t>
            </a:r>
          </a:p>
          <a:p>
            <a:r>
              <a:rPr lang="fi-FI" sz="1200" dirty="0" smtClean="0"/>
              <a:t>Oppimishistoria, portfolio</a:t>
            </a:r>
            <a:endParaRPr lang="fi-FI" sz="1200" dirty="0"/>
          </a:p>
          <a:p>
            <a:r>
              <a:rPr lang="fi-FI" sz="1200" dirty="0" err="1"/>
              <a:t>Itsearviointi</a:t>
            </a:r>
            <a:endParaRPr lang="fi-FI" sz="1200" dirty="0"/>
          </a:p>
          <a:p>
            <a:r>
              <a:rPr lang="fi-FI" sz="1200" dirty="0"/>
              <a:t>Oppimateriaalien </a:t>
            </a:r>
            <a:r>
              <a:rPr lang="fi-FI" sz="1200" dirty="0" smtClean="0"/>
              <a:t>käyttäminen</a:t>
            </a:r>
          </a:p>
          <a:p>
            <a:r>
              <a:rPr lang="fi-FI" sz="1200" dirty="0" smtClean="0"/>
              <a:t>Koulun ulkopuolella opitun yhdistäminen</a:t>
            </a:r>
          </a:p>
          <a:p>
            <a:r>
              <a:rPr lang="fi-FI" sz="1200" dirty="0" smtClean="0"/>
              <a:t>OPS?</a:t>
            </a:r>
          </a:p>
          <a:p>
            <a:r>
              <a:rPr lang="fi-FI" sz="1200" dirty="0" smtClean="0"/>
              <a:t>…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4283774" y="2545817"/>
            <a:ext cx="18630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Yhteisöllinen työskentely</a:t>
            </a:r>
          </a:p>
          <a:p>
            <a:r>
              <a:rPr lang="fi-FI" sz="1200" dirty="0" smtClean="0"/>
              <a:t>Tutkiva oppiminen</a:t>
            </a:r>
          </a:p>
          <a:p>
            <a:r>
              <a:rPr lang="fi-FI" sz="1200" dirty="0" smtClean="0"/>
              <a:t>Tiedostojen jakaminen</a:t>
            </a:r>
          </a:p>
          <a:p>
            <a:r>
              <a:rPr lang="fi-FI" sz="1200" dirty="0" smtClean="0"/>
              <a:t>Palaute, kommentointi</a:t>
            </a:r>
          </a:p>
          <a:p>
            <a:r>
              <a:rPr lang="fi-FI" sz="1200" dirty="0" smtClean="0"/>
              <a:t>Tehtävien arviointi</a:t>
            </a:r>
          </a:p>
          <a:p>
            <a:r>
              <a:rPr lang="fi-FI" sz="1200" dirty="0" smtClean="0"/>
              <a:t>Esitysten tekeminen</a:t>
            </a:r>
          </a:p>
          <a:p>
            <a:r>
              <a:rPr lang="fi-FI" sz="1200" dirty="0" smtClean="0"/>
              <a:t>…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3859058" y="1287079"/>
            <a:ext cx="336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Mihin oppilaat käyttävät esim. sos. </a:t>
            </a:r>
            <a:r>
              <a:rPr lang="fi-FI" sz="1200" dirty="0"/>
              <a:t>m</a:t>
            </a:r>
            <a:r>
              <a:rPr lang="fi-FI" sz="1200" dirty="0" smtClean="0"/>
              <a:t>edian palveluita koulutyössä?</a:t>
            </a:r>
          </a:p>
        </p:txBody>
      </p:sp>
    </p:spTree>
    <p:extLst>
      <p:ext uri="{BB962C8B-B14F-4D97-AF65-F5344CB8AC3E}">
        <p14:creationId xmlns:p14="http://schemas.microsoft.com/office/powerpoint/2010/main" val="1493744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95507"/>
            <a:ext cx="8229600" cy="1542490"/>
          </a:xfrm>
        </p:spPr>
        <p:txBody>
          <a:bodyPr/>
          <a:lstStyle/>
          <a:p>
            <a:pPr lvl="0"/>
            <a:r>
              <a:rPr lang="fi-FI" sz="3600" dirty="0" smtClean="0"/>
              <a:t>Tavoite:</a:t>
            </a:r>
            <a:br>
              <a:rPr lang="fi-FI" sz="3600" dirty="0" smtClean="0"/>
            </a:br>
            <a:r>
              <a:rPr lang="fi-FI" sz="3600" dirty="0"/>
              <a:t>Sähköiset </a:t>
            </a:r>
            <a:r>
              <a:rPr lang="fi-FI" sz="3600" dirty="0" smtClean="0"/>
              <a:t>sisällöt tarpeen mukaan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6287" y="1817128"/>
            <a:ext cx="4606028" cy="4513334"/>
          </a:xfrm>
        </p:spPr>
        <p:txBody>
          <a:bodyPr/>
          <a:lstStyle/>
          <a:p>
            <a:r>
              <a:rPr lang="fi-FI" sz="2000" dirty="0" smtClean="0"/>
              <a:t>Oppilaalla on käytössä sähköisiä oppimateriaaleja, jotka tuovat lisäarvoa ja uudistavat toimintamalleja.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Perehdytään erilaisiin avoimiin ja kustannettuihin sähköisiin oppimateriaaleihin, niiden jakeluun ja käyttöön.</a:t>
            </a:r>
          </a:p>
          <a:p>
            <a:pPr lvl="1">
              <a:buFont typeface="Wingdings"/>
              <a:buChar char="Ø"/>
            </a:pPr>
            <a:r>
              <a:rPr lang="fi-FI" sz="1400" i="1" dirty="0" smtClean="0"/>
              <a:t>Testataan erilaisia jakelukanavia ja oppimateriaaleja</a:t>
            </a:r>
          </a:p>
          <a:p>
            <a:pPr lvl="1">
              <a:buFont typeface="Wingdings"/>
              <a:buChar char="Ø"/>
            </a:pPr>
            <a:r>
              <a:rPr lang="fi-FI" sz="1400" i="1" dirty="0" smtClean="0"/>
              <a:t>Otetaan </a:t>
            </a:r>
            <a:r>
              <a:rPr lang="fi-FI" sz="1400" i="1" dirty="0"/>
              <a:t>käyttöön oppimateriaaleja, jotka toimivat ympäristö- ja laiteriippumattomasti.</a:t>
            </a:r>
          </a:p>
          <a:p>
            <a:pPr>
              <a:buFont typeface="Wingdings"/>
              <a:buChar char="Ø"/>
            </a:pPr>
            <a:r>
              <a:rPr lang="fi-FI" sz="1800" i="1" dirty="0" smtClean="0"/>
              <a:t>Tuetaan sähköisten oppimateriaalien käyttöönottoa</a:t>
            </a:r>
            <a:r>
              <a:rPr lang="fi-FI" sz="2000" i="1" dirty="0" smtClean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  <p:sp>
        <p:nvSpPr>
          <p:cNvPr id="8" name="Ellipsi 7"/>
          <p:cNvSpPr/>
          <p:nvPr/>
        </p:nvSpPr>
        <p:spPr>
          <a:xfrm>
            <a:off x="6064250" y="1817128"/>
            <a:ext cx="1794788" cy="17947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Oppimisen väline!</a:t>
            </a:r>
            <a:endParaRPr lang="fi-FI" sz="1800" dirty="0"/>
          </a:p>
        </p:txBody>
      </p:sp>
      <p:sp>
        <p:nvSpPr>
          <p:cNvPr id="9" name="Ellipsi 8"/>
          <p:cNvSpPr/>
          <p:nvPr/>
        </p:nvSpPr>
        <p:spPr>
          <a:xfrm>
            <a:off x="5930745" y="3790594"/>
            <a:ext cx="2061797" cy="20617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Sähköisen</a:t>
            </a:r>
          </a:p>
          <a:p>
            <a:pPr algn="ctr"/>
            <a:r>
              <a:rPr lang="fi-FI" sz="1800" dirty="0" smtClean="0"/>
              <a:t>Oppimis-ympäristön kehittäminen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11848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Sähköiset sisällöt: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Ratkaistavia kysymyksiä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smtClean="0"/>
              <a:t>Mikä on oppilaiden, opettajien ja koulujen kannalta paras hankinta- ja jakelutapa?</a:t>
            </a:r>
          </a:p>
          <a:p>
            <a:r>
              <a:rPr lang="fi-FI" sz="2000" dirty="0" smtClean="0"/>
              <a:t>Jos </a:t>
            </a:r>
            <a:r>
              <a:rPr lang="fi-FI" sz="2000" dirty="0"/>
              <a:t>oppimateriaalin hankkiminen edellyttää uuden oppimisalustan käyttöönottoa, mitä se tarkoittaa käytännössä?</a:t>
            </a:r>
          </a:p>
          <a:p>
            <a:pPr lvl="1"/>
            <a:r>
              <a:rPr lang="fi-FI" sz="1800" dirty="0"/>
              <a:t>Materiaalin testaaminen ja arviointi?</a:t>
            </a:r>
          </a:p>
          <a:p>
            <a:pPr lvl="1"/>
            <a:r>
              <a:rPr lang="fi-FI" sz="1800" dirty="0"/>
              <a:t>Tekninen käyttöönotto, esim. </a:t>
            </a:r>
            <a:r>
              <a:rPr lang="fi-FI" sz="1800" dirty="0" err="1"/>
              <a:t>AD-integrointi</a:t>
            </a:r>
            <a:r>
              <a:rPr lang="fi-FI" sz="1800" dirty="0"/>
              <a:t>?</a:t>
            </a:r>
          </a:p>
          <a:p>
            <a:pPr lvl="1"/>
            <a:r>
              <a:rPr lang="fi-FI" sz="1800" dirty="0"/>
              <a:t>Käyttötuki, koulutus?</a:t>
            </a:r>
          </a:p>
          <a:p>
            <a:pPr lvl="1"/>
            <a:r>
              <a:rPr lang="fi-FI" sz="1800" dirty="0"/>
              <a:t>Vertaistuen työpanos?</a:t>
            </a:r>
          </a:p>
          <a:p>
            <a:pPr lvl="1"/>
            <a:r>
              <a:rPr lang="fi-FI" sz="1800" dirty="0"/>
              <a:t>Toimivuus koko käyttöympäristössä, oppilaiden omat laitteet</a:t>
            </a:r>
            <a:r>
              <a:rPr lang="fi-FI" sz="1800" dirty="0" smtClean="0"/>
              <a:t>?</a:t>
            </a:r>
          </a:p>
          <a:p>
            <a:pPr lvl="1"/>
            <a:r>
              <a:rPr lang="fi-FI" sz="1800" dirty="0" smtClean="0"/>
              <a:t>Päällekkäiset palvelut?</a:t>
            </a:r>
            <a:endParaRPr lang="fi-FI" sz="1800" dirty="0"/>
          </a:p>
          <a:p>
            <a:pPr lvl="1"/>
            <a:r>
              <a:rPr lang="fi-FI" sz="1800" dirty="0"/>
              <a:t>OPS2016 näkökulmat? Esim. Oppijalähtöisyys, oppilas oman prosessinsa omistajana</a:t>
            </a:r>
            <a:r>
              <a:rPr lang="fi-FI" sz="1800" dirty="0" smtClean="0"/>
              <a:t>?</a:t>
            </a:r>
            <a:endParaRPr lang="fi-FI" sz="1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777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Sähköiset sisällöt:</a:t>
            </a:r>
            <a:br>
              <a:rPr lang="fi-FI" dirty="0" smtClean="0"/>
            </a:br>
            <a:r>
              <a:rPr lang="fi-FI" dirty="0" err="1" smtClean="0"/>
              <a:t>Pilotointi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Testattavia</a:t>
            </a:r>
            <a:r>
              <a:rPr lang="en-US" dirty="0"/>
              <a:t> </a:t>
            </a:r>
            <a:r>
              <a:rPr lang="en-US" dirty="0" err="1"/>
              <a:t>oppimateriaaleja</a:t>
            </a:r>
            <a:r>
              <a:rPr lang="en-US" dirty="0"/>
              <a:t> / </a:t>
            </a:r>
            <a:r>
              <a:rPr lang="en-US" dirty="0" err="1"/>
              <a:t>oppimateriaalipaveluja</a:t>
            </a:r>
            <a:endParaRPr lang="en-US" dirty="0"/>
          </a:p>
          <a:p>
            <a:pPr lvl="1"/>
            <a:r>
              <a:rPr lang="en-US" dirty="0" err="1"/>
              <a:t>SanomaPro</a:t>
            </a:r>
            <a:endParaRPr lang="en-US" dirty="0"/>
          </a:p>
          <a:p>
            <a:pPr lvl="1"/>
            <a:r>
              <a:rPr lang="en-US" dirty="0" err="1"/>
              <a:t>Otava</a:t>
            </a:r>
            <a:endParaRPr lang="en-US" dirty="0"/>
          </a:p>
          <a:p>
            <a:pPr lvl="1"/>
            <a:r>
              <a:rPr lang="en-US" dirty="0"/>
              <a:t>E-</a:t>
            </a:r>
            <a:r>
              <a:rPr lang="en-US" dirty="0" err="1"/>
              <a:t>Oppi</a:t>
            </a:r>
            <a:endParaRPr lang="en-US" dirty="0"/>
          </a:p>
          <a:p>
            <a:pPr lvl="1"/>
            <a:r>
              <a:rPr lang="en-US" dirty="0" err="1"/>
              <a:t>Dikaios</a:t>
            </a:r>
            <a:r>
              <a:rPr lang="en-US" dirty="0"/>
              <a:t> / </a:t>
            </a:r>
            <a:r>
              <a:rPr lang="en-US" dirty="0" err="1"/>
              <a:t>EduCloud</a:t>
            </a:r>
            <a:endParaRPr lang="en-US" dirty="0"/>
          </a:p>
          <a:p>
            <a:pPr lvl="1"/>
            <a:r>
              <a:rPr lang="fi-FI" dirty="0" err="1"/>
              <a:t>Tabletkoulu</a:t>
            </a:r>
            <a:r>
              <a:rPr lang="fi-FI" dirty="0"/>
              <a:t> (Aktivoiva ilmiöpohjainen alakoulu)</a:t>
            </a:r>
          </a:p>
          <a:p>
            <a:pPr lvl="1"/>
            <a:r>
              <a:rPr lang="en-US" dirty="0" err="1"/>
              <a:t>Edustore</a:t>
            </a:r>
            <a:endParaRPr lang="en-US" dirty="0"/>
          </a:p>
          <a:p>
            <a:pPr lvl="1"/>
            <a:r>
              <a:rPr lang="en-US" dirty="0" err="1"/>
              <a:t>Opinaika</a:t>
            </a:r>
            <a:endParaRPr lang="en-US" dirty="0"/>
          </a:p>
          <a:p>
            <a:pPr lvl="1"/>
            <a:r>
              <a:rPr lang="en-US" dirty="0" err="1"/>
              <a:t>Netti-Moppi</a:t>
            </a:r>
            <a:endParaRPr lang="en-US" dirty="0"/>
          </a:p>
          <a:p>
            <a:pPr lvl="1"/>
            <a:r>
              <a:rPr lang="en-US" dirty="0" err="1" smtClean="0"/>
              <a:t>Lisää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26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600" dirty="0" smtClean="0"/>
              <a:t>OPS2016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417638"/>
            <a:ext cx="7745505" cy="4571517"/>
          </a:xfrm>
        </p:spPr>
        <p:txBody>
          <a:bodyPr/>
          <a:lstStyle/>
          <a:p>
            <a:pPr marL="0" indent="0">
              <a:buNone/>
            </a:pPr>
            <a:r>
              <a:rPr lang="fi-FI" sz="1600" i="1" dirty="0"/>
              <a:t>Tieto- ja viestintäteknologinen (</a:t>
            </a:r>
            <a:r>
              <a:rPr lang="fi-FI" sz="1600" i="1" dirty="0" err="1"/>
              <a:t>tvt</a:t>
            </a:r>
            <a:r>
              <a:rPr lang="fi-FI" sz="1600" i="1" dirty="0"/>
              <a:t>) osaaminen on tärkeä kansalaistaito sekä itsessään että osana monilukutaitoa. Se on oppimisen </a:t>
            </a:r>
            <a:r>
              <a:rPr lang="fi-FI" sz="1600" b="1" i="1" dirty="0"/>
              <a:t>kohde ja väline</a:t>
            </a:r>
            <a:r>
              <a:rPr lang="fi-FI" sz="1600" i="1" dirty="0"/>
              <a:t>. </a:t>
            </a:r>
            <a:endParaRPr lang="fi-FI" sz="1600" i="1" dirty="0" smtClean="0"/>
          </a:p>
          <a:p>
            <a:pPr marL="0" indent="0">
              <a:buNone/>
            </a:pPr>
            <a:endParaRPr lang="fi-FI" sz="1600" i="1" dirty="0"/>
          </a:p>
          <a:p>
            <a:pPr>
              <a:buFont typeface="+mj-lt"/>
              <a:buAutoNum type="arabicPeriod"/>
            </a:pPr>
            <a:r>
              <a:rPr lang="fi-FI" sz="1600" dirty="0" smtClean="0"/>
              <a:t>Oppilaita </a:t>
            </a:r>
            <a:r>
              <a:rPr lang="fi-FI" sz="1600" dirty="0"/>
              <a:t>ohjataan ymmärtämään tieto- ja viestintäteknologian käyttö- ja toimintaperiaatteita ja keskeisiä käsitteitä sekä kehittämään käytännön </a:t>
            </a:r>
            <a:r>
              <a:rPr lang="fi-FI" sz="1600" dirty="0" err="1"/>
              <a:t>tvt-taitojaan</a:t>
            </a:r>
            <a:r>
              <a:rPr lang="fi-FI" sz="1600" dirty="0"/>
              <a:t> omien tuotosten laadinnassa. </a:t>
            </a:r>
            <a:endParaRPr lang="fi-FI" sz="1600" dirty="0" smtClean="0"/>
          </a:p>
          <a:p>
            <a:pPr>
              <a:buFont typeface="+mj-lt"/>
              <a:buAutoNum type="arabicPeriod"/>
            </a:pPr>
            <a:r>
              <a:rPr lang="fi-FI" sz="1600" dirty="0" smtClean="0"/>
              <a:t>Oppilaita </a:t>
            </a:r>
            <a:r>
              <a:rPr lang="fi-FI" sz="1600" dirty="0"/>
              <a:t>opastetaan käyttämään tieto- ja viestintäteknologiaa vastuullisesti, turvallisesti ja ergonomisesti. </a:t>
            </a:r>
          </a:p>
          <a:p>
            <a:pPr>
              <a:buFont typeface="+mj-lt"/>
              <a:buAutoNum type="arabicPeriod"/>
            </a:pPr>
            <a:r>
              <a:rPr lang="fi-FI" sz="1600" dirty="0" smtClean="0"/>
              <a:t>Oppilaita </a:t>
            </a:r>
            <a:r>
              <a:rPr lang="fi-FI" sz="1600" dirty="0"/>
              <a:t>opetetaan käyttämään tieto- ja viestintäteknologiaa </a:t>
            </a:r>
            <a:r>
              <a:rPr lang="fi-FI" sz="1600" dirty="0" smtClean="0"/>
              <a:t>tiedonhallinnassa </a:t>
            </a:r>
            <a:r>
              <a:rPr lang="fi-FI" sz="1600" dirty="0"/>
              <a:t>sekä </a:t>
            </a:r>
            <a:r>
              <a:rPr lang="fi-FI" sz="1600" b="1" dirty="0"/>
              <a:t>tutkivassa ja luovassa työskentelyssä</a:t>
            </a:r>
            <a:r>
              <a:rPr lang="fi-FI" sz="1600" dirty="0"/>
              <a:t>. </a:t>
            </a:r>
            <a:endParaRPr lang="fi-FI" sz="1600" dirty="0" smtClean="0"/>
          </a:p>
          <a:p>
            <a:pPr>
              <a:buFont typeface="+mj-lt"/>
              <a:buAutoNum type="arabicPeriod"/>
            </a:pPr>
            <a:r>
              <a:rPr lang="fi-FI" sz="1600" dirty="0" smtClean="0"/>
              <a:t>Oppilaat </a:t>
            </a:r>
            <a:r>
              <a:rPr lang="fi-FI" sz="1600" dirty="0"/>
              <a:t>saavat kokemuksia ja harjoittelevat </a:t>
            </a:r>
            <a:r>
              <a:rPr lang="fi-FI" sz="1600" dirty="0" err="1"/>
              <a:t>tvt:n</a:t>
            </a:r>
            <a:r>
              <a:rPr lang="fi-FI" sz="1600" dirty="0"/>
              <a:t> käyttämistä vuorovaikutuksessa ja verkostoitumisessa. </a:t>
            </a:r>
            <a:endParaRPr lang="fi-FI" sz="1600" dirty="0" smtClean="0"/>
          </a:p>
          <a:p>
            <a:pPr marL="0" indent="0">
              <a:buNone/>
            </a:pPr>
            <a:endParaRPr lang="fi-FI" sz="1600" dirty="0" smtClean="0"/>
          </a:p>
          <a:p>
            <a:pPr marL="0" indent="0">
              <a:buNone/>
            </a:pPr>
            <a:r>
              <a:rPr lang="fi-FI" sz="1600" i="1" dirty="0" smtClean="0"/>
              <a:t>Kaikilla </a:t>
            </a:r>
            <a:r>
              <a:rPr lang="fi-FI" sz="1600" i="1" dirty="0"/>
              <a:t>näillä alueilla tärkeätä on oppilaiden oma aktiivisuus ja mahdollisuus luovuuteen sekä </a:t>
            </a:r>
            <a:r>
              <a:rPr lang="fi-FI" sz="1600" b="1" i="1" dirty="0"/>
              <a:t>itselle sopivien työskentelytapojen ja oppimispolkujen löytämiseen</a:t>
            </a:r>
            <a:r>
              <a:rPr lang="fi-FI" sz="1600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1388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200" dirty="0" smtClean="0"/>
              <a:t>Tavoite:</a:t>
            </a:r>
            <a:br>
              <a:rPr lang="fi-FI" sz="3200" dirty="0" smtClean="0"/>
            </a:br>
            <a:r>
              <a:rPr lang="fi-FI" sz="3200" dirty="0" smtClean="0"/>
              <a:t>Oppilaasta tiedostava ja vastuullinen toimija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560341"/>
            <a:ext cx="4359980" cy="4804948"/>
          </a:xfrm>
        </p:spPr>
        <p:txBody>
          <a:bodyPr/>
          <a:lstStyle/>
          <a:p>
            <a:r>
              <a:rPr lang="fi-FI" sz="1800" dirty="0" smtClean="0"/>
              <a:t>Oppijat osaavat käyttää tieto- </a:t>
            </a:r>
            <a:r>
              <a:rPr lang="fi-FI" sz="1800" dirty="0"/>
              <a:t>ja viestintäteknologiaa vastuullisesti ja turvallisesti</a:t>
            </a:r>
            <a:r>
              <a:rPr lang="fi-FI" sz="1800" dirty="0" smtClean="0"/>
              <a:t>.</a:t>
            </a:r>
          </a:p>
          <a:p>
            <a:r>
              <a:rPr lang="fi-FI" sz="1800" dirty="0" smtClean="0"/>
              <a:t>Oppijoilla on mahdollisuus harjoitella verkostomaista toimintaa turvallisessa ympäristössä.</a:t>
            </a:r>
          </a:p>
          <a:p>
            <a:pPr>
              <a:buFont typeface="Wingdings"/>
              <a:buChar char="Ø"/>
            </a:pPr>
            <a:r>
              <a:rPr lang="fi-FI" sz="1600" i="1" dirty="0" smtClean="0"/>
              <a:t>Mahdollistetaan oppilaan verkostoituminen myös oppilaitos- ja kuntarajojen yli. Luodaan malleja verkostoitumiselle.</a:t>
            </a:r>
          </a:p>
          <a:p>
            <a:pPr>
              <a:buFont typeface="Wingdings"/>
              <a:buChar char="Ø"/>
            </a:pPr>
            <a:r>
              <a:rPr lang="fi-FI" sz="1600" i="1" dirty="0" smtClean="0"/>
              <a:t>Huomioidaan mediakasvatus </a:t>
            </a:r>
            <a:r>
              <a:rPr lang="fi-FI" sz="1600" i="1" dirty="0" err="1" smtClean="0"/>
              <a:t>OPS:ssa</a:t>
            </a:r>
            <a:r>
              <a:rPr lang="fi-FI" sz="1600" i="1" dirty="0" smtClean="0"/>
              <a:t> ja ohjataan </a:t>
            </a:r>
            <a:r>
              <a:rPr lang="fi-FI" sz="1600" i="1" dirty="0" err="1" smtClean="0"/>
              <a:t>oppijoita</a:t>
            </a:r>
            <a:r>
              <a:rPr lang="fi-FI" sz="1600" i="1" dirty="0" smtClean="0"/>
              <a:t> vastuullisiksi ja osaaviksi verkossa toimijoiksi.</a:t>
            </a:r>
          </a:p>
          <a:p>
            <a:pPr>
              <a:buFont typeface="Wingdings"/>
              <a:buChar char="Ø"/>
            </a:pPr>
            <a:r>
              <a:rPr lang="fi-FI" sz="1600" i="1" dirty="0" smtClean="0"/>
              <a:t>Suositus laitteiden ja verkkojen turvalliselle käytölle. Terveysnäkökulma.</a:t>
            </a:r>
            <a:endParaRPr lang="fi-FI" sz="1600" i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20</a:t>
            </a:fld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398" y="1911602"/>
            <a:ext cx="3320249" cy="247993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0586" y="3773967"/>
            <a:ext cx="2778713" cy="2075458"/>
          </a:xfrm>
          <a:prstGeom prst="rect">
            <a:avLst/>
          </a:prstGeom>
        </p:spPr>
      </p:pic>
      <p:sp>
        <p:nvSpPr>
          <p:cNvPr id="10" name="Ellipsi 9"/>
          <p:cNvSpPr/>
          <p:nvPr/>
        </p:nvSpPr>
        <p:spPr>
          <a:xfrm>
            <a:off x="6892012" y="4058801"/>
            <a:ext cx="2023388" cy="20233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dirty="0" smtClean="0"/>
              <a:t>Oppimisen väline ja kohde!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09006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 dirty="0" smtClean="0"/>
              <a:t>Hankkeet 2014 - 2016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483578" y="2745114"/>
            <a:ext cx="8352692" cy="2372009"/>
          </a:xfrm>
        </p:spPr>
        <p:txBody>
          <a:bodyPr/>
          <a:lstStyle/>
          <a:p>
            <a:r>
              <a:rPr lang="fi-FI" sz="3200" dirty="0" smtClean="0"/>
              <a:t>Hyvät </a:t>
            </a:r>
            <a:r>
              <a:rPr lang="fi-FI" sz="3200" dirty="0"/>
              <a:t>käytännöt koulun </a:t>
            </a:r>
            <a:r>
              <a:rPr lang="fi-FI" sz="3200" dirty="0" smtClean="0"/>
              <a:t>arjessa</a:t>
            </a:r>
          </a:p>
          <a:p>
            <a:r>
              <a:rPr lang="fi-FI" sz="3200" dirty="0"/>
              <a:t>Vertaistuki koulun </a:t>
            </a:r>
            <a:r>
              <a:rPr lang="fi-FI" sz="3200" dirty="0" smtClean="0"/>
              <a:t>arjessa</a:t>
            </a:r>
          </a:p>
          <a:p>
            <a:r>
              <a:rPr lang="fi-FI" sz="3200" dirty="0"/>
              <a:t>Tieto- ja viestintätekniikka tutkivassa ja luovassa työskentelyssä</a:t>
            </a:r>
          </a:p>
          <a:p>
            <a:endParaRPr lang="fi-FI" sz="3200" i="1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7645400" y="6429375"/>
            <a:ext cx="1498600" cy="365125"/>
          </a:xfrm>
        </p:spPr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968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F9475-F905-C342-A965-847EBFBB2B94}" type="datetime1">
              <a:rPr lang="fi-FI" smtClean="0"/>
              <a:pPr>
                <a:defRPr/>
              </a:pPr>
              <a:t>9.2.2015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CEA20-206D-5949-B68A-BCD5DB0E41FE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sp>
        <p:nvSpPr>
          <p:cNvPr id="5" name="Pyöristetty suorakulmio 4"/>
          <p:cNvSpPr/>
          <p:nvPr/>
        </p:nvSpPr>
        <p:spPr>
          <a:xfrm>
            <a:off x="581891" y="4350327"/>
            <a:ext cx="8118763" cy="14700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JKL Office 365 pilvi</a:t>
            </a:r>
            <a:endParaRPr lang="fi-FI" dirty="0"/>
          </a:p>
        </p:txBody>
      </p:sp>
      <p:sp>
        <p:nvSpPr>
          <p:cNvPr id="7" name="Pyöristetty suorakulmio 6"/>
          <p:cNvSpPr/>
          <p:nvPr/>
        </p:nvSpPr>
        <p:spPr>
          <a:xfrm>
            <a:off x="581891" y="406400"/>
            <a:ext cx="8118764" cy="1745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smtClean="0"/>
              <a:t>Mikä tahansa (melkein) laite, mistä tahansa</a:t>
            </a:r>
          </a:p>
          <a:p>
            <a:r>
              <a:rPr lang="fi-FI" dirty="0" smtClean="0"/>
              <a:t>- Office 365 ohjelmiston (Word, PowerPoint, Excel) kautta</a:t>
            </a:r>
          </a:p>
          <a:p>
            <a:r>
              <a:rPr lang="fi-FI" dirty="0" smtClean="0"/>
              <a:t>- Internet –selaimen kautta</a:t>
            </a:r>
          </a:p>
        </p:txBody>
      </p:sp>
      <p:sp>
        <p:nvSpPr>
          <p:cNvPr id="8" name="Pyöristetty suorakulmio 7"/>
          <p:cNvSpPr/>
          <p:nvPr/>
        </p:nvSpPr>
        <p:spPr>
          <a:xfrm>
            <a:off x="581892" y="2544618"/>
            <a:ext cx="8118763" cy="147009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Kirjautuminen</a:t>
            </a:r>
            <a:endParaRPr lang="fi-FI" dirty="0"/>
          </a:p>
        </p:txBody>
      </p:sp>
      <p:sp>
        <p:nvSpPr>
          <p:cNvPr id="9" name="Pyöristetty suorakulmio 8"/>
          <p:cNvSpPr/>
          <p:nvPr/>
        </p:nvSpPr>
        <p:spPr>
          <a:xfrm>
            <a:off x="803564" y="2733964"/>
            <a:ext cx="2576945" cy="1117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JKL portaali</a:t>
            </a:r>
            <a:endParaRPr lang="fi-FI" dirty="0"/>
          </a:p>
        </p:txBody>
      </p:sp>
      <p:sp>
        <p:nvSpPr>
          <p:cNvPr id="10" name="Pyöristetty suorakulmio 9"/>
          <p:cNvSpPr/>
          <p:nvPr/>
        </p:nvSpPr>
        <p:spPr>
          <a:xfrm>
            <a:off x="5823527" y="2720867"/>
            <a:ext cx="2576945" cy="1117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Yleinen Office -portaali</a:t>
            </a:r>
            <a:endParaRPr lang="fi-FI" dirty="0"/>
          </a:p>
        </p:txBody>
      </p:sp>
      <p:sp>
        <p:nvSpPr>
          <p:cNvPr id="11" name="Alanuoli 10"/>
          <p:cNvSpPr/>
          <p:nvPr/>
        </p:nvSpPr>
        <p:spPr>
          <a:xfrm>
            <a:off x="1856509" y="2047333"/>
            <a:ext cx="471054" cy="7913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Alanuoli 11"/>
          <p:cNvSpPr/>
          <p:nvPr/>
        </p:nvSpPr>
        <p:spPr>
          <a:xfrm>
            <a:off x="6876471" y="2047331"/>
            <a:ext cx="471055" cy="7913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Alanuoli 12"/>
          <p:cNvSpPr/>
          <p:nvPr/>
        </p:nvSpPr>
        <p:spPr>
          <a:xfrm>
            <a:off x="1842654" y="3792285"/>
            <a:ext cx="471054" cy="7242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Alanuoli 13"/>
          <p:cNvSpPr/>
          <p:nvPr/>
        </p:nvSpPr>
        <p:spPr>
          <a:xfrm>
            <a:off x="6876472" y="3799591"/>
            <a:ext cx="471054" cy="7242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46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OPS2016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i="1" dirty="0"/>
              <a:t>Perusopetuksessa huolehditaan siitä, että kaikilla oppilailla on mahdollisuudet tieto- ja viestintäteknologisen osaamisen kehittämiseen. </a:t>
            </a:r>
            <a:endParaRPr lang="fi-FI" sz="2000" i="1" dirty="0" smtClean="0"/>
          </a:p>
          <a:p>
            <a:r>
              <a:rPr lang="fi-FI" sz="2000" i="1" dirty="0" smtClean="0"/>
              <a:t>Tieto- </a:t>
            </a:r>
            <a:r>
              <a:rPr lang="fi-FI" sz="2000" i="1" dirty="0"/>
              <a:t>ja viestintäteknologiaa hyödynnetään suunnitelmallisesti perusopetuksen </a:t>
            </a:r>
            <a:r>
              <a:rPr lang="fi-FI" sz="2000" b="1" i="1" dirty="0"/>
              <a:t>kaikilla vuosiluokilla, eri oppiaineissa ja monialaisissa oppimiskokonaisuuksissa sekä muussa koulutyössä</a:t>
            </a:r>
            <a:r>
              <a:rPr lang="fi-FI" sz="2000" i="1" dirty="0" smtClean="0"/>
              <a:t>.</a:t>
            </a:r>
          </a:p>
          <a:p>
            <a:r>
              <a:rPr lang="fi-FI" sz="2000" i="1" dirty="0"/>
              <a:t>Oppilaat saavat perusopetuksen aikana kokemuksia </a:t>
            </a:r>
            <a:r>
              <a:rPr lang="fi-FI" sz="2000" i="1" dirty="0" err="1"/>
              <a:t>tvt:n</a:t>
            </a:r>
            <a:r>
              <a:rPr lang="fi-FI" sz="2000" i="1" dirty="0"/>
              <a:t> käytöstä myös kansainvälisessä vuorovaikutuksessa.</a:t>
            </a:r>
            <a:endParaRPr lang="fi-FI" sz="2000" i="1" dirty="0" smtClean="0"/>
          </a:p>
          <a:p>
            <a:r>
              <a:rPr lang="fi-FI" sz="2000" i="1" dirty="0"/>
              <a:t>Tärkeätä on myös yhdessä tekemisen ja oivaltamisen </a:t>
            </a:r>
            <a:r>
              <a:rPr lang="fi-FI" sz="2000" i="1" dirty="0" smtClean="0"/>
              <a:t>ilo.</a:t>
            </a:r>
          </a:p>
          <a:p>
            <a:endParaRPr lang="fi-FI" sz="2000" i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869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i-FI" sz="3600" dirty="0" smtClean="0"/>
              <a:t>Vertaistukitoiminnan tavoitteet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06824" y="1417638"/>
            <a:ext cx="7745505" cy="4571517"/>
          </a:xfrm>
        </p:spPr>
        <p:txBody>
          <a:bodyPr/>
          <a:lstStyle/>
          <a:p>
            <a:r>
              <a:rPr lang="fi-FI" dirty="0" smtClean="0"/>
              <a:t>Luoda edellytyksiä uuden opetussuunnitelman käyttöönotolle </a:t>
            </a:r>
            <a:r>
              <a:rPr lang="fi-FI" dirty="0" err="1" smtClean="0"/>
              <a:t>tvt:n</a:t>
            </a:r>
            <a:r>
              <a:rPr lang="fi-FI" dirty="0" smtClean="0"/>
              <a:t> osalta sekä tukea uuden opetussuunnitelman </a:t>
            </a:r>
            <a:r>
              <a:rPr lang="fi-FI" dirty="0" err="1" smtClean="0"/>
              <a:t>tvt:n</a:t>
            </a:r>
            <a:r>
              <a:rPr lang="fi-FI" dirty="0" smtClean="0"/>
              <a:t> </a:t>
            </a:r>
            <a:r>
              <a:rPr lang="fi-FI" dirty="0" err="1" smtClean="0"/>
              <a:t>tavotteden</a:t>
            </a:r>
            <a:r>
              <a:rPr lang="fi-FI" dirty="0" smtClean="0"/>
              <a:t> toteutumista.</a:t>
            </a:r>
          </a:p>
          <a:p>
            <a:pPr lvl="1"/>
            <a:r>
              <a:rPr lang="fi-FI" sz="1800" dirty="0" smtClean="0"/>
              <a:t>Hyvien </a:t>
            </a:r>
            <a:r>
              <a:rPr lang="fi-FI" sz="1800" dirty="0"/>
              <a:t>pedagogisten käytänteiden levittäminen. </a:t>
            </a:r>
            <a:endParaRPr lang="fi-FI" sz="1800" dirty="0" smtClean="0"/>
          </a:p>
          <a:p>
            <a:pPr lvl="1"/>
            <a:r>
              <a:rPr lang="fi-FI" sz="1800" dirty="0" smtClean="0"/>
              <a:t>Oppilaan </a:t>
            </a:r>
            <a:r>
              <a:rPr lang="fi-FI" sz="1800" dirty="0"/>
              <a:t>ja opettajan sähköisten pedagogisten palvelujen ja sähköisten oppimateriaalien käyttöönoton tukeminen (esim. Office 365, uusi Peda.net</a:t>
            </a:r>
            <a:r>
              <a:rPr lang="fi-FI" sz="1800" dirty="0" smtClean="0"/>
              <a:t>).</a:t>
            </a:r>
          </a:p>
          <a:p>
            <a:pPr lvl="1"/>
            <a:r>
              <a:rPr lang="fi-FI" sz="1800" dirty="0" err="1" smtClean="0"/>
              <a:t>Mobiililaitteiden</a:t>
            </a:r>
            <a:r>
              <a:rPr lang="fi-FI" sz="1800" dirty="0" smtClean="0"/>
              <a:t> ja muun teknologian pedagogisen </a:t>
            </a:r>
            <a:r>
              <a:rPr lang="fi-FI" sz="1800" dirty="0"/>
              <a:t>käytön tukeminen. </a:t>
            </a:r>
            <a:endParaRPr lang="fi-FI" sz="1800" dirty="0" smtClean="0"/>
          </a:p>
          <a:p>
            <a:pPr lvl="1"/>
            <a:r>
              <a:rPr lang="fi-FI" sz="1800" dirty="0" smtClean="0"/>
              <a:t>Oppilaiden </a:t>
            </a:r>
            <a:r>
              <a:rPr lang="fi-FI" sz="1800" dirty="0"/>
              <a:t>omien laitteiden käyttöönoton (osana koulun käyttöympäristöä) </a:t>
            </a:r>
            <a:r>
              <a:rPr lang="fi-FI" sz="1800" dirty="0" smtClean="0"/>
              <a:t>tukeminen.</a:t>
            </a:r>
          </a:p>
          <a:p>
            <a:pPr lvl="1"/>
            <a:r>
              <a:rPr lang="fi-FI" sz="1800" dirty="0"/>
              <a:t>K</a:t>
            </a:r>
            <a:r>
              <a:rPr lang="fi-FI" sz="1800" dirty="0" smtClean="0"/>
              <a:t>ehittämishankkeiden toteuttaminen, </a:t>
            </a:r>
            <a:r>
              <a:rPr lang="fi-FI" sz="1800" dirty="0"/>
              <a:t>kehittämishankkeiden hyvien käytänteiden kirjaaminen ja levittäminen.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60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Vertaistukihenkilöt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Tukihenkilöt esittäytyvät…</a:t>
            </a:r>
          </a:p>
          <a:p>
            <a:r>
              <a:rPr lang="fi-FI" dirty="0" smtClean="0"/>
              <a:t>ICT-tukisivusto </a:t>
            </a:r>
            <a:r>
              <a:rPr lang="fi-FI" dirty="0" smtClean="0">
                <a:hlinkClick r:id="rId2"/>
              </a:rPr>
              <a:t>https</a:t>
            </a:r>
            <a:r>
              <a:rPr lang="fi-FI" dirty="0">
                <a:hlinkClick r:id="rId2"/>
              </a:rPr>
              <a:t>://</a:t>
            </a:r>
            <a:r>
              <a:rPr lang="fi-FI" dirty="0" smtClean="0">
                <a:hlinkClick r:id="rId2"/>
              </a:rPr>
              <a:t>peda.net/jyvaskyla/ict</a:t>
            </a:r>
            <a:endParaRPr lang="fi-FI" dirty="0" smtClean="0"/>
          </a:p>
          <a:p>
            <a:pPr lvl="1"/>
            <a:r>
              <a:rPr lang="fi-FI" dirty="0" smtClean="0"/>
              <a:t>Tulossa tukimateriaalia mm. sähköisten sisältöjen käyttöönottoon, </a:t>
            </a:r>
            <a:r>
              <a:rPr lang="fi-FI" dirty="0" err="1" smtClean="0"/>
              <a:t>iPadien</a:t>
            </a:r>
            <a:r>
              <a:rPr lang="fi-FI" dirty="0" smtClean="0"/>
              <a:t> käyttöön, </a:t>
            </a:r>
            <a:r>
              <a:rPr lang="fi-FI" dirty="0" err="1" smtClean="0"/>
              <a:t>Peda.nettiin</a:t>
            </a:r>
            <a:r>
              <a:rPr lang="fi-FI" dirty="0" smtClean="0"/>
              <a:t> </a:t>
            </a:r>
            <a:r>
              <a:rPr lang="fi-FI" dirty="0" err="1" smtClean="0"/>
              <a:t>yms</a:t>
            </a:r>
            <a:r>
              <a:rPr lang="fi-FI" dirty="0" smtClean="0"/>
              <a:t>…</a:t>
            </a:r>
          </a:p>
          <a:p>
            <a:endParaRPr lang="fi-FI" sz="180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626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 dirty="0" smtClean="0"/>
              <a:t>Peda.net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1065006" y="2504914"/>
            <a:ext cx="7024745" cy="3193921"/>
          </a:xfrm>
        </p:spPr>
        <p:txBody>
          <a:bodyPr/>
          <a:lstStyle/>
          <a:p>
            <a:r>
              <a:rPr lang="fi-FI" sz="3200" i="1" dirty="0" smtClean="0"/>
              <a:t>Peda.net sähköisenä oppimisympäristönä</a:t>
            </a:r>
            <a:endParaRPr lang="fi-FI" sz="3200" i="1" dirty="0" smtClean="0"/>
          </a:p>
          <a:p>
            <a:endParaRPr lang="fi-FI" sz="3200" i="1" dirty="0" smtClean="0"/>
          </a:p>
          <a:p>
            <a:r>
              <a:rPr lang="fi-FI" i="1" dirty="0">
                <a:hlinkClick r:id="rId2"/>
              </a:rPr>
              <a:t>https://</a:t>
            </a:r>
            <a:r>
              <a:rPr lang="fi-FI" i="1" dirty="0" smtClean="0">
                <a:hlinkClick r:id="rId2"/>
              </a:rPr>
              <a:t>peda.net/jyvaskyla/vaajakoskenkoulu</a:t>
            </a:r>
            <a:endParaRPr lang="fi-FI" i="1" dirty="0" smtClean="0"/>
          </a:p>
          <a:p>
            <a:r>
              <a:rPr lang="fi-FI" i="1" dirty="0">
                <a:hlinkClick r:id="rId3"/>
              </a:rPr>
              <a:t>https://</a:t>
            </a:r>
            <a:r>
              <a:rPr lang="fi-FI" i="1" dirty="0" smtClean="0">
                <a:hlinkClick r:id="rId3"/>
              </a:rPr>
              <a:t>peda.net/ohjeet</a:t>
            </a:r>
            <a:endParaRPr lang="fi-FI" i="1" dirty="0" smtClean="0"/>
          </a:p>
          <a:p>
            <a:r>
              <a:rPr lang="fi-FI" i="1" dirty="0" smtClean="0">
                <a:hlinkClick r:id="rId4"/>
              </a:rPr>
              <a:t>https</a:t>
            </a:r>
            <a:r>
              <a:rPr lang="fi-FI" i="1" dirty="0">
                <a:hlinkClick r:id="rId4"/>
              </a:rPr>
              <a:t>://</a:t>
            </a:r>
            <a:r>
              <a:rPr lang="fi-FI" i="1" dirty="0" smtClean="0">
                <a:hlinkClick r:id="rId4"/>
              </a:rPr>
              <a:t>peda.net/jyvaskyla/ict/pedanet</a:t>
            </a:r>
            <a:endParaRPr lang="fi-FI" i="1" dirty="0" smtClean="0"/>
          </a:p>
          <a:p>
            <a:endParaRPr lang="fi-FI" i="1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7645400" y="6429375"/>
            <a:ext cx="1498600" cy="365125"/>
          </a:xfrm>
        </p:spPr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899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Peda.netin</a:t>
            </a:r>
            <a:r>
              <a:rPr lang="fi-FI" dirty="0" smtClean="0"/>
              <a:t> käyttötarkoitus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Koulun kotisivut</a:t>
            </a:r>
          </a:p>
          <a:p>
            <a:r>
              <a:rPr lang="fi-FI" dirty="0" smtClean="0"/>
              <a:t>Yhteisöllinen oppimisalusta</a:t>
            </a:r>
          </a:p>
          <a:p>
            <a:r>
              <a:rPr lang="fi-FI" dirty="0" smtClean="0"/>
              <a:t>Kasvun kansio </a:t>
            </a:r>
          </a:p>
          <a:p>
            <a:pPr lvl="1"/>
            <a:r>
              <a:rPr lang="fi-FI" dirty="0" smtClean="0"/>
              <a:t>Omat tavoitteet &gt; oma työskentely ja oppimishistoria &gt; </a:t>
            </a:r>
            <a:r>
              <a:rPr lang="fi-FI" dirty="0" err="1" smtClean="0"/>
              <a:t>Itsearviointi</a:t>
            </a:r>
            <a:r>
              <a:rPr lang="fi-FI" dirty="0" smtClean="0"/>
              <a:t> (OPS2016 malli)</a:t>
            </a:r>
          </a:p>
          <a:p>
            <a:r>
              <a:rPr lang="fi-FI" dirty="0" smtClean="0"/>
              <a:t>Sähköisten oppimateriaalien käyttö ja jakelu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757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76985"/>
            <a:ext cx="8229600" cy="471086"/>
          </a:xfrm>
        </p:spPr>
        <p:txBody>
          <a:bodyPr/>
          <a:lstStyle/>
          <a:p>
            <a:r>
              <a:rPr lang="fi-FI" sz="2800" dirty="0" smtClean="0"/>
              <a:t>Tulevaisuuskuva?</a:t>
            </a:r>
            <a:endParaRPr lang="fi-FI" sz="2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8</a:t>
            </a:fld>
            <a:endParaRPr lang="fi-FI" dirty="0"/>
          </a:p>
        </p:txBody>
      </p:sp>
      <p:sp>
        <p:nvSpPr>
          <p:cNvPr id="7" name="Pyöristetty suorakulmio 6"/>
          <p:cNvSpPr/>
          <p:nvPr/>
        </p:nvSpPr>
        <p:spPr>
          <a:xfrm>
            <a:off x="954350" y="5912528"/>
            <a:ext cx="7581530" cy="4172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Pilviväylä käyttäjätunnistus</a:t>
            </a:r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967667" y="1864310"/>
            <a:ext cx="7554896" cy="5770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Oppimateriaalipilvi</a:t>
            </a:r>
            <a:endParaRPr lang="fi-FI" dirty="0"/>
          </a:p>
        </p:txBody>
      </p:sp>
      <p:sp>
        <p:nvSpPr>
          <p:cNvPr id="9" name="Pyöristetty suorakulmio 8"/>
          <p:cNvSpPr/>
          <p:nvPr/>
        </p:nvSpPr>
        <p:spPr>
          <a:xfrm>
            <a:off x="3407119" y="2805340"/>
            <a:ext cx="1665516" cy="2703246"/>
          </a:xfrm>
          <a:prstGeom prst="roundRect">
            <a:avLst>
              <a:gd name="adj" fmla="val 84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Oppimisalustat</a:t>
            </a:r>
            <a:endParaRPr lang="fi-FI" sz="1800" dirty="0"/>
          </a:p>
        </p:txBody>
      </p:sp>
      <p:sp>
        <p:nvSpPr>
          <p:cNvPr id="10" name="Pyöristetty suorakulmio 9"/>
          <p:cNvSpPr/>
          <p:nvPr/>
        </p:nvSpPr>
        <p:spPr>
          <a:xfrm>
            <a:off x="5404646" y="2805340"/>
            <a:ext cx="1120125" cy="272544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Avoimet</a:t>
            </a:r>
          </a:p>
          <a:p>
            <a:pPr algn="ctr"/>
            <a:r>
              <a:rPr lang="fi-FI" sz="1800" dirty="0" smtClean="0"/>
              <a:t>Palvelut</a:t>
            </a:r>
            <a:endParaRPr lang="fi-FI" dirty="0"/>
          </a:p>
        </p:txBody>
      </p:sp>
      <p:sp>
        <p:nvSpPr>
          <p:cNvPr id="11" name="Pyöristetty suorakulmio 10"/>
          <p:cNvSpPr/>
          <p:nvPr/>
        </p:nvSpPr>
        <p:spPr>
          <a:xfrm>
            <a:off x="971263" y="2805340"/>
            <a:ext cx="921323" cy="264554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err="1" smtClean="0"/>
              <a:t>Wilma</a:t>
            </a:r>
            <a:endParaRPr lang="fi-FI" sz="1800" dirty="0" smtClean="0"/>
          </a:p>
          <a:p>
            <a:pPr algn="ctr"/>
            <a:r>
              <a:rPr lang="fi-FI" sz="1800" dirty="0"/>
              <a:t>t</a:t>
            </a:r>
            <a:r>
              <a:rPr lang="fi-FI" sz="1800" dirty="0" smtClean="0"/>
              <a:t>ms.</a:t>
            </a:r>
            <a:endParaRPr lang="fi-FI" dirty="0"/>
          </a:p>
        </p:txBody>
      </p:sp>
      <p:sp>
        <p:nvSpPr>
          <p:cNvPr id="12" name="Pyöristetty suorakulmio 11"/>
          <p:cNvSpPr/>
          <p:nvPr/>
        </p:nvSpPr>
        <p:spPr>
          <a:xfrm>
            <a:off x="2142606" y="2805340"/>
            <a:ext cx="929067" cy="264554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Office 365</a:t>
            </a:r>
          </a:p>
          <a:p>
            <a:pPr algn="ctr"/>
            <a:r>
              <a:rPr lang="fi-FI" sz="1800" dirty="0"/>
              <a:t>t</a:t>
            </a:r>
            <a:r>
              <a:rPr lang="fi-FI" sz="1800" dirty="0" smtClean="0"/>
              <a:t>ms.</a:t>
            </a:r>
            <a:endParaRPr lang="fi-FI" sz="1800" dirty="0"/>
          </a:p>
        </p:txBody>
      </p:sp>
      <p:sp>
        <p:nvSpPr>
          <p:cNvPr id="13" name="Pyöristetty suorakulmio 12"/>
          <p:cNvSpPr/>
          <p:nvPr/>
        </p:nvSpPr>
        <p:spPr>
          <a:xfrm>
            <a:off x="6753211" y="2818658"/>
            <a:ext cx="1665516" cy="2712125"/>
          </a:xfrm>
          <a:prstGeom prst="roundRect">
            <a:avLst>
              <a:gd name="adj" fmla="val 840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i-FI" sz="1800" dirty="0" smtClean="0"/>
              <a:t>”Erakko- palvelut ja</a:t>
            </a:r>
          </a:p>
          <a:p>
            <a:pPr algn="ctr"/>
            <a:r>
              <a:rPr lang="fi-FI" sz="1800" dirty="0" smtClean="0"/>
              <a:t>kustantajat”</a:t>
            </a:r>
            <a:endParaRPr lang="fi-FI" sz="1800" dirty="0"/>
          </a:p>
        </p:txBody>
      </p:sp>
      <p:cxnSp>
        <p:nvCxnSpPr>
          <p:cNvPr id="15" name="Suora nuoliyhdysviiva 14"/>
          <p:cNvCxnSpPr>
            <a:stCxn id="7" idx="0"/>
            <a:endCxn id="12" idx="2"/>
          </p:cNvCxnSpPr>
          <p:nvPr/>
        </p:nvCxnSpPr>
        <p:spPr>
          <a:xfrm flipH="1" flipV="1">
            <a:off x="2607140" y="5450884"/>
            <a:ext cx="2137975" cy="461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uora nuoliyhdysviiva 16"/>
          <p:cNvCxnSpPr>
            <a:stCxn id="7" idx="0"/>
            <a:endCxn id="9" idx="2"/>
          </p:cNvCxnSpPr>
          <p:nvPr/>
        </p:nvCxnSpPr>
        <p:spPr>
          <a:xfrm flipH="1" flipV="1">
            <a:off x="4239877" y="5508586"/>
            <a:ext cx="505238" cy="403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uora nuoliyhdysviiva 18"/>
          <p:cNvCxnSpPr>
            <a:stCxn id="7" idx="0"/>
            <a:endCxn id="10" idx="2"/>
          </p:cNvCxnSpPr>
          <p:nvPr/>
        </p:nvCxnSpPr>
        <p:spPr>
          <a:xfrm flipV="1">
            <a:off x="4745115" y="5530783"/>
            <a:ext cx="1219594" cy="381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uora nuoliyhdysviiva 20"/>
          <p:cNvCxnSpPr>
            <a:stCxn id="7" idx="0"/>
            <a:endCxn id="11" idx="2"/>
          </p:cNvCxnSpPr>
          <p:nvPr/>
        </p:nvCxnSpPr>
        <p:spPr>
          <a:xfrm flipH="1" flipV="1">
            <a:off x="1431925" y="5450884"/>
            <a:ext cx="3313190" cy="461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uora nuoliyhdysviiva 22"/>
          <p:cNvCxnSpPr>
            <a:stCxn id="8" idx="2"/>
            <a:endCxn id="9" idx="0"/>
          </p:cNvCxnSpPr>
          <p:nvPr/>
        </p:nvCxnSpPr>
        <p:spPr>
          <a:xfrm flipH="1">
            <a:off x="4239877" y="2441360"/>
            <a:ext cx="505238" cy="36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uora nuoliyhdysviiva 24"/>
          <p:cNvCxnSpPr>
            <a:stCxn id="8" idx="2"/>
            <a:endCxn id="12" idx="0"/>
          </p:cNvCxnSpPr>
          <p:nvPr/>
        </p:nvCxnSpPr>
        <p:spPr>
          <a:xfrm flipH="1">
            <a:off x="2607140" y="2441360"/>
            <a:ext cx="2137975" cy="36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Pyöristetty suorakulmio 27"/>
          <p:cNvSpPr/>
          <p:nvPr/>
        </p:nvSpPr>
        <p:spPr>
          <a:xfrm>
            <a:off x="1563688" y="861129"/>
            <a:ext cx="1922857" cy="65694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Kustantaja 1</a:t>
            </a:r>
            <a:endParaRPr lang="fi-FI" dirty="0"/>
          </a:p>
        </p:txBody>
      </p:sp>
      <p:sp>
        <p:nvSpPr>
          <p:cNvPr id="29" name="Pyöristetty suorakulmio 28"/>
          <p:cNvSpPr/>
          <p:nvPr/>
        </p:nvSpPr>
        <p:spPr>
          <a:xfrm>
            <a:off x="3783686" y="861131"/>
            <a:ext cx="1922857" cy="65694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Kustantaja 2</a:t>
            </a:r>
            <a:endParaRPr lang="fi-FI" dirty="0"/>
          </a:p>
        </p:txBody>
      </p:sp>
      <p:sp>
        <p:nvSpPr>
          <p:cNvPr id="30" name="Pyöristetty suorakulmio 29"/>
          <p:cNvSpPr/>
          <p:nvPr/>
        </p:nvSpPr>
        <p:spPr>
          <a:xfrm>
            <a:off x="5964709" y="861130"/>
            <a:ext cx="2149481" cy="65694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Kustantaja ja oppimisalusta</a:t>
            </a:r>
            <a:endParaRPr lang="fi-FI" dirty="0"/>
          </a:p>
        </p:txBody>
      </p:sp>
      <p:cxnSp>
        <p:nvCxnSpPr>
          <p:cNvPr id="40" name="Suora nuoliyhdysviiva 39"/>
          <p:cNvCxnSpPr>
            <a:stCxn id="28" idx="2"/>
            <a:endCxn id="8" idx="0"/>
          </p:cNvCxnSpPr>
          <p:nvPr/>
        </p:nvCxnSpPr>
        <p:spPr>
          <a:xfrm>
            <a:off x="2525117" y="1518076"/>
            <a:ext cx="2219998" cy="346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uora nuoliyhdysviiva 42"/>
          <p:cNvCxnSpPr>
            <a:stCxn id="29" idx="2"/>
            <a:endCxn id="8" idx="0"/>
          </p:cNvCxnSpPr>
          <p:nvPr/>
        </p:nvCxnSpPr>
        <p:spPr>
          <a:xfrm>
            <a:off x="4745115" y="1518078"/>
            <a:ext cx="0" cy="346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uora nuoliyhdysviiva 44"/>
          <p:cNvCxnSpPr>
            <a:stCxn id="30" idx="2"/>
            <a:endCxn id="8" idx="0"/>
          </p:cNvCxnSpPr>
          <p:nvPr/>
        </p:nvCxnSpPr>
        <p:spPr>
          <a:xfrm flipH="1">
            <a:off x="4745115" y="1518077"/>
            <a:ext cx="2294335" cy="346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uora nuoliyhdysviiva 51"/>
          <p:cNvCxnSpPr>
            <a:stCxn id="8" idx="2"/>
            <a:endCxn id="10" idx="0"/>
          </p:cNvCxnSpPr>
          <p:nvPr/>
        </p:nvCxnSpPr>
        <p:spPr>
          <a:xfrm>
            <a:off x="4745115" y="2441360"/>
            <a:ext cx="1219594" cy="36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Kulmayhdysviiva 59"/>
          <p:cNvCxnSpPr>
            <a:stCxn id="7" idx="1"/>
            <a:endCxn id="8" idx="1"/>
          </p:cNvCxnSpPr>
          <p:nvPr/>
        </p:nvCxnSpPr>
        <p:spPr>
          <a:xfrm rot="10800000" flipH="1">
            <a:off x="954349" y="2152836"/>
            <a:ext cx="13317" cy="3968319"/>
          </a:xfrm>
          <a:prstGeom prst="bentConnector3">
            <a:avLst>
              <a:gd name="adj1" fmla="val -171660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Kulmayhdysviiva 61"/>
          <p:cNvCxnSpPr>
            <a:stCxn id="7" idx="1"/>
            <a:endCxn id="28" idx="1"/>
          </p:cNvCxnSpPr>
          <p:nvPr/>
        </p:nvCxnSpPr>
        <p:spPr>
          <a:xfrm rot="10800000" flipH="1">
            <a:off x="954350" y="1189604"/>
            <a:ext cx="609338" cy="4931551"/>
          </a:xfrm>
          <a:prstGeom prst="bentConnector3">
            <a:avLst>
              <a:gd name="adj1" fmla="val -66655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Kulmayhdysviiva 65"/>
          <p:cNvCxnSpPr>
            <a:stCxn id="7" idx="3"/>
            <a:endCxn id="30" idx="3"/>
          </p:cNvCxnSpPr>
          <p:nvPr/>
        </p:nvCxnSpPr>
        <p:spPr>
          <a:xfrm flipH="1" flipV="1">
            <a:off x="8114190" y="1189604"/>
            <a:ext cx="421690" cy="4931550"/>
          </a:xfrm>
          <a:prstGeom prst="bentConnector3">
            <a:avLst>
              <a:gd name="adj1" fmla="val -5421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60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 dirty="0" smtClean="0"/>
              <a:t>ICT-toimintasuunnitelma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1065006" y="2745113"/>
            <a:ext cx="7024745" cy="2768996"/>
          </a:xfrm>
        </p:spPr>
        <p:txBody>
          <a:bodyPr/>
          <a:lstStyle/>
          <a:p>
            <a:r>
              <a:rPr lang="fi-FI" sz="3200" i="1" dirty="0" smtClean="0"/>
              <a:t>OPS2016</a:t>
            </a:r>
          </a:p>
          <a:p>
            <a:r>
              <a:rPr lang="fi-FI" sz="3200" i="1" dirty="0" smtClean="0"/>
              <a:t>Oppimisen </a:t>
            </a:r>
            <a:r>
              <a:rPr lang="fi-FI" sz="3200" i="1" dirty="0"/>
              <a:t>kohde ja </a:t>
            </a:r>
            <a:r>
              <a:rPr lang="fi-FI" sz="3200" i="1" dirty="0" smtClean="0"/>
              <a:t>väline</a:t>
            </a:r>
          </a:p>
          <a:p>
            <a:r>
              <a:rPr lang="fi-FI" sz="3200" i="1" dirty="0" smtClean="0"/>
              <a:t>Oppimisympäristön kehittäminen</a:t>
            </a:r>
          </a:p>
          <a:p>
            <a:endParaRPr lang="fi-FI" sz="3200" i="1" dirty="0" smtClean="0"/>
          </a:p>
          <a:p>
            <a:r>
              <a:rPr lang="fi-FI" i="1" dirty="0"/>
              <a:t>https://peda.net/jyvaskyla/ict</a:t>
            </a:r>
            <a:endParaRPr lang="fi-FI" i="1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52795-5AEB-5C46-8ABF-2C235A7DBF4D}" type="datetime1">
              <a:rPr lang="fi-FI" smtClean="0"/>
              <a:pPr>
                <a:defRPr/>
              </a:pPr>
              <a:t>9.2.2015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7645400" y="6429375"/>
            <a:ext cx="1498600" cy="365125"/>
          </a:xfrm>
        </p:spPr>
        <p:txBody>
          <a:bodyPr/>
          <a:lstStyle/>
          <a:p>
            <a:pPr>
              <a:defRPr/>
            </a:pPr>
            <a:fld id="{98AC36C8-14ED-174F-91BC-FEED42DCEDD6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5555173"/>
      </p:ext>
    </p:extLst>
  </p:cSld>
  <p:clrMapOvr>
    <a:masterClrMapping/>
  </p:clrMapOvr>
</p:sld>
</file>

<file path=ppt/theme/theme1.xml><?xml version="1.0" encoding="utf-8"?>
<a:theme xmlns:a="http://schemas.openxmlformats.org/drawingml/2006/main" name="esitys-reksiseminaari-maaliskuu-2014">
  <a:themeElements>
    <a:clrScheme name="Custom 2">
      <a:dk1>
        <a:sysClr val="windowText" lastClr="000000"/>
      </a:dk1>
      <a:lt1>
        <a:sysClr val="window" lastClr="FFFFFF"/>
      </a:lt1>
      <a:dk2>
        <a:srgbClr val="0A4B73"/>
      </a:dk2>
      <a:lt2>
        <a:srgbClr val="F2F2F2"/>
      </a:lt2>
      <a:accent1>
        <a:srgbClr val="F28705"/>
      </a:accent1>
      <a:accent2>
        <a:srgbClr val="2192BF"/>
      </a:accent2>
      <a:accent3>
        <a:srgbClr val="0A4B73"/>
      </a:accent3>
      <a:accent4>
        <a:srgbClr val="1AA17E"/>
      </a:accent4>
      <a:accent5>
        <a:srgbClr val="A69586"/>
      </a:accent5>
      <a:accent6>
        <a:srgbClr val="594C47"/>
      </a:accent6>
      <a:hlink>
        <a:srgbClr val="2192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Yleinen" ma:contentTypeID="0x01010005F00720816C7C41B43655261CBB164B00677925416D751B4D970D3BAD6A31EBC6" ma:contentTypeVersion="17" ma:contentTypeDescription="" ma:contentTypeScope="" ma:versionID="09ccd4713ac3c426a4786d9290389a8d">
  <xsd:schema xmlns:xsd="http://www.w3.org/2001/XMLSchema" xmlns:p="http://schemas.microsoft.com/office/2006/metadata/properties" xmlns:ns2="f5c5f768-025d-4258-a717-78865902ec2e" targetNamespace="http://schemas.microsoft.com/office/2006/metadata/properties" ma:root="true" ma:fieldsID="ff16494b77f0a5b66cd06d26c731f84e" ns2:_="">
    <xsd:import namespace="f5c5f768-025d-4258-a717-78865902ec2e"/>
    <xsd:element name="properties">
      <xsd:complexType>
        <xsd:sequence>
          <xsd:element name="documentManagement">
            <xsd:complexType>
              <xsd:all>
                <xsd:element ref="ns2:Asiakirjan_x0020_nimi" minOccurs="0"/>
                <xsd:element ref="ns2:Omistava_x0020_organisaatio" minOccurs="0"/>
                <xsd:element ref="ns2:Asiakirjan_x0020_kirjoittaja" minOccurs="0"/>
                <xsd:element ref="ns2:Asiakirjalaji" minOccurs="0"/>
                <xsd:element ref="ns2:Asiakirjan_x0020_tila" minOccurs="0"/>
                <xsd:element ref="ns2:Julkisuus" minOccurs="0"/>
                <xsd:element ref="ns2:Säilytysaika" minOccurs="0"/>
                <xsd:element ref="ns2:Dokumentin_x0020_kuvaus" minOccurs="0"/>
                <xsd:element ref="ns2:Asiatunnus" minOccurs="0"/>
                <xsd:element ref="ns2:Diaarinumero" minOccurs="0"/>
                <xsd:element ref="ns2:Liiteasiakirja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5c5f768-025d-4258-a717-78865902ec2e" elementFormDefault="qualified">
    <xsd:import namespace="http://schemas.microsoft.com/office/2006/documentManagement/types"/>
    <xsd:element name="Asiakirjan_x0020_nimi" ma:index="1" nillable="true" ma:displayName="Asiakirjan nimi" ma:internalName="Asiakirjan_x0020_nimi">
      <xsd:simpleType>
        <xsd:restriction base="dms:Text">
          <xsd:maxLength value="255"/>
        </xsd:restriction>
      </xsd:simpleType>
    </xsd:element>
    <xsd:element name="Omistava_x0020_organisaatio" ma:index="3" nillable="true" ma:displayName="Omistava organisaatio" ma:format="Dropdown" ma:internalName="Omistava_x0020_organisaatio">
      <xsd:simpleType>
        <xsd:restriction base="dms:Choice">
          <xsd:enumeration value="Konsernihallinto"/>
          <xsd:enumeration value="~ Hallintokeskus"/>
          <xsd:enumeration value="~ Kaupunginhallitus"/>
          <xsd:enumeration value="~ Kaupunginvaltuusto"/>
          <xsd:enumeration value="~ Tilintarkastus"/>
          <xsd:enumeration value="Liiketoimi"/>
          <xsd:enumeration value="~ Erillispalvelut"/>
          <xsd:enumeration value="~ Talous- ja hankintapalvelukeskus"/>
          <xsd:enumeration value="~ Tietohallinto"/>
          <xsd:enumeration value="Sivistystoimi"/>
          <xsd:enumeration value="~ Kulttuuri- ja nuorisotoimi"/>
          <xsd:enumeration value="~~ Kaupunginorkesteri"/>
          <xsd:enumeration value="~~ Kaupunginteatteri"/>
          <xsd:enumeration value="~~ Keski-Suomen museo"/>
          <xsd:enumeration value="~~ Kirjasto"/>
          <xsd:enumeration value="~~ Kulttuuripalvelukeskus"/>
          <xsd:enumeration value="~~ Kuvataidekoulu"/>
          <xsd:enumeration value="~~ Nuorisoasiainkeskus"/>
          <xsd:enumeration value="~~ Suomen käsityön museo"/>
          <xsd:enumeration value="~~ Taidemuseo"/>
          <xsd:enumeration value="~ Liikuntapalvelukeskus"/>
          <xsd:enumeration value="~ Opetustoimi"/>
          <xsd:enumeration value="~~ Erityiskoulut"/>
          <xsd:enumeration value="~~ Lukiot"/>
          <xsd:enumeration value="~~ Opetuspalvelukeskus"/>
          <xsd:enumeration value="~~ Peruskoulut, 1-6 lk"/>
          <xsd:enumeration value="~~ Peruskoulut, 7-9 lk"/>
          <xsd:enumeration value="Sosiaali- ja terveyspalvelukeskus"/>
          <xsd:enumeration value="~ Avoterveydenhuollon palvelut"/>
          <xsd:enumeration value="~~ Avosairaanhoito"/>
          <xsd:enumeration value="~~ Hammashuolto"/>
          <xsd:enumeration value="~~ Terveyden edistäminen"/>
          <xsd:enumeration value="~ Hallinto ja talous"/>
          <xsd:enumeration value="~ Jyväskylän Seudun Työterveyshuolto"/>
          <xsd:enumeration value="~ Lasten päivähoitopalvelut"/>
          <xsd:enumeration value="~ Sosiaali- ja mielenterveyspalvelut"/>
          <xsd:enumeration value="~~ Aikuispsykiatria ja päihdepalvelut"/>
          <xsd:enumeration value="~~ Kuntouttava sosiaalityö ja perusturva"/>
          <xsd:enumeration value="~~ Lastensuojelu"/>
          <xsd:enumeration value="~~ Psykososiaaliset palvelut"/>
          <xsd:enumeration value="~~ Työllisyyspalvelut"/>
          <xsd:enumeration value="~~ Vammaispalvelut"/>
          <xsd:enumeration value="~ Vanhuspalvelut ja terveyskeskussairaala"/>
          <xsd:enumeration value="~~ Kotihoito ja palveluasuminen"/>
          <xsd:enumeration value="~~ Terveyskeskussairaala"/>
          <xsd:enumeration value="~~ Vanhainkoti"/>
          <xsd:enumeration value="Yhdyskuntatoimi"/>
          <xsd:enumeration value="~ Hallinto- ja kehittämisosasto"/>
          <xsd:enumeration value="~ Jyväskylän Vesi"/>
          <xsd:enumeration value="~ Katu- ja puisto-osasto"/>
          <xsd:enumeration value="~ Kaupunkisuunnitteluosasto"/>
          <xsd:enumeration value="~ Rakennusvalvontaosasto"/>
          <xsd:enumeration value="~ Tonttiosasto"/>
          <xsd:enumeration value="~ Ympäristöosasto"/>
          <xsd:enumeration value="Aluetekniikka"/>
          <xsd:enumeration value="Kylän kattaus"/>
          <xsd:enumeration value="Tilapalvelu"/>
          <xsd:enumeration value="Total Kiinteistöpalvelu"/>
          <xsd:enumeration value="Jyväskylän seudun kansalaisopisto"/>
          <xsd:enumeration value="Keski-Suomen pelastuslaitos"/>
          <xsd:enumeration value="Yhteiset"/>
        </xsd:restriction>
      </xsd:simpleType>
    </xsd:element>
    <xsd:element name="Asiakirjan_x0020_kirjoittaja" ma:index="4" nillable="true" ma:displayName="Asiakirjan kirjoittaja" ma:internalName="Asiakirjan_x0020_kirjoittaja">
      <xsd:simpleType>
        <xsd:restriction base="dms:Text">
          <xsd:maxLength value="255"/>
        </xsd:restriction>
      </xsd:simpleType>
    </xsd:element>
    <xsd:element name="Asiakirjalaji" ma:index="5" nillable="true" ma:displayName="Asiakirjalaji" ma:format="Dropdown" ma:internalName="Asiakirjalaji">
      <xsd:simpleType>
        <xsd:restriction base="dms:Choice">
          <xsd:enumeration value="esitys"/>
          <xsd:enumeration value="kartta tai piirustus"/>
          <xsd:enumeration value="kirje"/>
          <xsd:enumeration value="kuva tai äänite"/>
          <xsd:enumeration value="lomake"/>
          <xsd:enumeration value="muistio"/>
          <xsd:enumeration value="ohje tai sääntö"/>
          <xsd:enumeration value="pöytäkirja"/>
          <xsd:enumeration value="raportti tai selonteko"/>
          <xsd:enumeration value="rekisteri tai luettelo"/>
          <xsd:enumeration value="sopimus"/>
          <xsd:enumeration value="suunnitelma"/>
          <xsd:enumeration value="tiedote tai esite"/>
          <xsd:enumeration value="tilasto"/>
          <xsd:enumeration value="toimintakertomus"/>
        </xsd:restriction>
      </xsd:simpleType>
    </xsd:element>
    <xsd:element name="Asiakirjan_x0020_tila" ma:index="6" nillable="true" ma:displayName="Asiakirjan tila" ma:internalName="Asiakirjan_x0020_til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Keskeneräinen"/>
                  </xsd:restriction>
                </xsd:simpleType>
              </xsd:element>
            </xsd:sequence>
          </xsd:extension>
        </xsd:complexContent>
      </xsd:complexType>
    </xsd:element>
    <xsd:element name="Julkisuus" ma:index="7" nillable="true" ma:displayName="Julkisuus" ma:default="Julkinen" ma:format="RadioButtons" ma:internalName="Julkisuus">
      <xsd:simpleType>
        <xsd:restriction base="dms:Choice">
          <xsd:enumeration value="Julkinen"/>
          <xsd:enumeration value="Ei-julkinen"/>
          <xsd:enumeration value="Salainen"/>
        </xsd:restriction>
      </xsd:simpleType>
    </xsd:element>
    <xsd:element name="Säilytysaika" ma:index="8" nillable="true" ma:displayName="Säilytysaika" ma:format="Dropdown" ma:internalName="S_x00e4_ilytysaika">
      <xsd:simpleType>
        <xsd:restriction base="dms:Choice">
          <xsd:enumeration value="oma tarve"/>
          <xsd:enumeration value="voimassaoloaika + 2v"/>
          <xsd:enumeration value="2v"/>
          <xsd:enumeration value="6v"/>
          <xsd:enumeration value="10v"/>
          <xsd:enumeration value="50v"/>
          <xsd:enumeration value="säilytetään pysyvästi"/>
        </xsd:restriction>
      </xsd:simpleType>
    </xsd:element>
    <xsd:element name="Dokumentin_x0020_kuvaus" ma:index="9" nillable="true" ma:displayName="Dokumentin kuvaus" ma:internalName="Dokumentin_x0020_kuvaus">
      <xsd:simpleType>
        <xsd:restriction base="dms:Note"/>
      </xsd:simpleType>
    </xsd:element>
    <xsd:element name="Asiatunnus" ma:index="10" nillable="true" ma:displayName="Asiatunnus" ma:internalName="Asiatunnus">
      <xsd:simpleType>
        <xsd:restriction base="dms:Text">
          <xsd:maxLength value="255"/>
        </xsd:restriction>
      </xsd:simpleType>
    </xsd:element>
    <xsd:element name="Diaarinumero" ma:index="11" nillable="true" ma:displayName="Diaarinumero" ma:internalName="Diaarinumero">
      <xsd:simpleType>
        <xsd:restriction base="dms:Text">
          <xsd:maxLength value="255"/>
        </xsd:restriction>
      </xsd:simpleType>
    </xsd:element>
    <xsd:element name="Liiteasiakirja" ma:index="12" nillable="true" ma:displayName="Liiteasiakirja" ma:format="Hyperlink" ma:internalName="Liiteasiakirja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Sisältölaji" ma:readOnly="true"/>
        <xsd:element ref="dc:title" minOccurs="0" maxOccurs="1" ma:index="2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Asiakirjan_x0020_tila xmlns="f5c5f768-025d-4258-a717-78865902ec2e"/>
    <Diaarinumero xmlns="f5c5f768-025d-4258-a717-78865902ec2e" xsi:nil="true"/>
    <Julkisuus xmlns="f5c5f768-025d-4258-a717-78865902ec2e">Julkinen</Julkisuus>
    <Liiteasiakirja xmlns="f5c5f768-025d-4258-a717-78865902ec2e">
      <Url xsi:nil="true"/>
      <Description xsi:nil="true"/>
    </Liiteasiakirja>
    <Dokumentin_x0020_kuvaus xmlns="f5c5f768-025d-4258-a717-78865902ec2e">&lt;div&gt;&lt;/div&gt;</Dokumentin_x0020_kuvaus>
    <Asiakirjan_x0020_nimi xmlns="f5c5f768-025d-4258-a717-78865902ec2e">Kaupungin yleinen diapohja (malli, potx)</Asiakirjan_x0020_nimi>
    <Asiakirjan_x0020_kirjoittaja xmlns="f5c5f768-025d-4258-a717-78865902ec2e">Terhi Pekkarinen / Brand United Oy</Asiakirjan_x0020_kirjoittaja>
    <Asiakirjalaji xmlns="f5c5f768-025d-4258-a717-78865902ec2e">esitys</Asiakirjalaji>
    <Säilytysaika xmlns="f5c5f768-025d-4258-a717-78865902ec2e" xsi:nil="true"/>
    <Asiatunnus xmlns="f5c5f768-025d-4258-a717-78865902ec2e" xsi:nil="true"/>
    <Omistava_x0020_organisaatio xmlns="f5c5f768-025d-4258-a717-78865902ec2e">~ Hallintokeskus</Omistava_x0020_organisaatio>
  </documentManagement>
</p:properties>
</file>

<file path=customXml/itemProps1.xml><?xml version="1.0" encoding="utf-8"?>
<ds:datastoreItem xmlns:ds="http://schemas.openxmlformats.org/officeDocument/2006/customXml" ds:itemID="{50B98362-3DFD-45C0-80EC-91156409C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c5f768-025d-4258-a717-78865902ec2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2DECD27-D3B0-4F81-A362-59DE0FE603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033A4-FF2A-4B3D-A7DF-5E05238199C0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f5c5f768-025d-4258-a717-78865902ec2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esitys-reksiseminaari-maaliskuu-2014</Template>
  <TotalTime>5878</TotalTime>
  <Words>929</Words>
  <Application>Microsoft Office PowerPoint</Application>
  <PresentationFormat>Näytössä katseltava diaesitys (4:3)</PresentationFormat>
  <Paragraphs>243</Paragraphs>
  <Slides>22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3" baseType="lpstr">
      <vt:lpstr>esitys-reksiseminaari-maaliskuu-2014</vt:lpstr>
      <vt:lpstr>Pedagogiset iltapäivät</vt:lpstr>
      <vt:lpstr>OPS2016</vt:lpstr>
      <vt:lpstr>OPS2016</vt:lpstr>
      <vt:lpstr>Vertaistukitoiminnan tavoitteet</vt:lpstr>
      <vt:lpstr>Vertaistukihenkilöt</vt:lpstr>
      <vt:lpstr>Peda.net</vt:lpstr>
      <vt:lpstr>Peda.netin käyttötarkoitus</vt:lpstr>
      <vt:lpstr>Tulevaisuuskuva?</vt:lpstr>
      <vt:lpstr>ICT-toimintasuunnitelma</vt:lpstr>
      <vt:lpstr>Tavoite: Liikkeelle ja luontoon</vt:lpstr>
      <vt:lpstr>Tavoite: Oppilaasta osaaja</vt:lpstr>
      <vt:lpstr>Tavoite: Oppijalähtöisyys</vt:lpstr>
      <vt:lpstr>Tavoite: Ympäristö- ja laiteriippumattomuus</vt:lpstr>
      <vt:lpstr>Tavoite: Sähköiset työvälineet tarpeen mukaan</vt:lpstr>
      <vt:lpstr>Oppilaan ICT-palvelut, ikä ja oppilaitosrajat</vt:lpstr>
      <vt:lpstr>Oppilaan palveluiden käyttötarkoitus</vt:lpstr>
      <vt:lpstr>Tavoite: Sähköiset sisällöt tarpeen mukaan</vt:lpstr>
      <vt:lpstr>Sähköiset sisällöt: Ratkaistavia kysymyksiä</vt:lpstr>
      <vt:lpstr>Sähköiset sisällöt: Pilotointi</vt:lpstr>
      <vt:lpstr>Tavoite: Oppilaasta tiedostava ja vastuullinen toimija</vt:lpstr>
      <vt:lpstr>Hankkeet 2014 - 2016</vt:lpstr>
      <vt:lpstr>PowerPoint-esitys</vt:lpstr>
    </vt:vector>
  </TitlesOfParts>
  <Company>Jyväskylän kaupunki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Tieto- ja viestintätekniikka perusopetuksessa</dc:title>
  <dc:creator>JKL</dc:creator>
  <cp:lastModifiedBy>JKL</cp:lastModifiedBy>
  <cp:revision>264</cp:revision>
  <dcterms:created xsi:type="dcterms:W3CDTF">2014-03-11T13:59:38Z</dcterms:created>
  <dcterms:modified xsi:type="dcterms:W3CDTF">2015-02-09T08:55:26Z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0x01010005F00720816C7C41B43655261CBB164B00677925416D751B4D970D3BAD6A31EBC6</vt:lpwstr>
  </property>
</Properties>
</file>