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76" r:id="rId3"/>
    <p:sldId id="426" r:id="rId4"/>
    <p:sldId id="285" r:id="rId5"/>
    <p:sldId id="277" r:id="rId6"/>
    <p:sldId id="273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433" r:id="rId15"/>
    <p:sldId id="265" r:id="rId16"/>
    <p:sldId id="266" r:id="rId17"/>
    <p:sldId id="420" r:id="rId18"/>
    <p:sldId id="444" r:id="rId19"/>
    <p:sldId id="430" r:id="rId20"/>
    <p:sldId id="457" r:id="rId21"/>
    <p:sldId id="453" r:id="rId22"/>
    <p:sldId id="269" r:id="rId23"/>
    <p:sldId id="460" r:id="rId24"/>
    <p:sldId id="442" r:id="rId25"/>
    <p:sldId id="463" r:id="rId26"/>
    <p:sldId id="462" r:id="rId27"/>
    <p:sldId id="449" r:id="rId28"/>
    <p:sldId id="454" r:id="rId29"/>
    <p:sldId id="275" r:id="rId30"/>
    <p:sldId id="461" r:id="rId31"/>
    <p:sldId id="447" r:id="rId32"/>
    <p:sldId id="45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87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E9A9F-A46E-4214-9C54-9CA1C50187A2}" type="datetimeFigureOut">
              <a:rPr lang="fi-FI" smtClean="0"/>
              <a:t>23.1.2024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394FA-3020-4A02-B359-7C7FC3B9A7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14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290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29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58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aseline="0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7832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b="0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1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41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726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9960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926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806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053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352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350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000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KIRSI Gradia jatkuva haku / puuteollisuuden pt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016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398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80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68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22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58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LAURI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6746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73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KIRSI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21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KIRSI </a:t>
            </a:r>
            <a:r>
              <a:rPr lang="fi-FI" dirty="0" err="1"/>
              <a:t>ka.rajat</a:t>
            </a:r>
            <a:r>
              <a:rPr lang="fi-FI" dirty="0"/>
              <a:t> 2023 JA minimirajat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94FA-3020-4A02-B359-7C7FC3B9A73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52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konfo/fi/sivu/hakijan-terveys-ja-toimintakyk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oma-opintopolk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radia.fi/opiskelijalle/ohjaus-ja-tuki-gradiassa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pintopolku.fi/konfo/fi/sivu/huoltajan-muistilista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vaajakoskenkoulu/opinto-ohja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polku.f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111CED-4C10-459B-B81B-EEA6D4A876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Yhteishaku 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CA4B0FE-6105-4EFB-8E29-DEFC5FF48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28501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Opinto-ohjaajat Lauri </a:t>
            </a:r>
            <a:r>
              <a:rPr lang="fi-FI" dirty="0" err="1"/>
              <a:t>Poutamo</a:t>
            </a:r>
            <a:r>
              <a:rPr lang="fi-FI" dirty="0"/>
              <a:t> ja Kirsi Siukonen</a:t>
            </a:r>
          </a:p>
          <a:p>
            <a:r>
              <a:rPr lang="fi-FI" dirty="0"/>
              <a:t>Vaajakosken yhtenäiskoulu</a:t>
            </a:r>
          </a:p>
        </p:txBody>
      </p:sp>
    </p:spTree>
    <p:extLst>
      <p:ext uri="{BB962C8B-B14F-4D97-AF65-F5344CB8AC3E}">
        <p14:creationId xmlns:p14="http://schemas.microsoft.com/office/powerpoint/2010/main" val="374747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6D8295-5418-40B0-89A2-ED9F2B56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Valintaperusteet ammatillisiin perustutkintoihin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4EE9C5-B564-4B8D-8EF7-C404F2F1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33226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Ammatilliseen perustutkintoon opiskelijat valitaan valintapisteiden perusteella.</a:t>
            </a:r>
          </a:p>
          <a:p>
            <a:r>
              <a:rPr lang="fi-FI" dirty="0"/>
              <a:t>Opiskelijaksi ottamisessa käytetään </a:t>
            </a:r>
            <a:r>
              <a:rPr lang="fi-FI" b="1" dirty="0"/>
              <a:t>perusopetuksen päättötodistusta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Perusopetuksen oppimäärän suorittaneelle hakijalle annetaan pisteitä</a:t>
            </a:r>
          </a:p>
          <a:p>
            <a:pPr lvl="1">
              <a:spcAft>
                <a:spcPts val="600"/>
              </a:spcAft>
            </a:pPr>
            <a:r>
              <a:rPr lang="fi-FI" altLang="fi-FI" b="1" dirty="0"/>
              <a:t>6 pistettä </a:t>
            </a:r>
            <a:r>
              <a:rPr lang="fi-FI" altLang="fi-FI" dirty="0"/>
              <a:t>perusopetuksen oppimäärän tai valmentavan/ohjaavan/valmistavan koulutuksen suorittaminen hakuvuonna tai sitä edeltävänä vuonna</a:t>
            </a:r>
            <a:endParaRPr lang="fi-FI" altLang="fi-FI" dirty="0">
              <a:solidFill>
                <a:srgbClr val="333333"/>
              </a:solidFill>
            </a:endParaRPr>
          </a:p>
          <a:p>
            <a:pPr lvl="1">
              <a:spcAft>
                <a:spcPts val="600"/>
              </a:spcAft>
            </a:pPr>
            <a:r>
              <a:rPr lang="fi-FI" altLang="fi-FI" b="1" dirty="0"/>
              <a:t>1-16 pistettä </a:t>
            </a:r>
            <a:r>
              <a:rPr lang="fi-FI" altLang="fi-FI" dirty="0"/>
              <a:t>yleinen koulumenestys</a:t>
            </a:r>
          </a:p>
          <a:p>
            <a:pPr lvl="1">
              <a:spcAft>
                <a:spcPts val="600"/>
              </a:spcAft>
            </a:pPr>
            <a:r>
              <a:rPr lang="fi-FI" altLang="fi-FI" b="1" dirty="0"/>
              <a:t>1-8 pistettä </a:t>
            </a:r>
            <a:r>
              <a:rPr lang="fi-FI" altLang="fi-FI" dirty="0"/>
              <a:t>painotettavat arvosanat </a:t>
            </a:r>
          </a:p>
          <a:p>
            <a:pPr lvl="1">
              <a:spcAft>
                <a:spcPts val="600"/>
              </a:spcAft>
            </a:pPr>
            <a:r>
              <a:rPr lang="fi-FI" altLang="fi-FI" b="1" dirty="0"/>
              <a:t>2 pistettä </a:t>
            </a:r>
            <a:r>
              <a:rPr lang="fi-FI" altLang="fi-FI" dirty="0"/>
              <a:t>ammatillinen hakutoive on 1. hakutoive</a:t>
            </a:r>
          </a:p>
          <a:p>
            <a:pPr lvl="1">
              <a:spcAft>
                <a:spcPts val="600"/>
              </a:spcAft>
            </a:pPr>
            <a:r>
              <a:rPr lang="fi-FI" altLang="fi-FI" b="1" dirty="0"/>
              <a:t>0-10 pistettä </a:t>
            </a:r>
            <a:r>
              <a:rPr lang="fi-FI" altLang="fi-FI" dirty="0"/>
              <a:t>mahdolliset pääsy- ja soveltuvuuskokeet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00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1E7AC45-EF49-4FDB-B427-49B13D1A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8342"/>
            <a:ext cx="8610600" cy="1293028"/>
          </a:xfrm>
        </p:spPr>
        <p:txBody>
          <a:bodyPr/>
          <a:lstStyle/>
          <a:p>
            <a:r>
              <a:rPr lang="fi-FI" dirty="0"/>
              <a:t>Yleinen koulumenestys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0A12DE0-C9F7-4E0B-A3C4-E14D3A4EF8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fi-FI" b="1" dirty="0"/>
              <a:t>Keskiarvo</a:t>
            </a:r>
            <a:r>
              <a:rPr lang="fi-FI" dirty="0"/>
              <a:t>		</a:t>
            </a:r>
            <a:r>
              <a:rPr lang="fi-FI" b="1" dirty="0"/>
              <a:t>pisteet</a:t>
            </a:r>
          </a:p>
          <a:p>
            <a:pPr marL="0" indent="0">
              <a:buNone/>
            </a:pPr>
            <a:r>
              <a:rPr lang="fi-FI" dirty="0"/>
              <a:t>5,50-5,74		1</a:t>
            </a:r>
          </a:p>
          <a:p>
            <a:pPr marL="0" indent="0">
              <a:buNone/>
            </a:pPr>
            <a:r>
              <a:rPr lang="fi-FI" dirty="0"/>
              <a:t>5,75-5,99		2</a:t>
            </a:r>
          </a:p>
          <a:p>
            <a:pPr marL="0" indent="0">
              <a:buNone/>
            </a:pPr>
            <a:r>
              <a:rPr lang="fi-FI" dirty="0"/>
              <a:t>6,00-6,24		3</a:t>
            </a:r>
          </a:p>
          <a:p>
            <a:pPr marL="0" indent="0">
              <a:buNone/>
            </a:pPr>
            <a:r>
              <a:rPr lang="fi-FI" dirty="0"/>
              <a:t>6,25-6,49		4</a:t>
            </a:r>
          </a:p>
          <a:p>
            <a:pPr marL="0" indent="0">
              <a:buNone/>
            </a:pPr>
            <a:r>
              <a:rPr lang="fi-FI" dirty="0"/>
              <a:t>6,50-6,74		5</a:t>
            </a:r>
          </a:p>
          <a:p>
            <a:pPr marL="0" indent="0">
              <a:buNone/>
            </a:pPr>
            <a:r>
              <a:rPr lang="fi-FI" dirty="0"/>
              <a:t>6,75-6,99		6</a:t>
            </a:r>
          </a:p>
          <a:p>
            <a:pPr marL="0" indent="0">
              <a:buNone/>
            </a:pPr>
            <a:r>
              <a:rPr lang="fi-FI" dirty="0"/>
              <a:t>7,00-7,24		7</a:t>
            </a:r>
          </a:p>
          <a:p>
            <a:pPr marL="0" indent="0">
              <a:buNone/>
            </a:pPr>
            <a:r>
              <a:rPr lang="fi-FI" dirty="0"/>
              <a:t>7,25-7,49		8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115102F-4592-41C6-8CFB-26BD619098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Keskiarvo</a:t>
            </a:r>
            <a:r>
              <a:rPr lang="fi-FI" dirty="0"/>
              <a:t>		</a:t>
            </a:r>
            <a:r>
              <a:rPr lang="fi-FI" b="1" dirty="0"/>
              <a:t>pisteet</a:t>
            </a:r>
          </a:p>
          <a:p>
            <a:pPr marL="0" indent="0">
              <a:buNone/>
            </a:pPr>
            <a:r>
              <a:rPr lang="fi-FI" dirty="0"/>
              <a:t>7,50-7,74		9</a:t>
            </a:r>
          </a:p>
          <a:p>
            <a:pPr marL="0" indent="0">
              <a:buNone/>
            </a:pPr>
            <a:r>
              <a:rPr lang="fi-FI" dirty="0"/>
              <a:t>7,75-7,99		10</a:t>
            </a:r>
          </a:p>
          <a:p>
            <a:pPr marL="0" indent="0">
              <a:buNone/>
            </a:pPr>
            <a:r>
              <a:rPr lang="fi-FI" dirty="0"/>
              <a:t>8,00-8,24		11</a:t>
            </a:r>
          </a:p>
          <a:p>
            <a:pPr marL="0" indent="0">
              <a:buNone/>
            </a:pPr>
            <a:r>
              <a:rPr lang="fi-FI" dirty="0"/>
              <a:t>8,25-8,49		12</a:t>
            </a:r>
          </a:p>
          <a:p>
            <a:pPr marL="0" indent="0">
              <a:buNone/>
            </a:pPr>
            <a:r>
              <a:rPr lang="fi-FI" dirty="0"/>
              <a:t>8,50-8,74		13</a:t>
            </a:r>
          </a:p>
          <a:p>
            <a:pPr marL="0" indent="0">
              <a:buNone/>
            </a:pPr>
            <a:r>
              <a:rPr lang="fi-FI" dirty="0"/>
              <a:t>8,75-8,99		14</a:t>
            </a:r>
          </a:p>
          <a:p>
            <a:pPr marL="0" indent="0">
              <a:buNone/>
            </a:pPr>
            <a:r>
              <a:rPr lang="fi-FI" dirty="0"/>
              <a:t>9,00-9,24		15</a:t>
            </a:r>
          </a:p>
          <a:p>
            <a:pPr marL="0" indent="0">
              <a:buNone/>
            </a:pPr>
            <a:r>
              <a:rPr lang="fi-FI" dirty="0"/>
              <a:t>9,25-10,00		16</a:t>
            </a:r>
          </a:p>
        </p:txBody>
      </p:sp>
    </p:spTree>
    <p:extLst>
      <p:ext uri="{BB962C8B-B14F-4D97-AF65-F5344CB8AC3E}">
        <p14:creationId xmlns:p14="http://schemas.microsoft.com/office/powerpoint/2010/main" val="392477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73371-4A6A-4788-8784-7C350231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90263"/>
            <a:ext cx="8610600" cy="1293028"/>
          </a:xfrm>
        </p:spPr>
        <p:txBody>
          <a:bodyPr/>
          <a:lstStyle/>
          <a:p>
            <a:r>
              <a:rPr lang="fi-FI" dirty="0"/>
              <a:t>Painotetut arvosanat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D26780-7985-49B6-9402-C18EA198C9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400" dirty="0"/>
              <a:t>Valintapisteet painotetuista arvosanoista annetaan perusopetuksen päättötodistuksen kolmen parhaan taito- ja taideaineen  (</a:t>
            </a:r>
            <a:r>
              <a:rPr lang="fi-FI" sz="2400" b="1" dirty="0"/>
              <a:t>LI, KU, MU, KS,KO) </a:t>
            </a:r>
            <a:r>
              <a:rPr lang="fi-FI" sz="2400" dirty="0"/>
              <a:t>keskiarvon perusteella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3A81D3-6762-4E76-9EF2-4FD2AEFDF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Keskiarvo</a:t>
            </a:r>
            <a:r>
              <a:rPr lang="fi-FI" dirty="0"/>
              <a:t>		</a:t>
            </a:r>
            <a:r>
              <a:rPr lang="fi-FI" b="1" dirty="0"/>
              <a:t>pisteet</a:t>
            </a:r>
          </a:p>
          <a:p>
            <a:pPr marL="0" indent="0">
              <a:buNone/>
            </a:pPr>
            <a:r>
              <a:rPr lang="fi-FI" dirty="0"/>
              <a:t>6,00-6,49		1</a:t>
            </a:r>
          </a:p>
          <a:p>
            <a:pPr marL="0" indent="0">
              <a:buNone/>
            </a:pPr>
            <a:r>
              <a:rPr lang="fi-FI" dirty="0"/>
              <a:t>6,50-6,99		2</a:t>
            </a:r>
          </a:p>
          <a:p>
            <a:pPr marL="0" indent="0">
              <a:buNone/>
            </a:pPr>
            <a:r>
              <a:rPr lang="fi-FI" dirty="0"/>
              <a:t>7,00-7,49		3</a:t>
            </a:r>
          </a:p>
          <a:p>
            <a:pPr marL="0" indent="0">
              <a:buNone/>
            </a:pPr>
            <a:r>
              <a:rPr lang="fi-FI" dirty="0"/>
              <a:t>7,50-7,99		4</a:t>
            </a:r>
          </a:p>
          <a:p>
            <a:pPr marL="0" indent="0">
              <a:buNone/>
            </a:pPr>
            <a:r>
              <a:rPr lang="fi-FI" dirty="0"/>
              <a:t>8,00-8,49		5</a:t>
            </a:r>
          </a:p>
          <a:p>
            <a:pPr marL="0" indent="0">
              <a:buNone/>
            </a:pPr>
            <a:r>
              <a:rPr lang="fi-FI" dirty="0"/>
              <a:t>8,50-8,99		6</a:t>
            </a:r>
          </a:p>
          <a:p>
            <a:pPr marL="0" indent="0">
              <a:buNone/>
            </a:pPr>
            <a:r>
              <a:rPr lang="fi-FI" dirty="0"/>
              <a:t>9,00-9,49		7</a:t>
            </a:r>
          </a:p>
          <a:p>
            <a:pPr marL="0" indent="0">
              <a:buNone/>
            </a:pPr>
            <a:r>
              <a:rPr lang="fi-FI" dirty="0"/>
              <a:t>9,50-10,00		8</a:t>
            </a:r>
          </a:p>
        </p:txBody>
      </p:sp>
    </p:spTree>
    <p:extLst>
      <p:ext uri="{BB962C8B-B14F-4D97-AF65-F5344CB8AC3E}">
        <p14:creationId xmlns:p14="http://schemas.microsoft.com/office/powerpoint/2010/main" val="68280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C1E4B9-7636-4EDB-A53E-BF8FF1396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56555"/>
            <a:ext cx="8610600" cy="1293028"/>
          </a:xfrm>
        </p:spPr>
        <p:txBody>
          <a:bodyPr/>
          <a:lstStyle/>
          <a:p>
            <a:r>
              <a:rPr lang="fi-FI" dirty="0"/>
              <a:t>Pääsy- ja soveltuvuuskokeet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E0BFAC-AAB2-4AC1-AB82-F22B296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965960"/>
            <a:ext cx="10979727" cy="4670367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Jos koulutuksen järjestäjä järjestää pääsy- ja soveltuvuuskokeen, kokeeseen kutsutaan kaikki hakijat (huhti-toukokuu)</a:t>
            </a:r>
          </a:p>
          <a:p>
            <a:r>
              <a:rPr lang="fi-FI" sz="2400" dirty="0"/>
              <a:t>Tavoitteena löytää motivoituneet ja käytännöllisesti suuntautuneet hakijat</a:t>
            </a:r>
          </a:p>
          <a:p>
            <a:r>
              <a:rPr lang="fi-FI" sz="2400" dirty="0"/>
              <a:t>Pääsykoe tuottaa lisäpisteitä hakuun (0-10 pistettä)</a:t>
            </a:r>
          </a:p>
          <a:p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Jos hakija ei osallistu pääsykokeeseen, hän ei voi tulla valituksi koulutukseen.</a:t>
            </a:r>
            <a:endParaRPr lang="fi-FI" sz="2400" dirty="0"/>
          </a:p>
          <a:p>
            <a:r>
              <a:rPr lang="fi-FI" sz="2400" dirty="0"/>
              <a:t>0 pistettä valintakokeesta </a:t>
            </a:r>
            <a:r>
              <a:rPr lang="fi-FI" sz="2400" b="1" dirty="0"/>
              <a:t>ei </a:t>
            </a:r>
            <a:r>
              <a:rPr lang="fi-FI" sz="2400" dirty="0"/>
              <a:t>ole hylätty (poikkeus SORA-tutkinnot)</a:t>
            </a:r>
          </a:p>
          <a:p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Hakija kutsutaan pääsykokeeseen valintaryhmän ylimpään hakukohteeseen</a:t>
            </a:r>
            <a:endParaRPr lang="fi-FI" sz="2400" dirty="0"/>
          </a:p>
          <a:p>
            <a:endParaRPr lang="fi-FI" sz="2400" dirty="0"/>
          </a:p>
          <a:p>
            <a:r>
              <a:rPr lang="fi-FI" sz="2400" i="1" dirty="0"/>
              <a:t>Gradia: kasvatus- ja ohjausalan pt, musiikkialan pt, sosiaali- ja terveysalan pt, turvallisuusalan pt + Schildtin lukion musiikkilinja</a:t>
            </a:r>
          </a:p>
          <a:p>
            <a:r>
              <a:rPr lang="fi-FI" sz="2400" i="1" dirty="0"/>
              <a:t>JKO: kasvatus- ja ohjausalan pt</a:t>
            </a:r>
          </a:p>
          <a:p>
            <a:endParaRPr lang="fi-FI" sz="2400" i="1" dirty="0"/>
          </a:p>
          <a:p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100296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3570B6-F5CA-458B-B3DC-CD0B85AC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89021"/>
            <a:ext cx="8610600" cy="1293028"/>
          </a:xfrm>
        </p:spPr>
        <p:txBody>
          <a:bodyPr/>
          <a:lstStyle/>
          <a:p>
            <a:r>
              <a:rPr lang="fi-FI" dirty="0"/>
              <a:t>Sora-tutkinnot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D8A3EF-E5BB-43B1-943C-003CCE21B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97806"/>
            <a:ext cx="5334000" cy="4682446"/>
          </a:xfrm>
        </p:spPr>
        <p:txBody>
          <a:bodyPr>
            <a:normAutofit fontScale="85000" lnSpcReduction="10000"/>
          </a:bodyPr>
          <a:lstStyle/>
          <a:p>
            <a:r>
              <a:rPr lang="fi-FI" sz="2800" dirty="0"/>
              <a:t>sosiaali- ja terveysalan perustutkinto</a:t>
            </a:r>
          </a:p>
          <a:p>
            <a:r>
              <a:rPr lang="fi-FI" sz="2800" dirty="0"/>
              <a:t>lääkealan perustutkinto</a:t>
            </a:r>
          </a:p>
          <a:p>
            <a:r>
              <a:rPr lang="fi-FI" sz="2800" dirty="0"/>
              <a:t>hammastekniikan perustutkinto</a:t>
            </a:r>
          </a:p>
          <a:p>
            <a:r>
              <a:rPr lang="fi-FI" sz="2800" dirty="0"/>
              <a:t>välinehuoltoalan perustutkinto</a:t>
            </a:r>
          </a:p>
          <a:p>
            <a:r>
              <a:rPr lang="fi-FI" sz="2800" dirty="0"/>
              <a:t>kasvatus- ja ohjausalan perustutkinto</a:t>
            </a:r>
          </a:p>
          <a:p>
            <a:r>
              <a:rPr lang="fi-FI" sz="2800" dirty="0"/>
              <a:t>lentokoneasennuksen perustutkinto</a:t>
            </a:r>
          </a:p>
          <a:p>
            <a:r>
              <a:rPr lang="fi-FI" sz="2800" dirty="0"/>
              <a:t>liikunnanohjauksen perustutkinto</a:t>
            </a:r>
          </a:p>
          <a:p>
            <a:r>
              <a:rPr lang="fi-FI" sz="2800" dirty="0"/>
              <a:t>merenkulualan perustutkinto</a:t>
            </a:r>
          </a:p>
          <a:p>
            <a:r>
              <a:rPr lang="fi-FI" sz="2800" dirty="0"/>
              <a:t>turvallisuusalan perustutkinto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89955D-C399-415B-98C1-A04B9ABDE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7806"/>
            <a:ext cx="5334000" cy="4682446"/>
          </a:xfrm>
        </p:spPr>
        <p:txBody>
          <a:bodyPr>
            <a:normAutofit fontScale="85000" lnSpcReduction="10000"/>
          </a:bodyPr>
          <a:lstStyle/>
          <a:p>
            <a:r>
              <a:rPr lang="fi-FI" sz="2400" dirty="0"/>
              <a:t>Terveydentila tai toimintakykyyn liittyvä seikka ei yleensä ole este opiskelijaksi ottamiselle.</a:t>
            </a:r>
          </a:p>
          <a:p>
            <a:r>
              <a:rPr lang="fi-FI" sz="2400" dirty="0"/>
              <a:t>Rajoitusten arviointi aina yksilöllistä. </a:t>
            </a:r>
          </a:p>
          <a:p>
            <a:r>
              <a:rPr lang="fi-FI" sz="2400" dirty="0"/>
              <a:t>Opiskelijaksi ei kuitenkaan voida ottaa opiskelijaa, joka ei ole kykenevä opintoihin liittyviin käytännön tehtäviin ja työssäoppimiseen tai ei täytä alan lainsäädännöstä tai erityispiirteistä johtuvia erityisvaatimuksia.</a:t>
            </a:r>
          </a:p>
          <a:p>
            <a:r>
              <a:rPr lang="fi-FI" sz="2400" dirty="0"/>
              <a:t>Tutkintokohtaiset terveydentilavaatimukset määritelty opintopolku.fi –palvelussa. </a:t>
            </a:r>
            <a:r>
              <a:rPr lang="fi-FI" dirty="0">
                <a:hlinkClick r:id="rId3"/>
              </a:rPr>
              <a:t>https://opintopolku.fi/konfo/fi/sivu/hakijan-terveys-ja-toimintakyky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77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B44C2B-8D9F-49FA-861F-4F650A97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20535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fi-FI" dirty="0"/>
              <a:t>Alat, joille voidaan valita pelkän pääsykokeen perusteella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C98EE1-A0BB-41DF-A076-A192A6B7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30087"/>
            <a:ext cx="10820400" cy="4024125"/>
          </a:xfrm>
        </p:spPr>
        <p:txBody>
          <a:bodyPr>
            <a:normAutofit fontScale="85000" lnSpcReduction="10000"/>
          </a:bodyPr>
          <a:lstStyle/>
          <a:p>
            <a:r>
              <a:rPr lang="fi-FI" sz="2400" dirty="0"/>
              <a:t>Taideteollisuusalan perustutkinto</a:t>
            </a:r>
          </a:p>
          <a:p>
            <a:r>
              <a:rPr lang="fi-FI" sz="2400" dirty="0"/>
              <a:t>Media-alan ja kuvallisen ilmaisun perustutkinnon kuvallisen ilmaisun </a:t>
            </a:r>
            <a:r>
              <a:rPr lang="fi-FI" sz="2400" dirty="0" err="1"/>
              <a:t>oa</a:t>
            </a:r>
            <a:r>
              <a:rPr lang="fi-FI" sz="2400" dirty="0"/>
              <a:t> (valokuvaus)</a:t>
            </a:r>
          </a:p>
          <a:p>
            <a:r>
              <a:rPr lang="fi-FI" sz="2400" dirty="0"/>
              <a:t>Tanssialan perustutkinto</a:t>
            </a:r>
          </a:p>
          <a:p>
            <a:r>
              <a:rPr lang="fi-FI" sz="2400" dirty="0"/>
              <a:t>Musiikkialan perustutkinto</a:t>
            </a:r>
          </a:p>
          <a:p>
            <a:r>
              <a:rPr lang="fi-FI" sz="2400" dirty="0"/>
              <a:t>Sirkusalan perustutkinto</a:t>
            </a:r>
          </a:p>
          <a:p>
            <a:r>
              <a:rPr lang="fi-FI" sz="2400" dirty="0"/>
              <a:t>Lentokoneasennuksen perustutkinto</a:t>
            </a:r>
          </a:p>
          <a:p>
            <a:r>
              <a:rPr lang="fi-FI" sz="2400" dirty="0"/>
              <a:t>Liikunnanohjauksen perustutkinto</a:t>
            </a:r>
            <a:endParaRPr lang="fi-FI" sz="2400" dirty="0">
              <a:solidFill>
                <a:srgbClr val="FF0000"/>
              </a:solidFill>
            </a:endParaRPr>
          </a:p>
          <a:p>
            <a:r>
              <a:rPr lang="fi-FI" sz="2400" dirty="0"/>
              <a:t>Sosiaali- ja terveysalan pt:n perustason ensihoidon osaamisala</a:t>
            </a:r>
          </a:p>
          <a:p>
            <a:pPr marL="0" indent="0">
              <a:buNone/>
            </a:pPr>
            <a:endParaRPr lang="fi-FI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i-FI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Näillä aloilla hylätty koe eli 0 pistettä on este opiskelijaksi valinnalle.</a:t>
            </a:r>
          </a:p>
          <a:p>
            <a:pPr marL="0" indent="0">
              <a:buNone/>
            </a:pPr>
            <a:r>
              <a:rPr lang="fi-FI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Opiskelijaksi ottaminen tapahtuu oppilaitoksen oman valintakokeen perusteella.</a:t>
            </a:r>
          </a:p>
        </p:txBody>
      </p:sp>
    </p:spTree>
    <p:extLst>
      <p:ext uri="{BB962C8B-B14F-4D97-AF65-F5344CB8AC3E}">
        <p14:creationId xmlns:p14="http://schemas.microsoft.com/office/powerpoint/2010/main" val="99326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F9574E-9EF6-4FCC-A9B5-2C0DD900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326" y="394503"/>
            <a:ext cx="8096036" cy="941137"/>
          </a:xfrm>
        </p:spPr>
        <p:txBody>
          <a:bodyPr>
            <a:normAutofit fontScale="90000"/>
          </a:bodyPr>
          <a:lstStyle/>
          <a:p>
            <a:r>
              <a:rPr lang="fi-FI" dirty="0"/>
              <a:t>Harkintaan perustuva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D14ED1-A14B-48C2-A465-70BD317D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1489752"/>
            <a:ext cx="11291299" cy="5368247"/>
          </a:xfrm>
        </p:spPr>
        <p:txBody>
          <a:bodyPr>
            <a:normAutofit fontScale="85000" lnSpcReduction="20000"/>
          </a:bodyPr>
          <a:lstStyle/>
          <a:p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Koulutuksen järjestäjä voi erityisen syyn perusteella valita enintään </a:t>
            </a:r>
            <a:br>
              <a:rPr lang="fi-FI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30 % kuhunkin </a:t>
            </a:r>
            <a:r>
              <a:rPr lang="fi-FI" sz="2400" b="1" i="0" u="none" strike="noStrike" dirty="0">
                <a:solidFill>
                  <a:srgbClr val="000000"/>
                </a:solidFill>
                <a:effectLst/>
              </a:rPr>
              <a:t>ammatillisen perustutkinnon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hakukohteeseen otettavista opiskelijoista valintapistemääristä riippumatta.</a:t>
            </a:r>
          </a:p>
          <a:p>
            <a:pPr lvl="1"/>
            <a:r>
              <a:rPr lang="fi-FI" sz="2200" b="1" dirty="0"/>
              <a:t>Perusteet</a:t>
            </a:r>
          </a:p>
          <a:p>
            <a:pPr lvl="2">
              <a:spcAft>
                <a:spcPts val="600"/>
              </a:spcAft>
              <a:defRPr/>
            </a:pPr>
            <a:r>
              <a:rPr lang="fi-FI" dirty="0"/>
              <a:t>oppimisvaikeudet</a:t>
            </a:r>
          </a:p>
          <a:p>
            <a:pPr lvl="2">
              <a:spcAft>
                <a:spcPts val="600"/>
              </a:spcAft>
              <a:defRPr/>
            </a:pPr>
            <a:r>
              <a:rPr lang="fi-FI" dirty="0"/>
              <a:t>sosiaaliset syyt</a:t>
            </a:r>
          </a:p>
          <a:p>
            <a:pPr lvl="2">
              <a:spcAft>
                <a:spcPts val="600"/>
              </a:spcAft>
              <a:defRPr/>
            </a:pPr>
            <a:r>
              <a:rPr lang="fi-FI" dirty="0"/>
              <a:t>koulutodistusten puuttuminen tai todistusten vertailuvaikeudet</a:t>
            </a:r>
          </a:p>
          <a:p>
            <a:pPr lvl="2">
              <a:spcAft>
                <a:spcPts val="600"/>
              </a:spcAft>
              <a:defRPr/>
            </a:pPr>
            <a:r>
              <a:rPr lang="fi-FI" dirty="0"/>
              <a:t>riittämätön tutkintokielen kielitaito</a:t>
            </a:r>
          </a:p>
          <a:p>
            <a:pPr lvl="1">
              <a:spcAft>
                <a:spcPts val="600"/>
              </a:spcAft>
              <a:defRPr/>
            </a:pPr>
            <a:endParaRPr lang="fi-FI" b="1" dirty="0"/>
          </a:p>
          <a:p>
            <a:pPr>
              <a:spcAft>
                <a:spcPts val="600"/>
              </a:spcAft>
              <a:defRPr/>
            </a:pPr>
            <a:r>
              <a:rPr lang="fi-FI" sz="2300" b="1" dirty="0"/>
              <a:t>Jos hakijalla on sekä matematiikka että äidinkieli yksilöllistetty (HOJKS), voi hän tulla valituksi vain harkintaan perustuvan valinnan kautta.</a:t>
            </a:r>
          </a:p>
          <a:p>
            <a:pPr>
              <a:spcAft>
                <a:spcPts val="600"/>
              </a:spcAft>
              <a:defRPr/>
            </a:pPr>
            <a:r>
              <a:rPr lang="fi-FI" sz="2300" dirty="0"/>
              <a:t>Hakija voidaan tarvittaessa kutsua haastatteluun ja/tai oppimisvalmiuskokeeseen.</a:t>
            </a:r>
          </a:p>
          <a:p>
            <a:pPr>
              <a:spcAft>
                <a:spcPts val="600"/>
              </a:spcAft>
              <a:defRPr/>
            </a:pPr>
            <a:endParaRPr lang="fi-FI" sz="2600" b="1" dirty="0"/>
          </a:p>
          <a:p>
            <a:pPr>
              <a:spcAft>
                <a:spcPts val="600"/>
              </a:spcAft>
              <a:defRPr/>
            </a:pPr>
            <a:r>
              <a:rPr lang="fi-FI" sz="2300" b="1" dirty="0"/>
              <a:t>Lukioon voidaan valita harkintaa perustuvan valinnan kautta, jos</a:t>
            </a:r>
          </a:p>
          <a:p>
            <a:pPr lvl="1"/>
            <a:r>
              <a:rPr lang="fi-FI" sz="1800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olet keskeyttänyt peruskoulun,</a:t>
            </a:r>
          </a:p>
          <a:p>
            <a:pPr lvl="1"/>
            <a:r>
              <a:rPr lang="fi-FI" sz="1800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sinulla on ulkomailla suoritettu koulutus, tai</a:t>
            </a:r>
          </a:p>
          <a:p>
            <a:pPr lvl="1"/>
            <a:r>
              <a:rPr lang="fi-FI" sz="1800" b="0" i="0" dirty="0">
                <a:solidFill>
                  <a:srgbClr val="1D1D1D"/>
                </a:solidFill>
                <a:effectLst/>
                <a:latin typeface="Open Sans" panose="020B0606030504020204" pitchFamily="34" charset="0"/>
              </a:rPr>
              <a:t>sinulla on yksilöllistetty oppimäärä sekä äidinkielessä että matematiikassa.</a:t>
            </a:r>
          </a:p>
          <a:p>
            <a:pPr>
              <a:spcAft>
                <a:spcPts val="600"/>
              </a:spcAft>
              <a:defRPr/>
            </a:pPr>
            <a:endParaRPr lang="fi-FI" sz="2600" b="1" dirty="0"/>
          </a:p>
        </p:txBody>
      </p:sp>
    </p:spTree>
    <p:extLst>
      <p:ext uri="{BB962C8B-B14F-4D97-AF65-F5344CB8AC3E}">
        <p14:creationId xmlns:p14="http://schemas.microsoft.com/office/powerpoint/2010/main" val="295320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EE49B7-771A-4989-97D6-28A10D6A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2858"/>
            <a:ext cx="8610600" cy="1293028"/>
          </a:xfrm>
        </p:spPr>
        <p:txBody>
          <a:bodyPr/>
          <a:lstStyle/>
          <a:p>
            <a:r>
              <a:rPr lang="fi-FI" dirty="0"/>
              <a:t>Tuva-koulutus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989AA4-FE2A-47E0-BE8B-D868738C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6881"/>
            <a:ext cx="10820400" cy="4952143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Halutako parantaa opiskeluvalmiuksiasi?</a:t>
            </a:r>
          </a:p>
          <a:p>
            <a:r>
              <a:rPr lang="fi-FI" b="1" dirty="0"/>
              <a:t>Onko tarpeen korottaa perusopetuksen päättötodistuksen arvosanoja?</a:t>
            </a:r>
          </a:p>
          <a:p>
            <a:r>
              <a:rPr lang="fi-FI" b="1" dirty="0"/>
              <a:t>Mietitkö vielä, mikä olisi sinulle sopiva koulutusvaihtoehto?</a:t>
            </a:r>
          </a:p>
          <a:p>
            <a:r>
              <a:rPr lang="fi-FI" b="1" dirty="0"/>
              <a:t>Haluatko vahvistaa työelämäosaamistasi?</a:t>
            </a:r>
          </a:p>
          <a:p>
            <a:r>
              <a:rPr lang="fi-FI" dirty="0"/>
              <a:t>TUVA-koulutus antaa sinulle valmiudet suunnata toisen asteen opintoihin lukioon tai ammatilliseen koulutukseen</a:t>
            </a:r>
          </a:p>
          <a:p>
            <a:endParaRPr lang="fi-FI" dirty="0"/>
          </a:p>
          <a:p>
            <a:r>
              <a:rPr lang="fi-FI" dirty="0" err="1"/>
              <a:t>TUVAlta</a:t>
            </a:r>
            <a:r>
              <a:rPr lang="fi-FI" dirty="0"/>
              <a:t> voi siirtyä joustavasti toisen asteen koulutukseen</a:t>
            </a:r>
          </a:p>
          <a:p>
            <a:endParaRPr lang="fi-FI" dirty="0"/>
          </a:p>
          <a:p>
            <a:r>
              <a:rPr lang="fi-FI" dirty="0"/>
              <a:t>Gradia Jyväskylä, Gradia Jämsä</a:t>
            </a:r>
          </a:p>
          <a:p>
            <a:r>
              <a:rPr lang="fi-FI" dirty="0"/>
              <a:t>Jyväskylän kristillinen opisto, POKE/Äänekoski</a:t>
            </a:r>
          </a:p>
          <a:p>
            <a:r>
              <a:rPr lang="fi-FI" dirty="0"/>
              <a:t>Ammattiopisto </a:t>
            </a:r>
            <a:r>
              <a:rPr lang="fi-FI" dirty="0" err="1"/>
              <a:t>Spesia</a:t>
            </a:r>
            <a:r>
              <a:rPr lang="fi-FI" dirty="0"/>
              <a:t>, jossa vaativan erityisen tuen perusteella järjestettävä TUVA-koulutus.</a:t>
            </a:r>
          </a:p>
        </p:txBody>
      </p:sp>
    </p:spTree>
    <p:extLst>
      <p:ext uri="{BB962C8B-B14F-4D97-AF65-F5344CB8AC3E}">
        <p14:creationId xmlns:p14="http://schemas.microsoft.com/office/powerpoint/2010/main" val="3233004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62028B-9466-E3B2-7BF0-34A6E700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Opistovuosi oppivelvollisille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68CA8E-B3F3-8D4B-E1EA-1ABABDA28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3208106" cy="4024125"/>
          </a:xfrm>
        </p:spPr>
        <p:txBody>
          <a:bodyPr/>
          <a:lstStyle/>
          <a:p>
            <a:r>
              <a:rPr lang="fi-FI" dirty="0"/>
              <a:t>Keski-Suomessa</a:t>
            </a:r>
          </a:p>
          <a:p>
            <a:pPr lvl="1"/>
            <a:r>
              <a:rPr lang="fi-FI" dirty="0"/>
              <a:t>Jyväskylän kristillinen opisto</a:t>
            </a:r>
          </a:p>
          <a:p>
            <a:pPr lvl="1"/>
            <a:r>
              <a:rPr lang="fi-FI" dirty="0"/>
              <a:t>Jämsän kristillinen opisto</a:t>
            </a:r>
          </a:p>
          <a:p>
            <a:pPr lvl="1"/>
            <a:r>
              <a:rPr lang="fi-FI" dirty="0"/>
              <a:t>Karstulan evankelinen opisto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BF82EFA-46C1-C91F-42B0-841270F85D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4025" y="2057402"/>
            <a:ext cx="7242175" cy="44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4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37E309-5A5D-4EFF-BF45-61D24F80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2858"/>
            <a:ext cx="8610600" cy="1293028"/>
          </a:xfrm>
        </p:spPr>
        <p:txBody>
          <a:bodyPr/>
          <a:lstStyle/>
          <a:p>
            <a:r>
              <a:rPr lang="fi-FI" dirty="0"/>
              <a:t>sähköposti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E38E42-DCF4-422C-814D-463D0E33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9074"/>
            <a:ext cx="10820400" cy="4686068"/>
          </a:xfrm>
        </p:spPr>
        <p:txBody>
          <a:bodyPr>
            <a:normAutofit fontScale="92500" lnSpcReduction="20000"/>
          </a:bodyPr>
          <a:lstStyle/>
          <a:p>
            <a:r>
              <a:rPr lang="fi-FI" sz="2400" dirty="0"/>
              <a:t>Sähköposti on pakollinen tieto, koska sähköpostiin tulee </a:t>
            </a:r>
            <a:r>
              <a:rPr lang="fi-FI" sz="2400" b="1" dirty="0"/>
              <a:t>opintopolusta</a:t>
            </a:r>
          </a:p>
          <a:p>
            <a:pPr lvl="1"/>
            <a:r>
              <a:rPr lang="fi-FI" dirty="0"/>
              <a:t>vahvistusviesti hakemuksen vastaanottamisesta</a:t>
            </a:r>
          </a:p>
          <a:p>
            <a:pPr lvl="1"/>
            <a:r>
              <a:rPr lang="fi-FI" dirty="0"/>
              <a:t>vahvistusviesti sisältää linkin hakemuksen muokkaamiseen hakuaikana</a:t>
            </a:r>
          </a:p>
          <a:p>
            <a:pPr lvl="1"/>
            <a:r>
              <a:rPr lang="fi-FI" dirty="0"/>
              <a:t>ennakkokirje valintojen aikataulusta ja menettelytavoista</a:t>
            </a:r>
          </a:p>
          <a:p>
            <a:pPr lvl="1"/>
            <a:r>
              <a:rPr lang="fi-FI" dirty="0"/>
              <a:t>kutsu mahdolliseen pääsy- ja soveltuvuuskokeeseen</a:t>
            </a:r>
          </a:p>
          <a:p>
            <a:pPr lvl="1"/>
            <a:r>
              <a:rPr lang="fi-FI" dirty="0"/>
              <a:t>tuloskirje</a:t>
            </a:r>
          </a:p>
          <a:p>
            <a:pPr lvl="1"/>
            <a:r>
              <a:rPr lang="fi-FI" dirty="0"/>
              <a:t>linkki, jonka kautta voi ottaa opiskelupaikan vastaan sähköisesti ja ilmoittautua läsnäolevaksi</a:t>
            </a:r>
          </a:p>
          <a:p>
            <a:pPr lvl="1"/>
            <a:r>
              <a:rPr lang="fi-FI" dirty="0"/>
              <a:t>voi myös peruuttaa jo vastaanotetun paikan, jos tulee valituksi varasijalta</a:t>
            </a:r>
          </a:p>
          <a:p>
            <a:pPr lvl="1"/>
            <a:endParaRPr lang="fi-FI" dirty="0"/>
          </a:p>
          <a:p>
            <a:r>
              <a:rPr lang="fi-FI" sz="2400" dirty="0"/>
              <a:t>Lisäksi </a:t>
            </a:r>
            <a:r>
              <a:rPr lang="fi-FI" sz="2400" b="1" dirty="0"/>
              <a:t>vastaanottava oppilaitos </a:t>
            </a:r>
            <a:r>
              <a:rPr lang="fi-FI" sz="2400" dirty="0">
                <a:solidFill>
                  <a:srgbClr val="000000"/>
                </a:solidFill>
              </a:rPr>
              <a:t>lähettää viestin, jossa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</a:rPr>
              <a:t>edellytetään hakijan ilmoittavan opiskelupaikan vastaanottamisesta sekä muista tarvittavista lisätiedoista oppilaitoksen ohjeistamalla tavalla.</a:t>
            </a:r>
          </a:p>
          <a:p>
            <a:endParaRPr lang="fi-FI" sz="2400" dirty="0">
              <a:solidFill>
                <a:srgbClr val="000000"/>
              </a:solidFill>
            </a:endParaRPr>
          </a:p>
          <a:p>
            <a:r>
              <a:rPr lang="fi-FI" sz="2400" dirty="0"/>
              <a:t>Hakijan sähköpostin tulee olla sellainen, joka on voimassa elokuun loppuun saakka.</a:t>
            </a:r>
          </a:p>
          <a:p>
            <a:pPr marL="0" indent="0">
              <a:buNone/>
            </a:pPr>
            <a:endParaRPr lang="fi-FI" sz="2400" b="0" i="0" u="none" strike="noStrike" dirty="0">
              <a:solidFill>
                <a:srgbClr val="000000"/>
              </a:solidFill>
              <a:effectLst/>
            </a:endParaRPr>
          </a:p>
          <a:p>
            <a:endParaRPr lang="fi-FI" sz="2400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844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008812" y="1904955"/>
            <a:ext cx="6096000" cy="29392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Jos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sen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voi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kuvitella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,</a:t>
            </a:r>
          </a:p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sen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voi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saavuttaa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Jos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siitä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voi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haaveilla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,</a:t>
            </a:r>
          </a:p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siksi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voi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n-GB" altLang="fi-FI" sz="40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tulla</a:t>
            </a:r>
            <a:r>
              <a:rPr lang="en-GB" altLang="fi-FI" sz="4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792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231C6-2475-160D-BCED-3EC2E864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Huoltajan kuuleminen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850FFD-BC35-0475-D438-E94B5F7A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430838" cy="4024125"/>
          </a:xfrm>
        </p:spPr>
        <p:txBody>
          <a:bodyPr>
            <a:normAutofit/>
          </a:bodyPr>
          <a:lstStyle/>
          <a:p>
            <a:r>
              <a:rPr lang="fi-FI" sz="2400" dirty="0"/>
              <a:t>Hallintolaki edellyttää huoltajan kuulemista</a:t>
            </a:r>
          </a:p>
          <a:p>
            <a:pPr lvl="1"/>
            <a:r>
              <a:rPr lang="fi-FI" sz="2200" dirty="0"/>
              <a:t>Hakija lisää hakemukselle </a:t>
            </a:r>
            <a:r>
              <a:rPr lang="fi-FI" sz="2200" b="1" dirty="0"/>
              <a:t>kaikkien</a:t>
            </a:r>
            <a:r>
              <a:rPr lang="fi-FI" sz="2200" dirty="0"/>
              <a:t> huoltajiensa sähköpostiosoitteet.</a:t>
            </a:r>
          </a:p>
          <a:p>
            <a:endParaRPr lang="fi-FI" sz="2400" dirty="0"/>
          </a:p>
          <a:p>
            <a:r>
              <a:rPr lang="fi-FI" sz="2400" dirty="0"/>
              <a:t>Huoltajat saavat sähköpostiinsa tiedon hakemuksen perilletulosta, vahvistusviestin hakemuksen muokkaamisesta sekä hakuprosessia koskevan ennakkokirjeen.</a:t>
            </a:r>
          </a:p>
          <a:p>
            <a:endParaRPr lang="fi-FI" sz="2400" dirty="0"/>
          </a:p>
          <a:p>
            <a:r>
              <a:rPr lang="fi-FI" sz="2400" dirty="0"/>
              <a:t>Huoltajat saavat tiedon huollettavansa </a:t>
            </a:r>
            <a:r>
              <a:rPr lang="fi-FI" sz="2400" b="1" dirty="0"/>
              <a:t>valintatuloksesta</a:t>
            </a:r>
            <a:r>
              <a:rPr lang="fi-FI" sz="2400" dirty="0"/>
              <a:t> kirjautumalla Oma Opintopolun </a:t>
            </a:r>
            <a:r>
              <a:rPr lang="fi-FI" sz="2400" dirty="0" err="1"/>
              <a:t>VALPAS-palveluuun</a:t>
            </a:r>
            <a:r>
              <a:rPr lang="fi-FI" sz="2400" dirty="0"/>
              <a:t>. </a:t>
            </a:r>
          </a:p>
          <a:p>
            <a:pPr lvl="1"/>
            <a:r>
              <a:rPr lang="fi-FI" sz="2200" dirty="0">
                <a:hlinkClick r:id="rId3"/>
              </a:rPr>
              <a:t>https://opintopolku.fi/oma-opintopolku/</a:t>
            </a:r>
            <a:endParaRPr lang="fi-FI" sz="2200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F430891-B32A-8614-B3A9-2563D360B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248" y="5106237"/>
            <a:ext cx="987390" cy="9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C4C138-BBE2-4601-9B27-F6960A44C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F6555DCA-BE6B-44B7-A0E9-3DF12F93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907E280-0DE1-4EDB-A8C9-5C995CAC3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C522609-A800-758F-5F99-11C633A7C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76" y="873252"/>
            <a:ext cx="9973648" cy="5111496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28092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E71812-1039-4251-BC45-AE488811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3956"/>
            <a:ext cx="8610600" cy="1293028"/>
          </a:xfrm>
        </p:spPr>
        <p:txBody>
          <a:bodyPr/>
          <a:lstStyle/>
          <a:p>
            <a:r>
              <a:rPr lang="fi-FI" dirty="0"/>
              <a:t>Jos ei tule valituksi yhteishaussa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1E265D-A5A1-4C12-BB3F-0B03C65C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50040"/>
            <a:ext cx="10820400" cy="4407614"/>
          </a:xfrm>
        </p:spPr>
        <p:txBody>
          <a:bodyPr>
            <a:noAutofit/>
          </a:bodyPr>
          <a:lstStyle/>
          <a:p>
            <a:r>
              <a:rPr lang="fi-FI" sz="2400" dirty="0"/>
              <a:t>Hakija voi tulla valituksi varasijoilta 16.8.2024 saakka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i-FI" sz="2400" dirty="0"/>
              <a:t>Yhteishaussa vapaiksi jääneille paikoille haetaan jatkuvassa haussa.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fi-FI" sz="2200" dirty="0"/>
              <a:t>Jatkuvassa haussa oppilaitokset päättävät hakuajoista, hakumenettelyistä ja valintaperusteista.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fi-FI" sz="2600" b="1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i-FI" sz="2400" b="1" dirty="0"/>
              <a:t>Opojen kesäohjaus 13.-14.6.2024.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i-FI" sz="2400" dirty="0"/>
              <a:t>Asuinkunnan ohjaus- ja valvontavastuussa oleva opinto-ohjaaja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i-FI" sz="2400" dirty="0"/>
              <a:t>Etsivä nuorisotyö</a:t>
            </a:r>
          </a:p>
        </p:txBody>
      </p:sp>
    </p:spTree>
    <p:extLst>
      <p:ext uri="{BB962C8B-B14F-4D97-AF65-F5344CB8AC3E}">
        <p14:creationId xmlns:p14="http://schemas.microsoft.com/office/powerpoint/2010/main" val="69866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41BDA1-A488-E96D-8876-AC801CC2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470" y="501241"/>
            <a:ext cx="8610600" cy="1155867"/>
          </a:xfrm>
        </p:spPr>
        <p:txBody>
          <a:bodyPr>
            <a:normAutofit/>
          </a:bodyPr>
          <a:lstStyle/>
          <a:p>
            <a:r>
              <a:rPr lang="fi-FI" sz="4400" dirty="0"/>
              <a:t>Gradia </a:t>
            </a:r>
            <a:r>
              <a:rPr lang="fi-FI" sz="4400" dirty="0" err="1"/>
              <a:t>jyväskylä</a:t>
            </a:r>
            <a:r>
              <a:rPr lang="fi-FI" sz="4400" dirty="0"/>
              <a:t> ja </a:t>
            </a:r>
            <a:r>
              <a:rPr lang="fi-FI" sz="4400" i="1" dirty="0" err="1"/>
              <a:t>jämsä</a:t>
            </a:r>
            <a:endParaRPr lang="fi-FI" sz="4400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ECE0F2-0A3F-D93E-BD73-658FAF479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35821"/>
            <a:ext cx="3225800" cy="4747859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Ajoneuvoalan pt*</a:t>
            </a:r>
          </a:p>
          <a:p>
            <a:r>
              <a:rPr lang="fi-FI" dirty="0"/>
              <a:t>Elintarvikealan pt</a:t>
            </a:r>
          </a:p>
          <a:p>
            <a:r>
              <a:rPr lang="fi-FI" dirty="0"/>
              <a:t>Hius- ja kauneudenhoitoalan pt</a:t>
            </a:r>
          </a:p>
          <a:p>
            <a:r>
              <a:rPr lang="fi-FI" dirty="0"/>
              <a:t>Kasvatus- ja ohjausalan pt</a:t>
            </a:r>
          </a:p>
          <a:p>
            <a:r>
              <a:rPr lang="fi-FI" dirty="0"/>
              <a:t>Kone- ja tuotantotekniikan pt</a:t>
            </a:r>
          </a:p>
          <a:p>
            <a:r>
              <a:rPr lang="fi-FI" dirty="0"/>
              <a:t>Liiketoiminnan pt</a:t>
            </a:r>
          </a:p>
          <a:p>
            <a:r>
              <a:rPr lang="fi-FI" dirty="0"/>
              <a:t>Logistiikan pt</a:t>
            </a:r>
          </a:p>
          <a:p>
            <a:r>
              <a:rPr lang="fi-FI" dirty="0"/>
              <a:t>Matkailualan pt</a:t>
            </a:r>
          </a:p>
          <a:p>
            <a:r>
              <a:rPr lang="fi-FI" dirty="0"/>
              <a:t>Media-alan ja kuvallisen ilmaisun pt</a:t>
            </a:r>
          </a:p>
          <a:p>
            <a:r>
              <a:rPr lang="fi-FI" i="1" dirty="0"/>
              <a:t>Metsäalan pt</a:t>
            </a:r>
          </a:p>
          <a:p>
            <a:r>
              <a:rPr lang="fi-FI" dirty="0"/>
              <a:t>Musiikkialan pt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8CBA61-7EB9-4D6A-6EA0-27B51107C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4560" y="1835821"/>
            <a:ext cx="2961640" cy="4747859"/>
          </a:xfrm>
        </p:spPr>
        <p:txBody>
          <a:bodyPr>
            <a:noAutofit/>
          </a:bodyPr>
          <a:lstStyle/>
          <a:p>
            <a:r>
              <a:rPr lang="fi-FI" sz="2000" dirty="0"/>
              <a:t>Jyväskylän lyseon lukio</a:t>
            </a:r>
          </a:p>
          <a:p>
            <a:pPr lvl="1"/>
            <a:r>
              <a:rPr lang="fi-FI" dirty="0"/>
              <a:t>Yleislinja</a:t>
            </a:r>
          </a:p>
          <a:p>
            <a:pPr lvl="1"/>
            <a:r>
              <a:rPr lang="fi-FI" dirty="0"/>
              <a:t>IT-linja </a:t>
            </a:r>
            <a:r>
              <a:rPr lang="fi-FI" sz="1600" dirty="0"/>
              <a:t>(min. ka. 8,0)</a:t>
            </a:r>
          </a:p>
          <a:p>
            <a:pPr lvl="1"/>
            <a:r>
              <a:rPr lang="fi-FI" dirty="0"/>
              <a:t>IB-linja </a:t>
            </a:r>
            <a:r>
              <a:rPr lang="fi-FI" sz="1600" dirty="0"/>
              <a:t>(min. ka. 8,0)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sz="2000" dirty="0"/>
              <a:t>Schildtin lukio</a:t>
            </a:r>
          </a:p>
          <a:p>
            <a:pPr lvl="1"/>
            <a:r>
              <a:rPr lang="fi-FI" dirty="0"/>
              <a:t>Yleislinja</a:t>
            </a:r>
          </a:p>
          <a:p>
            <a:pPr lvl="1"/>
            <a:r>
              <a:rPr lang="fi-FI" dirty="0"/>
              <a:t>Musiikkilinja</a:t>
            </a:r>
          </a:p>
          <a:p>
            <a:pPr lvl="1"/>
            <a:r>
              <a:rPr lang="fi-FI" dirty="0"/>
              <a:t>Urheilulinja </a:t>
            </a:r>
            <a:r>
              <a:rPr lang="fi-FI" sz="1600" dirty="0"/>
              <a:t>(min. ka. 7,50)</a:t>
            </a:r>
          </a:p>
          <a:p>
            <a:pPr lvl="1"/>
            <a:endParaRPr lang="fi-FI" dirty="0"/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TUVA</a:t>
            </a:r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89F7BD3D-970B-F308-FCD2-672C34D9691B}"/>
              </a:ext>
            </a:extLst>
          </p:cNvPr>
          <p:cNvSpPr txBox="1">
            <a:spLocks/>
          </p:cNvSpPr>
          <p:nvPr/>
        </p:nvSpPr>
        <p:spPr>
          <a:xfrm>
            <a:off x="4654550" y="1835821"/>
            <a:ext cx="3147060" cy="4747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Pintakäsittelyalan pt</a:t>
            </a:r>
          </a:p>
          <a:p>
            <a:r>
              <a:rPr lang="fi-FI" i="1" dirty="0"/>
              <a:t>Puutarha-alan pt</a:t>
            </a:r>
          </a:p>
          <a:p>
            <a:r>
              <a:rPr lang="fi-FI" dirty="0"/>
              <a:t>Rakennusalan pt*</a:t>
            </a:r>
          </a:p>
          <a:p>
            <a:r>
              <a:rPr lang="fi-FI" dirty="0"/>
              <a:t>Ravintola- ja caterin alan pt</a:t>
            </a:r>
          </a:p>
          <a:p>
            <a:r>
              <a:rPr lang="fi-FI" dirty="0"/>
              <a:t>Sosiaali- ja terveysalan pt</a:t>
            </a:r>
          </a:p>
          <a:p>
            <a:r>
              <a:rPr lang="fi-FI" dirty="0"/>
              <a:t>Sähkö- ja automaatioalan pt</a:t>
            </a:r>
          </a:p>
          <a:p>
            <a:r>
              <a:rPr lang="fi-FI" dirty="0"/>
              <a:t>Talotekniikan pt</a:t>
            </a:r>
          </a:p>
          <a:p>
            <a:r>
              <a:rPr lang="fi-FI" dirty="0"/>
              <a:t>Taideteollisuus alan pt</a:t>
            </a:r>
          </a:p>
          <a:p>
            <a:r>
              <a:rPr lang="fi-FI" dirty="0"/>
              <a:t>Tekstiili- ja muotialan pt</a:t>
            </a:r>
          </a:p>
          <a:p>
            <a:r>
              <a:rPr lang="fi-FI" dirty="0"/>
              <a:t>Tieto- ja viestintätekniikan pt</a:t>
            </a:r>
          </a:p>
          <a:p>
            <a:r>
              <a:rPr lang="fi-FI" dirty="0"/>
              <a:t>Turvallisuusalan pt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1614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C6501-C0B1-4C55-F57B-3AC82C97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3955"/>
            <a:ext cx="8610600" cy="1293028"/>
          </a:xfrm>
        </p:spPr>
        <p:txBody>
          <a:bodyPr/>
          <a:lstStyle/>
          <a:p>
            <a:r>
              <a:rPr lang="fi-FI" dirty="0"/>
              <a:t>Muita vaihtoehtoja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BA2524-72AB-0B56-BD44-4AD13A381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20604"/>
            <a:ext cx="5334000" cy="466344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Jyväskylän kristillinen opisto</a:t>
            </a:r>
          </a:p>
          <a:p>
            <a:pPr lvl="1"/>
            <a:r>
              <a:rPr lang="fi-FI" sz="1700" dirty="0"/>
              <a:t>kasvatus- ja ohjausalan pt</a:t>
            </a:r>
          </a:p>
          <a:p>
            <a:pPr lvl="1"/>
            <a:r>
              <a:rPr lang="fi-FI" sz="1700" dirty="0"/>
              <a:t>tutkintoon valmistava TUVA-koulutus</a:t>
            </a:r>
          </a:p>
          <a:p>
            <a:pPr lvl="1"/>
            <a:r>
              <a:rPr lang="fi-FI" sz="1700" dirty="0"/>
              <a:t>Taidevuosi oppivelvollisille</a:t>
            </a:r>
          </a:p>
          <a:p>
            <a:r>
              <a:rPr lang="fi-FI" dirty="0"/>
              <a:t>Jyväskylän palvelualojen oppilaitos</a:t>
            </a:r>
          </a:p>
          <a:p>
            <a:pPr lvl="1"/>
            <a:r>
              <a:rPr lang="fi-FI" sz="1700" dirty="0"/>
              <a:t>puhtaus- ja kiinteistöpalvelualan pt</a:t>
            </a:r>
          </a:p>
          <a:p>
            <a:pPr lvl="1"/>
            <a:r>
              <a:rPr lang="fi-FI" sz="1700" dirty="0"/>
              <a:t>ravintola- ja catering alan pt</a:t>
            </a:r>
          </a:p>
          <a:p>
            <a:r>
              <a:rPr lang="fi-FI" dirty="0"/>
              <a:t>POKE/Laukaa</a:t>
            </a:r>
          </a:p>
          <a:p>
            <a:pPr lvl="1"/>
            <a:r>
              <a:rPr lang="fi-FI" sz="1700" dirty="0"/>
              <a:t>logistiikan pt</a:t>
            </a:r>
          </a:p>
          <a:p>
            <a:pPr lvl="1"/>
            <a:r>
              <a:rPr lang="fi-FI" sz="1700" dirty="0"/>
              <a:t>rakennusalan pt</a:t>
            </a:r>
          </a:p>
          <a:p>
            <a:pPr lvl="1"/>
            <a:r>
              <a:rPr lang="fi-FI" sz="1700" dirty="0"/>
              <a:t>sähkö- ja automaatiotekniikan pt</a:t>
            </a:r>
          </a:p>
          <a:p>
            <a:pPr lvl="1"/>
            <a:r>
              <a:rPr lang="fi-FI" sz="1700" dirty="0"/>
              <a:t>tutkintoon valmistava TUVA-koulutus</a:t>
            </a:r>
          </a:p>
          <a:p>
            <a:r>
              <a:rPr lang="fi-FI" dirty="0"/>
              <a:t>POKE/Saarijärvi</a:t>
            </a:r>
          </a:p>
          <a:p>
            <a:pPr lvl="1"/>
            <a:r>
              <a:rPr lang="fi-FI" sz="1700" dirty="0"/>
              <a:t>maatalousalan pt</a:t>
            </a:r>
          </a:p>
          <a:p>
            <a:pPr lvl="1"/>
            <a:r>
              <a:rPr lang="fi-FI" sz="1700" dirty="0"/>
              <a:t>metsäalan pt</a:t>
            </a:r>
          </a:p>
          <a:p>
            <a:pPr lvl="1"/>
            <a:r>
              <a:rPr lang="fi-FI" sz="1700" dirty="0"/>
              <a:t>puhtaus- ja kiinteistöpalvelualan pt</a:t>
            </a:r>
          </a:p>
          <a:p>
            <a:pPr lvl="1"/>
            <a:r>
              <a:rPr lang="fi-FI" sz="1700" dirty="0"/>
              <a:t>ajoneuvoalan pt, hyötyajoneuvomekaanikko</a:t>
            </a:r>
          </a:p>
          <a:p>
            <a:r>
              <a:rPr lang="fi-FI" sz="1900" dirty="0"/>
              <a:t>POKE/Äänekoski</a:t>
            </a:r>
          </a:p>
          <a:p>
            <a:pPr lvl="1"/>
            <a:r>
              <a:rPr lang="fi-FI" sz="1700" dirty="0"/>
              <a:t>Prosessiteollisuuden pt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6413F56-C7B7-C8D7-B4B4-E2561160D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0604"/>
            <a:ext cx="5334000" cy="4024125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Jyväskylän normaalikoulun lukio</a:t>
            </a:r>
          </a:p>
          <a:p>
            <a:r>
              <a:rPr lang="fi-FI" dirty="0"/>
              <a:t>Laukaan lukio</a:t>
            </a:r>
          </a:p>
          <a:p>
            <a:r>
              <a:rPr lang="fi-FI" dirty="0"/>
              <a:t>Muuramen lukio</a:t>
            </a:r>
          </a:p>
          <a:p>
            <a:r>
              <a:rPr lang="fi-FI" dirty="0"/>
              <a:t>Petäjäveden lukio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Ysiplus</a:t>
            </a:r>
          </a:p>
          <a:p>
            <a:r>
              <a:rPr lang="fi-FI" dirty="0"/>
              <a:t>Aikuisten perusopetus</a:t>
            </a:r>
          </a:p>
          <a:p>
            <a:endParaRPr lang="fi-FI" dirty="0"/>
          </a:p>
          <a:p>
            <a:r>
              <a:rPr lang="fi-FI" dirty="0"/>
              <a:t>JATKUVA HAKU*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593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188DC6-45F1-7DEF-E584-420897D8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Ohjaus ja tuki </a:t>
            </a:r>
            <a:r>
              <a:rPr lang="fi-FI" dirty="0" err="1"/>
              <a:t>gradiassa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FBD231-4C66-1CD7-48E0-79F2AC5301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Ohjaus ja tuki ammatillisessa koulutuksessa</a:t>
            </a:r>
          </a:p>
          <a:p>
            <a:r>
              <a:rPr lang="fi-FI" dirty="0"/>
              <a:t>Ohjaus ja tuki lukiossa</a:t>
            </a:r>
          </a:p>
          <a:p>
            <a:pPr lvl="1"/>
            <a:r>
              <a:rPr lang="fi-FI" dirty="0"/>
              <a:t>Erityinen tuki ja erityisopetus</a:t>
            </a:r>
          </a:p>
          <a:p>
            <a:pPr lvl="1"/>
            <a:r>
              <a:rPr lang="fi-FI" dirty="0"/>
              <a:t>TUVA</a:t>
            </a:r>
          </a:p>
          <a:p>
            <a:pPr lvl="1"/>
            <a:r>
              <a:rPr lang="fi-FI" dirty="0"/>
              <a:t>VIVO</a:t>
            </a:r>
          </a:p>
          <a:p>
            <a:pPr lvl="1"/>
            <a:endParaRPr lang="fi-FI" dirty="0"/>
          </a:p>
          <a:p>
            <a:r>
              <a:rPr lang="fi-FI" dirty="0">
                <a:hlinkClick r:id="rId2"/>
              </a:rPr>
              <a:t>https://www.gradia.fi/opiskelijalle/ohjaus-ja-tuki-gradiassa</a:t>
            </a:r>
            <a:endParaRPr lang="fi-FI" dirty="0"/>
          </a:p>
          <a:p>
            <a:endParaRPr lang="fi-FI" b="1" dirty="0"/>
          </a:p>
          <a:p>
            <a:r>
              <a:rPr lang="fi-FI" b="1" dirty="0"/>
              <a:t>Nivelvaiheen tiedonsiirto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E3DC68A-56ED-3479-136B-63FFCAEFF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52963" y="245883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1BA422-0FFF-D679-823A-7941DD3A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Huoltajan muistilista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0CA309-DE24-52BA-D87C-52C6AD0149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Hakeutumisvelvoite</a:t>
            </a:r>
          </a:p>
          <a:p>
            <a:r>
              <a:rPr lang="fi-FI" sz="2400" dirty="0"/>
              <a:t>Huoltajan kuuleminen</a:t>
            </a:r>
          </a:p>
          <a:p>
            <a:r>
              <a:rPr lang="fi-FI" sz="2400" dirty="0"/>
              <a:t>Harkintaan perustuva valinta</a:t>
            </a:r>
          </a:p>
          <a:p>
            <a:r>
              <a:rPr lang="fi-FI" sz="2400" dirty="0"/>
              <a:t>Käytännön asiat hakemiseen liittyen</a:t>
            </a:r>
          </a:p>
          <a:p>
            <a:r>
              <a:rPr lang="fi-FI" sz="2400" dirty="0"/>
              <a:t>Pääsy- ja soveltuvuuskokeet</a:t>
            </a:r>
          </a:p>
          <a:p>
            <a:r>
              <a:rPr lang="fi-FI" sz="2400" dirty="0"/>
              <a:t>Opiskelijavalinnasta ilmoittaminen</a:t>
            </a:r>
          </a:p>
          <a:p>
            <a:r>
              <a:rPr lang="fi-FI" sz="2400" dirty="0">
                <a:hlinkClick r:id="rId2"/>
              </a:rPr>
              <a:t>https://opintopolku.fi/konfo/fi/sivu/huoltajan-muistilista</a:t>
            </a:r>
            <a:endParaRPr lang="fi-FI" sz="2400" dirty="0"/>
          </a:p>
          <a:p>
            <a:endParaRPr lang="fi-FI" sz="2400" dirty="0"/>
          </a:p>
          <a:p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B3BF34D-B875-250F-6C1A-9965C9BC59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15933" y="237663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45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4696C-5C2C-5791-CB72-337E30F6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Jatkuva haku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F2A9C-F1C8-A353-C0A1-FA656FBF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Hakuaika on tutkintokohtainen sekä lukuvuoden mittaan toistuva, myös rajallinen.</a:t>
            </a:r>
          </a:p>
          <a:p>
            <a:r>
              <a:rPr lang="fi-FI" dirty="0"/>
              <a:t>Hakija voi saada opiskelupaikan mahdollisimman joustavasti.</a:t>
            </a:r>
          </a:p>
          <a:p>
            <a:r>
              <a:rPr lang="fi-FI" dirty="0"/>
              <a:t>Yhteishaussa vapaaksi jääneet paikat avataan jatkuvaan hakuun.</a:t>
            </a:r>
          </a:p>
          <a:p>
            <a:r>
              <a:rPr lang="fi-FI" dirty="0"/>
              <a:t>Perusopetuksen päättävälle yhteishaku on pääväylä, mutta jatkuva haku on hyvä mahdollisuus, jos oppilas valmistuu kesken vuotta tai hän jää ilman opiskelupaikkaa yhteishaussa. </a:t>
            </a:r>
          </a:p>
          <a:p>
            <a:r>
              <a:rPr lang="fi-FI" dirty="0"/>
              <a:t>Joihinkin koulutuksiin voi olla haku vain jatkuvan haun kautta vrt. puuteollisuuden perustutkinto/Gradia.</a:t>
            </a:r>
          </a:p>
        </p:txBody>
      </p:sp>
    </p:spTree>
    <p:extLst>
      <p:ext uri="{BB962C8B-B14F-4D97-AF65-F5344CB8AC3E}">
        <p14:creationId xmlns:p14="http://schemas.microsoft.com/office/powerpoint/2010/main" val="996226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9ED40B-ACC1-EBD9-F557-27D9E93C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Toisen asteen koulutuksen maksuttomuus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DDC3A9-31E3-BCF2-A4CC-9E6BB46E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55524"/>
            <a:ext cx="10820400" cy="3763161"/>
          </a:xfrm>
        </p:spPr>
        <p:txBody>
          <a:bodyPr/>
          <a:lstStyle/>
          <a:p>
            <a:r>
              <a:rPr lang="fi-FI" b="0" i="0" dirty="0">
                <a:solidFill>
                  <a:srgbClr val="000A48"/>
                </a:solidFill>
                <a:effectLst/>
              </a:rPr>
              <a:t>Ensimmäisen ammatillisen tutkinnon tai lukion oppimäärän ja ylioppilastutkinnon suorittaminen on opiskelijalle maksutonta enintään sen kalenterivuoden loppuun, jona opiskelija täyttää 20 vuotta.</a:t>
            </a:r>
            <a:endParaRPr lang="fi-FI" dirty="0"/>
          </a:p>
          <a:p>
            <a:pPr lvl="1"/>
            <a:r>
              <a:rPr lang="fi-FI" dirty="0"/>
              <a:t>Voidaan pidentää, jos opinnot olleet perustellusti keskeytettynä (esim. perusopetuksen oppimäärän viivästyminen, terveys, vaihto-oppilasvuosi) tai oppilas on suorittanut perusopetuksen jälkeisen nivelvaiheen koulutuksen. Voidaan pidentää enintään vuoden ajan. (oppivelvollisuuslaki  7§)</a:t>
            </a:r>
          </a:p>
        </p:txBody>
      </p:sp>
    </p:spTree>
    <p:extLst>
      <p:ext uri="{BB962C8B-B14F-4D97-AF65-F5344CB8AC3E}">
        <p14:creationId xmlns:p14="http://schemas.microsoft.com/office/powerpoint/2010/main" val="267146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468224" y="2880268"/>
            <a:ext cx="29209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11866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549FE4-E123-475F-9303-06F5DE41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D5E930-1A34-47D1-996D-0E26C0BED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7432"/>
            <a:ext cx="10820400" cy="4535013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Yhteishaku ja aikataulu</a:t>
            </a:r>
          </a:p>
          <a:p>
            <a:r>
              <a:rPr lang="fi-FI" dirty="0"/>
              <a:t>Hakeminen ja valintaperusteet</a:t>
            </a:r>
          </a:p>
          <a:p>
            <a:r>
              <a:rPr lang="fi-FI" dirty="0"/>
              <a:t>Pääsy- ja soveltuvuuskokeet</a:t>
            </a:r>
          </a:p>
          <a:p>
            <a:r>
              <a:rPr lang="fi-FI" dirty="0"/>
              <a:t>Harkintaan perustuva valinta</a:t>
            </a:r>
          </a:p>
          <a:p>
            <a:r>
              <a:rPr lang="fi-FI" dirty="0"/>
              <a:t>Tietoja kevättä ja kesää varten</a:t>
            </a:r>
          </a:p>
          <a:p>
            <a:r>
              <a:rPr lang="fi-FI" dirty="0"/>
              <a:t>Keskustelua</a:t>
            </a:r>
          </a:p>
          <a:p>
            <a:endParaRPr lang="fi-FI" dirty="0"/>
          </a:p>
          <a:p>
            <a:r>
              <a:rPr lang="fi-FI" b="1" dirty="0"/>
              <a:t>Illan diat löytyvät koulumme kotisivulta </a:t>
            </a:r>
            <a:r>
              <a:rPr lang="fi-FI" dirty="0">
                <a:hlinkClick r:id="rId3"/>
              </a:rPr>
              <a:t>https://peda.net/jyvaskyla/vaajakoskenkoulu/opinto-ohjaus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3316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C4C138-BBE2-4601-9B27-F6960A44C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F6555DCA-BE6B-44B7-A0E9-3DF12F93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907E280-0DE1-4EDB-A8C9-5C995CAC3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E79FAE6-E8EE-67EC-EA6C-A3FDC3C0A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04" y="1247230"/>
            <a:ext cx="10451592" cy="4363539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96449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BECEA23-D727-CA83-8892-65DFDF5D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564293"/>
            <a:ext cx="86677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96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3447A-103F-F05F-1083-91583569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valpas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B3D721-85AD-A8BF-7E65-155225FB7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Opiskelijat näkyy syyskuun loppuun saakka</a:t>
            </a:r>
          </a:p>
          <a:p>
            <a:r>
              <a:rPr lang="fi-FI" dirty="0"/>
              <a:t>Opintopolun kautta tehdyt jatkuvat haut tulevat jatkossa näkymään Valppaassa.</a:t>
            </a:r>
          </a:p>
          <a:p>
            <a:r>
              <a:rPr lang="fi-FI" dirty="0"/>
              <a:t>Valppaaseen voi merkitä muistiinpanona myös muun yhteishaun ulkopuolisen haun.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64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C82224-1562-4356-9A70-05C0A51D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011" y="339176"/>
            <a:ext cx="8610600" cy="1293028"/>
          </a:xfrm>
        </p:spPr>
        <p:txBody>
          <a:bodyPr/>
          <a:lstStyle/>
          <a:p>
            <a:r>
              <a:rPr lang="fi-FI" dirty="0"/>
              <a:t>Suunnistajan eväät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CE9C1D-547C-4968-831D-B47AC6E3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940" y="1963521"/>
            <a:ext cx="10175671" cy="4749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altLang="fi-FI" sz="3200" dirty="0"/>
              <a:t>Jollei tiedä, missä on, on aivan sama minne menee.</a:t>
            </a:r>
          </a:p>
          <a:p>
            <a:pPr>
              <a:lnSpc>
                <a:spcPct val="100000"/>
              </a:lnSpc>
              <a:buNone/>
            </a:pPr>
            <a:endParaRPr lang="fi-FI" altLang="fi-FI" sz="3200" dirty="0"/>
          </a:p>
          <a:p>
            <a:pPr>
              <a:lnSpc>
                <a:spcPct val="100000"/>
              </a:lnSpc>
            </a:pPr>
            <a:r>
              <a:rPr lang="fi-FI" altLang="fi-FI" sz="3200" dirty="0"/>
              <a:t>Suunta on tärkeämpi kuin kova vauhti.</a:t>
            </a:r>
          </a:p>
          <a:p>
            <a:pPr>
              <a:lnSpc>
                <a:spcPct val="100000"/>
              </a:lnSpc>
              <a:buNone/>
            </a:pPr>
            <a:endParaRPr lang="fi-FI" altLang="fi-FI" sz="3200" dirty="0"/>
          </a:p>
          <a:p>
            <a:pPr>
              <a:lnSpc>
                <a:spcPct val="100000"/>
              </a:lnSpc>
            </a:pPr>
            <a:r>
              <a:rPr lang="fi-FI" altLang="fi-FI" sz="3200" dirty="0"/>
              <a:t>Samaan päämäärään pääsee useita eri reittejä ja useilla eri menetelmillä.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9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95600" y="498763"/>
            <a:ext cx="8610600" cy="1293028"/>
          </a:xfrm>
        </p:spPr>
        <p:txBody>
          <a:bodyPr/>
          <a:lstStyle/>
          <a:p>
            <a:r>
              <a:rPr lang="fi-FI" dirty="0"/>
              <a:t>peukkuäänestys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2208415"/>
            <a:ext cx="10820400" cy="41508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ÄÄNESTYS</a:t>
            </a:r>
          </a:p>
          <a:p>
            <a:pPr lvl="1"/>
            <a:r>
              <a:rPr lang="fi-FI" sz="2400" dirty="0"/>
              <a:t>Yhteishaku on nuoren oma asia. </a:t>
            </a:r>
          </a:p>
          <a:p>
            <a:pPr lvl="1"/>
            <a:r>
              <a:rPr lang="fi-FI" sz="2400" dirty="0"/>
              <a:t>yhteishaussa tarvitaan huoltajien vahvaa ohjausta.</a:t>
            </a:r>
          </a:p>
          <a:p>
            <a:pPr marL="914400" lvl="1" indent="-457200">
              <a:buFont typeface="+mj-lt"/>
              <a:buAutoNum type="arabicPeriod"/>
            </a:pPr>
            <a:endParaRPr lang="fi-FI" sz="2400" dirty="0"/>
          </a:p>
          <a:p>
            <a:pPr marL="914400" lvl="1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ÄÄNESTYS</a:t>
            </a:r>
          </a:p>
          <a:p>
            <a:pPr lvl="1"/>
            <a:r>
              <a:rPr lang="fi-FI" sz="2400" dirty="0"/>
              <a:t>Otan/otamme yhteishaun rennosti.</a:t>
            </a:r>
          </a:p>
          <a:p>
            <a:pPr lvl="1"/>
            <a:r>
              <a:rPr lang="fi-FI" sz="2400" dirty="0"/>
              <a:t>Yhteishaku stressaa minua/meitä.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693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44931" y="764373"/>
            <a:ext cx="9442269" cy="1293028"/>
          </a:xfrm>
        </p:spPr>
        <p:txBody>
          <a:bodyPr>
            <a:normAutofit/>
          </a:bodyPr>
          <a:lstStyle/>
          <a:p>
            <a:r>
              <a:rPr lang="fi-FI" sz="3600" dirty="0"/>
              <a:t>Nuori on monien kysymysten äärellä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4176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Lukio vai ammatillinen tutkinto?</a:t>
            </a:r>
          </a:p>
          <a:p>
            <a:r>
              <a:rPr lang="fi-FI" dirty="0"/>
              <a:t>Olisivatko yhdistelmäopinnot minua varten?</a:t>
            </a:r>
          </a:p>
          <a:p>
            <a:r>
              <a:rPr lang="fi-FI" dirty="0"/>
              <a:t>Mikä on minun reittini?</a:t>
            </a:r>
          </a:p>
          <a:p>
            <a:r>
              <a:rPr lang="fi-FI" dirty="0"/>
              <a:t>Mikä ala/ammatti on minulle sopiva?</a:t>
            </a:r>
          </a:p>
          <a:p>
            <a:r>
              <a:rPr lang="fi-FI" dirty="0"/>
              <a:t>Riittääkö keskiarvoni/pisteeni hakutoiveisiini?</a:t>
            </a:r>
          </a:p>
          <a:p>
            <a:r>
              <a:rPr lang="fi-FI" dirty="0"/>
              <a:t>Sopiiko minulle paremmin pienempi vai suurempi oppimisympäristö?</a:t>
            </a:r>
          </a:p>
          <a:p>
            <a:r>
              <a:rPr lang="fi-FI" dirty="0"/>
              <a:t>Lähelle vai kauas?</a:t>
            </a:r>
          </a:p>
          <a:p>
            <a:r>
              <a:rPr lang="fi-FI" dirty="0"/>
              <a:t>Työllistyminen, palkkaus?</a:t>
            </a:r>
          </a:p>
          <a:p>
            <a:r>
              <a:rPr lang="fi-FI" dirty="0"/>
              <a:t>Tulevaisuuden työelämä?</a:t>
            </a:r>
          </a:p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Ratkaisu on monen asian summa.</a:t>
            </a:r>
          </a:p>
          <a:p>
            <a:r>
              <a:rPr lang="fi-FI" altLang="fi-FI" dirty="0"/>
              <a:t>Tänä päivänä koulutusjärjestelmässä </a:t>
            </a:r>
            <a:r>
              <a:rPr lang="fi-FI" dirty="0"/>
              <a:t>ei ole umpiperiä, ainoastaan vaihtoehtoja.</a:t>
            </a:r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678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2DCD2D-5107-40C3-BBF8-C30D12C07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69164"/>
            <a:ext cx="8610600" cy="1293028"/>
          </a:xfrm>
        </p:spPr>
        <p:txBody>
          <a:bodyPr/>
          <a:lstStyle/>
          <a:p>
            <a:r>
              <a:rPr lang="fi-FI" dirty="0"/>
              <a:t>Yhteishaku ja aikataulut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E131F1-12AA-441C-822B-8659F66C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62192"/>
            <a:ext cx="10820400" cy="4816010"/>
          </a:xfrm>
        </p:spPr>
        <p:txBody>
          <a:bodyPr>
            <a:normAutofit fontScale="70000" lnSpcReduction="20000"/>
          </a:bodyPr>
          <a:lstStyle/>
          <a:p>
            <a:r>
              <a:rPr lang="fi-FI" sz="2800" dirty="0"/>
              <a:t>Yhteishakuun kuuluvat seuraavat koulutukset</a:t>
            </a:r>
          </a:p>
          <a:p>
            <a:pPr lvl="1"/>
            <a:r>
              <a:rPr lang="fi-FI" sz="2600" dirty="0"/>
              <a:t>Ammatillinen koulutus</a:t>
            </a:r>
          </a:p>
          <a:p>
            <a:pPr lvl="1"/>
            <a:r>
              <a:rPr lang="fi-FI" sz="2600" dirty="0"/>
              <a:t>Lukiokoulutus</a:t>
            </a:r>
          </a:p>
          <a:p>
            <a:pPr lvl="1"/>
            <a:r>
              <a:rPr lang="fi-FI" sz="2600" dirty="0"/>
              <a:t>TUVA-koulutus</a:t>
            </a:r>
          </a:p>
          <a:p>
            <a:pPr lvl="1"/>
            <a:r>
              <a:rPr lang="fi-FI" sz="2600" dirty="0"/>
              <a:t>Vaativan erityisen tuen perusteella järjestettävä ammatillinen koulutus ja TUVA-koulutus</a:t>
            </a:r>
          </a:p>
          <a:p>
            <a:pPr lvl="1"/>
            <a:r>
              <a:rPr lang="fi-FI" sz="2600" dirty="0"/>
              <a:t>Työhön ja itsenäiseen elämään valmentava TELMA-koulutus</a:t>
            </a:r>
          </a:p>
          <a:p>
            <a:pPr lvl="1"/>
            <a:r>
              <a:rPr lang="fi-FI" sz="2600" dirty="0"/>
              <a:t>Kansanopistojen oppivelvollisille suunnatut vapaan sivistystyön linjat</a:t>
            </a:r>
          </a:p>
          <a:p>
            <a:pPr lvl="1"/>
            <a:endParaRPr lang="fi-FI" sz="2600" dirty="0"/>
          </a:p>
          <a:p>
            <a:r>
              <a:rPr lang="fi-FI" sz="2800" dirty="0"/>
              <a:t>Hakuaika on </a:t>
            </a:r>
            <a:r>
              <a:rPr lang="fi-FI" sz="2800" b="1" dirty="0"/>
              <a:t>20.2.-19.3.2024 klo 15.00 mennessä. </a:t>
            </a:r>
            <a:r>
              <a:rPr lang="fi-FI" sz="2800" dirty="0"/>
              <a:t>Haku tehdään koulussa opon kanssa viikoilla 8-11 (mahdollisuus tehdä myös kotona yhdessä huoltajan kanssa)</a:t>
            </a:r>
          </a:p>
          <a:p>
            <a:r>
              <a:rPr lang="fi-FI" sz="2800" dirty="0"/>
              <a:t>Myös hakemusten liitteet ja lukion ainevalintakortit toimitetaan oppilaitoksiin hakuaikana.</a:t>
            </a:r>
          </a:p>
          <a:p>
            <a:r>
              <a:rPr lang="fi-FI" sz="2800" dirty="0"/>
              <a:t>Yhteishaun tulokset saa julkaista aikaisintaan </a:t>
            </a:r>
            <a:r>
              <a:rPr lang="fi-FI" sz="2800" b="1" dirty="0"/>
              <a:t>13.6.2024.</a:t>
            </a:r>
          </a:p>
          <a:p>
            <a:r>
              <a:rPr lang="fi-FI" sz="2800" dirty="0"/>
              <a:t>Opiskelupaikka tulee ottaa vastaan </a:t>
            </a:r>
            <a:r>
              <a:rPr lang="fi-FI" sz="2800" b="1" dirty="0"/>
              <a:t>27.6.2024 </a:t>
            </a:r>
            <a:r>
              <a:rPr lang="fi-FI" sz="2800" dirty="0"/>
              <a:t>mennessä.</a:t>
            </a:r>
          </a:p>
          <a:p>
            <a:r>
              <a:rPr lang="fi-FI" sz="2800" dirty="0"/>
              <a:t>Varasijat ovat voimassa </a:t>
            </a:r>
            <a:r>
              <a:rPr lang="fi-FI" sz="2800" b="1" dirty="0"/>
              <a:t>16.8.2024</a:t>
            </a:r>
            <a:r>
              <a:rPr lang="fi-FI" sz="2800" dirty="0"/>
              <a:t> saakka.</a:t>
            </a:r>
          </a:p>
        </p:txBody>
      </p:sp>
    </p:spTree>
    <p:extLst>
      <p:ext uri="{BB962C8B-B14F-4D97-AF65-F5344CB8AC3E}">
        <p14:creationId xmlns:p14="http://schemas.microsoft.com/office/powerpoint/2010/main" val="139046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C6601-EF4B-442D-BA29-3DB5FB89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86971"/>
            <a:ext cx="8610600" cy="1293028"/>
          </a:xfrm>
        </p:spPr>
        <p:txBody>
          <a:bodyPr/>
          <a:lstStyle/>
          <a:p>
            <a:r>
              <a:rPr lang="fi-FI" dirty="0"/>
              <a:t>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965765-661D-4735-899A-401243C1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22765"/>
            <a:ext cx="10820400" cy="4613561"/>
          </a:xfrm>
        </p:spPr>
        <p:txBody>
          <a:bodyPr>
            <a:normAutofit/>
          </a:bodyPr>
          <a:lstStyle/>
          <a:p>
            <a:r>
              <a:rPr lang="fi-FI" sz="2400" dirty="0"/>
              <a:t>Hakeminen tapahtuu sähköisesti osoitteessa </a:t>
            </a:r>
            <a:r>
              <a:rPr lang="fi-FI" sz="2400" dirty="0">
                <a:hlinkClick r:id="rId3"/>
              </a:rPr>
              <a:t>www.opintopolku.fi</a:t>
            </a:r>
            <a:r>
              <a:rPr lang="fi-FI" sz="2400" dirty="0"/>
              <a:t>.</a:t>
            </a:r>
          </a:p>
          <a:p>
            <a:r>
              <a:rPr lang="fi-FI" sz="2400" dirty="0"/>
              <a:t>Yhteishaussa voi hakea enintään seitsemään koulutukseen.</a:t>
            </a:r>
          </a:p>
          <a:p>
            <a:r>
              <a:rPr lang="fi-FI" sz="2400" dirty="0"/>
              <a:t>Hakutoivejärjestys on sitova.</a:t>
            </a:r>
          </a:p>
          <a:p>
            <a:r>
              <a:rPr lang="fi-FI" sz="2400" dirty="0"/>
              <a:t>Valinta tapahtuu hakutoivejärjestyksen mukaisessa järjestyksessä eli nuori voi saada vain yhden opiskelupaikan.</a:t>
            </a:r>
          </a:p>
          <a:p>
            <a:pPr lvl="1"/>
            <a:r>
              <a:rPr lang="fi-FI" i="1" dirty="0"/>
              <a:t>Jos hakija pääsee 1.hakutoiveeseen, hän ei voi tulla valituksi alempiin hakutoiveisiin.</a:t>
            </a:r>
          </a:p>
          <a:p>
            <a:pPr lvl="1"/>
            <a:r>
              <a:rPr lang="fi-FI" i="1" dirty="0"/>
              <a:t>Jos hakija valitaan 2.hakutoiveeseen, hän voi vielä tulla valituksi varasijalta 1.hakutoiveeseen jne.</a:t>
            </a:r>
          </a:p>
          <a:p>
            <a:endParaRPr lang="fi-FI" sz="2400" dirty="0"/>
          </a:p>
          <a:p>
            <a:r>
              <a:rPr lang="fi-FI" sz="2400" dirty="0"/>
              <a:t>Demohaku joulu-tammikuussa</a:t>
            </a:r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17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173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2B5438-F80A-4A66-BDB8-6A77FB5E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66642"/>
            <a:ext cx="8610600" cy="1293028"/>
          </a:xfrm>
        </p:spPr>
        <p:txBody>
          <a:bodyPr/>
          <a:lstStyle/>
          <a:p>
            <a:r>
              <a:rPr lang="fi-FI" dirty="0"/>
              <a:t>Valintaperusteet lukioon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1CA33-4709-4FE9-AC18-1786D202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41863"/>
            <a:ext cx="10820400" cy="4897604"/>
          </a:xfrm>
        </p:spPr>
        <p:txBody>
          <a:bodyPr>
            <a:noAutofit/>
          </a:bodyPr>
          <a:lstStyle/>
          <a:p>
            <a:r>
              <a:rPr lang="fi-FI" sz="2400" dirty="0"/>
              <a:t>Lukioon opiskelijat valitaan perusopetuksen </a:t>
            </a:r>
            <a:r>
              <a:rPr lang="fi-FI" sz="2400" b="1" dirty="0"/>
              <a:t>päättötodistuksen</a:t>
            </a:r>
            <a:r>
              <a:rPr lang="fi-FI" sz="2400" dirty="0"/>
              <a:t> </a:t>
            </a:r>
            <a:r>
              <a:rPr lang="fi-FI" sz="2400" b="1" dirty="0"/>
              <a:t>lukuaineiden keskiarvon</a:t>
            </a:r>
            <a:r>
              <a:rPr lang="fi-FI" sz="2400" dirty="0"/>
              <a:t> perusteella</a:t>
            </a:r>
          </a:p>
          <a:p>
            <a:r>
              <a:rPr lang="fi-FI" sz="2400" dirty="0"/>
              <a:t>Lukuaineet: </a:t>
            </a:r>
            <a:r>
              <a:rPr lang="fi-FI" sz="2400" b="1" dirty="0"/>
              <a:t>äidinkieli- ja kirjallisuus, toinen kotimainen kieli, vieraat kielet, uskonto tai elämänkatsomustieto, historia, yhteiskuntaoppi, matematiikka, fysiikka, kemia, biologia, terveystieto, maantieto</a:t>
            </a:r>
          </a:p>
          <a:p>
            <a:r>
              <a:rPr lang="fi-FI" sz="2400" dirty="0"/>
              <a:t>Huoltajan pyynnöstä valinnainen kieli voidaan arvioida suoritusmerkinnällä</a:t>
            </a:r>
          </a:p>
          <a:p>
            <a:r>
              <a:rPr lang="fi-FI" sz="2400" dirty="0"/>
              <a:t>Jyväskylässä keskiarvoraja määräytyy suhteessa lukiopaikkoihin ja hakijamäärään.</a:t>
            </a:r>
          </a:p>
          <a:p>
            <a:r>
              <a:rPr lang="fi-FI" sz="2400" dirty="0"/>
              <a:t>Lukiot voivat ottaa myös huomioon muita lisänäyttöjä; harrastuksiin liittyvät suoritukset, urheilumenestys, pääsy- ja soveltuvuuskokeen pistemäärä</a:t>
            </a:r>
          </a:p>
        </p:txBody>
      </p:sp>
    </p:spTree>
    <p:extLst>
      <p:ext uri="{BB962C8B-B14F-4D97-AF65-F5344CB8AC3E}">
        <p14:creationId xmlns:p14="http://schemas.microsoft.com/office/powerpoint/2010/main" val="3304092713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6885</TotalTime>
  <Words>1669</Words>
  <Application>Microsoft Office PowerPoint</Application>
  <PresentationFormat>Laajakuva</PresentationFormat>
  <Paragraphs>359</Paragraphs>
  <Slides>32</Slides>
  <Notes>24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Open Sans</vt:lpstr>
      <vt:lpstr>Tiivistymisjuova</vt:lpstr>
      <vt:lpstr>Yhteishaku 2024</vt:lpstr>
      <vt:lpstr>PowerPoint-esitys</vt:lpstr>
      <vt:lpstr>Ohjelma</vt:lpstr>
      <vt:lpstr>Suunnistajan eväät</vt:lpstr>
      <vt:lpstr>peukkuäänestys</vt:lpstr>
      <vt:lpstr>Nuori on monien kysymysten äärellä</vt:lpstr>
      <vt:lpstr>Yhteishaku ja aikataulut</vt:lpstr>
      <vt:lpstr>hakeminen</vt:lpstr>
      <vt:lpstr>Valintaperusteet lukioon</vt:lpstr>
      <vt:lpstr>Valintaperusteet ammatillisiin perustutkintoihin</vt:lpstr>
      <vt:lpstr>Yleinen koulumenestys</vt:lpstr>
      <vt:lpstr>Painotetut arvosanat</vt:lpstr>
      <vt:lpstr>Pääsy- ja soveltuvuuskokeet</vt:lpstr>
      <vt:lpstr>Sora-tutkinnot</vt:lpstr>
      <vt:lpstr>Alat, joille voidaan valita pelkän pääsykokeen perusteella</vt:lpstr>
      <vt:lpstr>Harkintaan perustuva valinta</vt:lpstr>
      <vt:lpstr>Tuva-koulutus</vt:lpstr>
      <vt:lpstr>Opistovuosi oppivelvollisille</vt:lpstr>
      <vt:lpstr>sähköposti</vt:lpstr>
      <vt:lpstr>Huoltajan kuuleminen</vt:lpstr>
      <vt:lpstr>PowerPoint-esitys</vt:lpstr>
      <vt:lpstr>Jos ei tule valituksi yhteishaussa</vt:lpstr>
      <vt:lpstr>Gradia jyväskylä ja jämsä</vt:lpstr>
      <vt:lpstr>Muita vaihtoehtoja </vt:lpstr>
      <vt:lpstr>Ohjaus ja tuki gradiassa</vt:lpstr>
      <vt:lpstr>Huoltajan muistilista</vt:lpstr>
      <vt:lpstr>Jatkuva haku</vt:lpstr>
      <vt:lpstr>Toisen asteen koulutuksen maksuttomuus</vt:lpstr>
      <vt:lpstr>PowerPoint-esitys</vt:lpstr>
      <vt:lpstr>PowerPoint-esitys</vt:lpstr>
      <vt:lpstr>PowerPoint-esitys</vt:lpstr>
      <vt:lpstr>valpas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Yhteishaku 2018</dc:title>
  <dc:creator>Minna Heikkinen</dc:creator>
  <cp:lastModifiedBy>Kirsi</cp:lastModifiedBy>
  <cp:revision>241</cp:revision>
  <dcterms:created xsi:type="dcterms:W3CDTF">2017-11-13T10:08:32Z</dcterms:created>
  <dcterms:modified xsi:type="dcterms:W3CDTF">2024-01-23T09:32:54Z</dcterms:modified>
</cp:coreProperties>
</file>