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73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59" d="100"/>
          <a:sy n="59" d="100"/>
        </p:scale>
        <p:origin x="15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3812-B89E-B2D6-D748-084C98AB9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F5F11-49A6-D0D2-E0E9-5777795CF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96A3F-3570-2C52-BD83-030D68B36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31C7B-2AD8-43AE-9A50-B300ACAA985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4869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6481EE-CF9B-31D5-06F1-ADFA6FACC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8A1C11-9320-7D2D-EF25-3EA5057A0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5A8A30-6667-7B34-465F-56590D973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F2C08-D0D7-4F24-8766-C59906B3BDE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4175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25C4063-38C0-3633-2D59-C70C6F23C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DDCE465-A52B-96DB-D385-9E07CD0DF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52CA13E-5EFF-4894-01D7-5531DA1AE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10055-F7FD-400C-B35E-1F5FE0F70E6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28760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>
            <a:extLst>
              <a:ext uri="{FF2B5EF4-FFF2-40B4-BE49-F238E27FC236}">
                <a16:creationId xmlns:a16="http://schemas.microsoft.com/office/drawing/2014/main" id="{52F97E2A-6809-5C43-F47A-51CEA35ECAF5}"/>
              </a:ext>
            </a:extLst>
          </p:cNvPr>
          <p:cNvSpPr txBox="1"/>
          <p:nvPr/>
        </p:nvSpPr>
        <p:spPr>
          <a:xfrm>
            <a:off x="674688" y="971550"/>
            <a:ext cx="6000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“</a:t>
            </a: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EE785484-85FA-D613-0A15-1253A0D5DA05}"/>
              </a:ext>
            </a:extLst>
          </p:cNvPr>
          <p:cNvSpPr txBox="1"/>
          <p:nvPr/>
        </p:nvSpPr>
        <p:spPr>
          <a:xfrm>
            <a:off x="6999288" y="2613025"/>
            <a:ext cx="601662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085631A-BE6E-D6F7-7958-97739E791A8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93AB07-6A70-863A-8075-023AC0C1D13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EDE5E4-C854-98DF-27FA-7DE76F622D7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66C0D-747B-4AE3-870F-36181A820DC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31009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13F15-233B-97FC-6AFD-2452EAE9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E4EDD-6E2A-3C26-1CEB-2CB99AC02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82B3A-EA75-0ADF-BD0B-158A85CFD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A342-FD95-4317-B04C-D4E8EF73655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65155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6">
            <a:extLst>
              <a:ext uri="{FF2B5EF4-FFF2-40B4-BE49-F238E27FC236}">
                <a16:creationId xmlns:a16="http://schemas.microsoft.com/office/drawing/2014/main" id="{8B897143-6529-671C-2C30-FBCB3C9A1B5C}"/>
              </a:ext>
            </a:extLst>
          </p:cNvPr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7">
            <a:extLst>
              <a:ext uri="{FF2B5EF4-FFF2-40B4-BE49-F238E27FC236}">
                <a16:creationId xmlns:a16="http://schemas.microsoft.com/office/drawing/2014/main" id="{D68DA8AC-8625-B8AF-D3E6-02794DE20A2F}"/>
              </a:ext>
            </a:extLst>
          </p:cNvPr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D140EBF-95B0-0A19-A21C-5471DF2C5AC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959FEC3-09E4-B707-8379-8BB1F9F6571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DF72415-6A83-3B14-5E03-18BC7FC184B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9976F-845A-4CE0-A831-0EE03A0A235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20473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8">
            <a:extLst>
              <a:ext uri="{FF2B5EF4-FFF2-40B4-BE49-F238E27FC236}">
                <a16:creationId xmlns:a16="http://schemas.microsoft.com/office/drawing/2014/main" id="{5011F79D-4549-373A-5D11-E4826F7E3532}"/>
              </a:ext>
            </a:extLst>
          </p:cNvPr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BAA94F64-2029-E4B1-DDC3-65CC6FD3635F}"/>
              </a:ext>
            </a:extLst>
          </p:cNvPr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013EC6-D4CA-A779-4BD6-2C1B37E952CD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ED844F3-3C18-3F63-BD59-C81A78789C92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0670F50-78A9-EC78-FEC3-B3ADF3D3B8E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4B7D6-FB77-4BFD-B8B4-3BA673643AF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74572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60532-DC4F-3B5F-6DDE-F3F9CAC8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DC514-E917-666C-0572-269D6B04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1ABE7-9BF8-ED01-E4B3-74D71403D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E9B72-C97A-4A57-805C-553B2407FDA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03940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D8DE0-431D-ED45-7B6B-98C6A7005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4E768-D75C-8378-ACF6-D5C085C37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597EE-290F-FD88-CFB0-72CB1A113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91E24-4CD2-4F2B-8BE9-691BA18FC2D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59476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Otsikko ja neljä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sz="quarter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263525" y="1598613"/>
            <a:ext cx="3616325" cy="21717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263525" y="3922713"/>
            <a:ext cx="3616325" cy="21732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830C49F-A2A3-FDBD-4FC8-5CD523455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A4AF82C-7EDA-732C-2CC8-3D2B9A05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FBF2F43-A396-35EA-A9BE-A015683ED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CDECE-9CED-452A-89B8-9FFF2381F88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0218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0D0B6-4D1E-1041-6F2C-419C65DE3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F1B9D-155D-4790-C197-59510EC0F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8D096-3E7A-9EE6-CFB2-6A1AD325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B4D28-9126-4785-8EFC-ED06F48936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566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52043-D24D-F50F-AC37-572490B90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978E3-78E3-D4E0-CFB7-36229434A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17E36-2381-D19D-5069-264E837A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19062-454B-426D-8EAF-1095D49B33D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5726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54933A8-8E6B-FF9A-4741-284A83B4B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A1DF316-225F-4698-0FE6-40A78BA8E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55155B-CEA0-FBB9-A4AA-3A6D24567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2B331-73DC-46FA-AA86-2169772807E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6256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755104D-03C4-E882-8CC0-7E49B938F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C780F3-5FBD-3FD4-20C3-37368C8D2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E43FCA-FC76-514D-3040-880EF2462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179AC-B428-4993-8927-E2EC229B3C4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2490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52018FD-3A6C-84F7-0F25-9163EB860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B32C9D-41FC-635C-CDC5-8AED57C9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947F32-4C9C-69E8-CE44-7415ACF81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B10EA-D127-493F-B263-B1DC8374282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1553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4F4BE0D-7D0F-EB09-BFF9-C2F261A05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E793D90-149F-D1E3-A59D-C3FA49B0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665D0C-301E-6006-1E26-77A8973AC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02C7B-E0C2-46AC-A1D8-1BA14713A67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651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B28F47-7D5E-7256-5E65-1868F9D44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7547BA-677F-CF09-7B9C-D1B762083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911478-39DF-6A03-7885-06C93EE2A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28D75-FE3B-4404-82EA-CF5A45E9408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6371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C3DE82-74A3-7A2A-06DD-ACE94ACD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349EFF-749F-9156-4179-C36F327D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ED005A-077A-0502-6AF4-7033831F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1A4A3-1B87-4D3F-994A-9ACB495E5E2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3071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82CF5E8B-6C6A-4944-B8B3-CCEB2D69F38D}"/>
              </a:ext>
            </a:extLst>
          </p:cNvPr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58B94D0-EDE3-B868-3E33-BFF2DE3A7C45}"/>
              </a:ext>
            </a:extLst>
          </p:cNvPr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309854F-F360-3E66-A4DF-D9D6C89D42D8}"/>
              </a:ext>
            </a:extLst>
          </p:cNvPr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B11CA02-260A-C3C8-1E7F-EE89A64E0B41}"/>
              </a:ext>
            </a:extLst>
          </p:cNvPr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0A261B6-D932-0205-39D2-E9805FE06DBD}"/>
              </a:ext>
            </a:extLst>
          </p:cNvPr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191101-735C-D860-19F4-211299E98C71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1042" name="Title Placeholder 1">
            <a:extLst>
              <a:ext uri="{FF2B5EF4-FFF2-40B4-BE49-F238E27FC236}">
                <a16:creationId xmlns:a16="http://schemas.microsoft.com/office/drawing/2014/main" id="{EB0BC000-DFC2-B19E-3C1E-F93591454A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4188" y="452438"/>
            <a:ext cx="705643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ots. perustyyl. napsautt.</a:t>
            </a:r>
            <a:endParaRPr lang="en-US" altLang="fi-FI"/>
          </a:p>
        </p:txBody>
      </p:sp>
      <p:sp>
        <p:nvSpPr>
          <p:cNvPr id="1043" name="Text Placeholder 2">
            <a:extLst>
              <a:ext uri="{FF2B5EF4-FFF2-40B4-BE49-F238E27FC236}">
                <a16:creationId xmlns:a16="http://schemas.microsoft.com/office/drawing/2014/main" id="{840BE5D6-F46E-8F5A-BBA6-5292A376E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2052638"/>
            <a:ext cx="67119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2DC09-80F1-033F-F679-590A0FFA72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26957-4509-B08D-635B-6A6E6F04D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233318" y="3263107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41B07-3A6D-6433-9049-CE91CFA69B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1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A3F7DB-C5E2-4CE0-8499-9480D8CE8E1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40" r:id="rId12"/>
    <p:sldLayoutId id="2147483836" r:id="rId13"/>
    <p:sldLayoutId id="2147483841" r:id="rId14"/>
    <p:sldLayoutId id="2147483842" r:id="rId15"/>
    <p:sldLayoutId id="2147483837" r:id="rId16"/>
    <p:sldLayoutId id="2147483838" r:id="rId17"/>
    <p:sldLayoutId id="2147483839" r:id="rId18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umak.fi/" TargetMode="External"/><Relationship Id="rId13" Type="http://schemas.openxmlformats.org/officeDocument/2006/relationships/hyperlink" Target="http://www.gradia.fi/" TargetMode="External"/><Relationship Id="rId18" Type="http://schemas.openxmlformats.org/officeDocument/2006/relationships/hyperlink" Target="http://www.omnia.fi/" TargetMode="External"/><Relationship Id="rId26" Type="http://schemas.openxmlformats.org/officeDocument/2006/relationships/hyperlink" Target="http://www.oulu.fi/yliopisto" TargetMode="External"/><Relationship Id="rId3" Type="http://schemas.openxmlformats.org/officeDocument/2006/relationships/hyperlink" Target="http://www.metropolia.fi/" TargetMode="External"/><Relationship Id="rId21" Type="http://schemas.openxmlformats.org/officeDocument/2006/relationships/hyperlink" Target="http://www.helsinki.fi/yliopisto" TargetMode="External"/><Relationship Id="rId7" Type="http://schemas.openxmlformats.org/officeDocument/2006/relationships/hyperlink" Target="http://www.haaga-helia.fi/" TargetMode="External"/><Relationship Id="rId12" Type="http://schemas.openxmlformats.org/officeDocument/2006/relationships/hyperlink" Target="http://www.puv.fi/" TargetMode="External"/><Relationship Id="rId17" Type="http://schemas.openxmlformats.org/officeDocument/2006/relationships/hyperlink" Target="http://www.sakky.fi/" TargetMode="External"/><Relationship Id="rId25" Type="http://schemas.openxmlformats.org/officeDocument/2006/relationships/hyperlink" Target="http://www.uef.fi/" TargetMode="External"/><Relationship Id="rId2" Type="http://schemas.openxmlformats.org/officeDocument/2006/relationships/hyperlink" Target="http://www.jamk.fi/" TargetMode="External"/><Relationship Id="rId16" Type="http://schemas.openxmlformats.org/officeDocument/2006/relationships/hyperlink" Target="http://www.tredu.fi/" TargetMode="External"/><Relationship Id="rId20" Type="http://schemas.openxmlformats.org/officeDocument/2006/relationships/hyperlink" Target="http://www.jyu.fi/" TargetMode="External"/><Relationship Id="rId29" Type="http://schemas.openxmlformats.org/officeDocument/2006/relationships/hyperlink" Target="https://tyomarkkinatori.fi/ammattitieto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www.diak.fi/" TargetMode="External"/><Relationship Id="rId11" Type="http://schemas.openxmlformats.org/officeDocument/2006/relationships/hyperlink" Target="http://www.turkuamk.fi/" TargetMode="External"/><Relationship Id="rId24" Type="http://schemas.openxmlformats.org/officeDocument/2006/relationships/hyperlink" Target="http://www.utu.fi/" TargetMode="External"/><Relationship Id="rId5" Type="http://schemas.openxmlformats.org/officeDocument/2006/relationships/hyperlink" Target="http://www.laurea.fi/" TargetMode="External"/><Relationship Id="rId15" Type="http://schemas.openxmlformats.org/officeDocument/2006/relationships/hyperlink" Target="http://www.poke.fi/" TargetMode="External"/><Relationship Id="rId23" Type="http://schemas.openxmlformats.org/officeDocument/2006/relationships/hyperlink" Target="http://www.uta.fi/" TargetMode="External"/><Relationship Id="rId28" Type="http://schemas.openxmlformats.org/officeDocument/2006/relationships/hyperlink" Target="http://www.mol.fi/avo" TargetMode="External"/><Relationship Id="rId10" Type="http://schemas.openxmlformats.org/officeDocument/2006/relationships/hyperlink" Target="http://www.savonia.fi/" TargetMode="External"/><Relationship Id="rId19" Type="http://schemas.openxmlformats.org/officeDocument/2006/relationships/hyperlink" Target="http://www.hel.fi/hki/ammatillinen/fi/etusivu" TargetMode="External"/><Relationship Id="rId4" Type="http://schemas.openxmlformats.org/officeDocument/2006/relationships/hyperlink" Target="http://www.tamk.fi/" TargetMode="External"/><Relationship Id="rId9" Type="http://schemas.openxmlformats.org/officeDocument/2006/relationships/hyperlink" Target="http://www.lamk.fi/" TargetMode="External"/><Relationship Id="rId14" Type="http://schemas.openxmlformats.org/officeDocument/2006/relationships/hyperlink" Target="http://www.jko.fi/" TargetMode="External"/><Relationship Id="rId22" Type="http://schemas.openxmlformats.org/officeDocument/2006/relationships/hyperlink" Target="http://www.aalto.fi/" TargetMode="External"/><Relationship Id="rId27" Type="http://schemas.openxmlformats.org/officeDocument/2006/relationships/hyperlink" Target="http://www.ulapland.fi/" TargetMode="External"/><Relationship Id="rId30" Type="http://schemas.openxmlformats.org/officeDocument/2006/relationships/hyperlink" Target="http://www.opintopolku.fi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foter.com/" TargetMode="External"/><Relationship Id="rId3" Type="http://schemas.openxmlformats.org/officeDocument/2006/relationships/hyperlink" Target="https://stocksnap.io/" TargetMode="External"/><Relationship Id="rId7" Type="http://schemas.openxmlformats.org/officeDocument/2006/relationships/hyperlink" Target="https://www.pexels.com/" TargetMode="External"/><Relationship Id="rId2" Type="http://schemas.openxmlformats.org/officeDocument/2006/relationships/hyperlink" Target="https://pixaba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nrestrictedstock.com/" TargetMode="External"/><Relationship Id="rId11" Type="http://schemas.openxmlformats.org/officeDocument/2006/relationships/hyperlink" Target="http://nk.oulu.fi/enorssi/gallery/" TargetMode="External"/><Relationship Id="rId5" Type="http://schemas.openxmlformats.org/officeDocument/2006/relationships/hyperlink" Target="https://visualhunt.com/" TargetMode="External"/><Relationship Id="rId10" Type="http://schemas.openxmlformats.org/officeDocument/2006/relationships/hyperlink" Target="http://media.tkukoulu.fi/collection/" TargetMode="External"/><Relationship Id="rId4" Type="http://schemas.openxmlformats.org/officeDocument/2006/relationships/hyperlink" Target="https://unsplash.com/" TargetMode="External"/><Relationship Id="rId9" Type="http://schemas.openxmlformats.org/officeDocument/2006/relationships/hyperlink" Target="http://search.creativecommons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yomarkkinatori.fi/henkiloasiakkaat/ammattitiet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yopaikat.oikotie.fi/palkkavertailu" TargetMode="External"/><Relationship Id="rId2" Type="http://schemas.openxmlformats.org/officeDocument/2006/relationships/hyperlink" Target="https://tyovoimabarometri.f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t.fi/til/pal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59595DD-90BC-CED6-5BF4-C004C7F615B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66775" y="1447800"/>
            <a:ext cx="6800850" cy="3328988"/>
          </a:xfrm>
        </p:spPr>
        <p:txBody>
          <a:bodyPr/>
          <a:lstStyle/>
          <a:p>
            <a:pPr eaLnBrk="1" hangingPunct="1"/>
            <a:r>
              <a:rPr lang="fi-FI" altLang="fi-FI" sz="6600"/>
              <a:t>PROJEKTITYÖ</a:t>
            </a:r>
            <a:br>
              <a:rPr lang="fi-FI" altLang="fi-FI" sz="6600"/>
            </a:br>
            <a:r>
              <a:rPr lang="fi-FI" altLang="fi-FI" sz="6600"/>
              <a:t>Ammattiesittely</a:t>
            </a:r>
          </a:p>
        </p:txBody>
      </p:sp>
      <p:sp>
        <p:nvSpPr>
          <p:cNvPr id="3075" name="Rectangle 7">
            <a:extLst>
              <a:ext uri="{FF2B5EF4-FFF2-40B4-BE49-F238E27FC236}">
                <a16:creationId xmlns:a16="http://schemas.microsoft.com/office/drawing/2014/main" id="{113EFE7B-596A-F3A3-CAE9-EBB02C447B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66775" y="4776788"/>
            <a:ext cx="6619875" cy="862012"/>
          </a:xfrm>
        </p:spPr>
        <p:txBody>
          <a:bodyPr rtlCol="0">
            <a:normAutofit/>
          </a:bodyPr>
          <a:lstStyle/>
          <a:p>
            <a:pPr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endParaRPr lang="fi-FI" alt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CEFD9A8-DED1-062C-A1C7-F84AA0707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0713" y="404813"/>
            <a:ext cx="7839075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Oma luova idea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FB565AB-914D-38CB-D16A-AA3BD0A6AE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0713" y="1628775"/>
            <a:ext cx="7839075" cy="4999038"/>
          </a:xfrm>
        </p:spPr>
        <p:txBody>
          <a:bodyPr/>
          <a:lstStyle/>
          <a:p>
            <a:pPr eaLnBrk="1" hangingPunct="1"/>
            <a:r>
              <a:rPr lang="fi-FI" altLang="fi-FI" sz="2800"/>
              <a:t>Kokki (ravintolan esittely, huippukokin esittely, jonkun alueen ruokaperinne jne.)</a:t>
            </a:r>
          </a:p>
          <a:p>
            <a:pPr eaLnBrk="1" hangingPunct="1"/>
            <a:r>
              <a:rPr lang="fi-FI" altLang="fi-FI" sz="2800"/>
              <a:t>Parturi-kampaaja (muoti ja trendit 2019, kampausten historia jne.)</a:t>
            </a:r>
          </a:p>
          <a:p>
            <a:pPr eaLnBrk="1" hangingPunct="1"/>
            <a:r>
              <a:rPr lang="fi-FI" altLang="fi-FI" sz="2800"/>
              <a:t>Poliisi (tyypillisimmät rikokset, TV:n poliisisarjat jne.)</a:t>
            </a:r>
          </a:p>
          <a:p>
            <a:pPr eaLnBrk="1" hangingPunct="1"/>
            <a:r>
              <a:rPr lang="fi-FI" altLang="fi-FI" sz="2800"/>
              <a:t>Kiinteistönvälittäjä (asuntosijoittaminen, kallein asuinalue, asuntojen hintakehitys jne.)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541DAD9-A39C-48E9-00EF-C61FFE5A50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2325" y="404813"/>
            <a:ext cx="7710488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Lähteet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EC58A22-BE48-9F04-5F59-3C60203390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2325" y="1804988"/>
            <a:ext cx="7710488" cy="4195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800"/>
              <a:t>Jokaisella oltava vähintään 6 lähdettä!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Muista tekijänoikeudet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Lähdeviitteet oman otsikon alle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/>
              <a:t>	www.poke.fi (23.11.2023)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/>
              <a:t>	KSML 23.1.2024, Heikki Kärki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/>
              <a:t>	Ahonen J. 2015. Tulevaisuuden työ.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/>
              <a:t>	Kerttu Mikkosen haastattelu (7.2.2024)</a:t>
            </a:r>
          </a:p>
          <a:p>
            <a:pPr eaLnBrk="1" hangingPunct="1">
              <a:lnSpc>
                <a:spcPct val="90000"/>
              </a:lnSpc>
            </a:pPr>
            <a:endParaRPr lang="fi-FI" alt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2E26E1E-C8A7-9AB8-1D89-7BDD3B0F33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3913" y="404813"/>
            <a:ext cx="7054850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Kriteerit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38137D4-F7B3-448E-1A58-A805F422CE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3913" y="1779588"/>
            <a:ext cx="7708900" cy="4673600"/>
          </a:xfrm>
        </p:spPr>
        <p:txBody>
          <a:bodyPr/>
          <a:lstStyle/>
          <a:p>
            <a:pPr eaLnBrk="1" hangingPunct="1"/>
            <a:r>
              <a:rPr lang="fi-FI" altLang="fi-FI" sz="2800"/>
              <a:t>Oma teksti! Ei leikkaa-liimaa!</a:t>
            </a:r>
          </a:p>
          <a:p>
            <a:pPr eaLnBrk="1" hangingPunct="1"/>
            <a:r>
              <a:rPr lang="fi-FI" altLang="fi-FI" sz="2800"/>
              <a:t>Teksti on luettavaa ja punainen lanka säilyy.</a:t>
            </a:r>
          </a:p>
          <a:p>
            <a:pPr eaLnBrk="1" hangingPunct="1"/>
            <a:r>
              <a:rPr lang="fi-FI" altLang="fi-FI" sz="2800"/>
              <a:t>Faktat oikein.</a:t>
            </a:r>
          </a:p>
          <a:p>
            <a:pPr eaLnBrk="1" hangingPunct="1"/>
            <a:r>
              <a:rPr lang="fi-FI" altLang="fi-FI" sz="2800"/>
              <a:t>Sisältö tarpeeksi laaja.</a:t>
            </a:r>
          </a:p>
          <a:p>
            <a:pPr eaLnBrk="1" hangingPunct="1"/>
            <a:r>
              <a:rPr lang="fi-FI" altLang="fi-FI" sz="2800"/>
              <a:t>Haastattelut ovat plussaa.</a:t>
            </a:r>
          </a:p>
          <a:p>
            <a:pPr eaLnBrk="1" hangingPunct="1"/>
            <a:r>
              <a:rPr lang="fi-FI" altLang="fi-FI" sz="2800"/>
              <a:t>Visuaalisuus on plussaa.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904217C-0F49-64BB-25CF-856562E2D83F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684213" y="260350"/>
            <a:ext cx="7477125" cy="969963"/>
          </a:xfrm>
        </p:spPr>
        <p:txBody>
          <a:bodyPr/>
          <a:lstStyle/>
          <a:p>
            <a:pPr eaLnBrk="1" hangingPunct="1"/>
            <a:r>
              <a:rPr lang="fi-FI" altLang="fi-FI" sz="4800"/>
              <a:t>Lähteitä</a:t>
            </a:r>
          </a:p>
        </p:txBody>
      </p:sp>
      <p:sp>
        <p:nvSpPr>
          <p:cNvPr id="18435" name="Rectangle 6">
            <a:extLst>
              <a:ext uri="{FF2B5EF4-FFF2-40B4-BE49-F238E27FC236}">
                <a16:creationId xmlns:a16="http://schemas.microsoft.com/office/drawing/2014/main" id="{D38147A4-600E-60EE-0B2E-57C6D8D13DDD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5227638" y="115888"/>
            <a:ext cx="3617912" cy="3673475"/>
          </a:xfrm>
        </p:spPr>
        <p:txBody>
          <a:bodyPr/>
          <a:lstStyle/>
          <a:p>
            <a:pPr eaLnBrk="1" hangingPunct="1"/>
            <a:r>
              <a:rPr lang="fi-FI" altLang="fi-FI" sz="1400">
                <a:hlinkClick r:id="rId2"/>
              </a:rPr>
              <a:t>www.jamk.fi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3"/>
              </a:rPr>
              <a:t>www.metropolia.fi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4"/>
              </a:rPr>
              <a:t>www.tamk.fi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5"/>
              </a:rPr>
              <a:t>www.laurea.fi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6"/>
              </a:rPr>
              <a:t>www.diak.fi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7"/>
              </a:rPr>
              <a:t>www.haaga-helia.fi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8"/>
              </a:rPr>
              <a:t>www.humak.fi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9"/>
              </a:rPr>
              <a:t>www.lamk.fi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10"/>
              </a:rPr>
              <a:t>www.savonia.fi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11"/>
              </a:rPr>
              <a:t>www.turkuamk.fi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12"/>
              </a:rPr>
              <a:t>www.puv.fi</a:t>
            </a:r>
            <a:endParaRPr lang="fi-FI" altLang="fi-FI" sz="1400"/>
          </a:p>
        </p:txBody>
      </p:sp>
      <p:sp>
        <p:nvSpPr>
          <p:cNvPr id="18436" name="Rectangle 7">
            <a:extLst>
              <a:ext uri="{FF2B5EF4-FFF2-40B4-BE49-F238E27FC236}">
                <a16:creationId xmlns:a16="http://schemas.microsoft.com/office/drawing/2014/main" id="{50BA515B-6B02-9CB9-AD99-CA7B3A13B5AD}"/>
              </a:ext>
            </a:extLst>
          </p:cNvPr>
          <p:cNvSpPr>
            <a:spLocks noGrp="1" noChangeArrowheads="1"/>
          </p:cNvSpPr>
          <p:nvPr>
            <p:ph sz="quarter" idx="2"/>
          </p:nvPr>
        </p:nvSpPr>
        <p:spPr>
          <a:xfrm>
            <a:off x="684213" y="3141663"/>
            <a:ext cx="3887787" cy="3387725"/>
          </a:xfrm>
        </p:spPr>
        <p:txBody>
          <a:bodyPr/>
          <a:lstStyle/>
          <a:p>
            <a:pPr eaLnBrk="1" hangingPunct="1"/>
            <a:r>
              <a:rPr lang="fi-FI" altLang="fi-FI" sz="1800">
                <a:hlinkClick r:id="rId13"/>
              </a:rPr>
              <a:t>www.gradia.fi</a:t>
            </a:r>
            <a:endParaRPr lang="fi-FI" altLang="fi-FI" sz="1800"/>
          </a:p>
          <a:p>
            <a:pPr eaLnBrk="1" hangingPunct="1"/>
            <a:r>
              <a:rPr lang="fi-FI" altLang="fi-FI" sz="1800">
                <a:hlinkClick r:id="rId14"/>
              </a:rPr>
              <a:t>www.jko.fi</a:t>
            </a:r>
            <a:endParaRPr lang="fi-FI" altLang="fi-FI" sz="1800"/>
          </a:p>
          <a:p>
            <a:pPr eaLnBrk="1" hangingPunct="1"/>
            <a:r>
              <a:rPr lang="fi-FI" altLang="fi-FI" sz="1800">
                <a:hlinkClick r:id="rId15"/>
              </a:rPr>
              <a:t>www.poke.fi</a:t>
            </a:r>
            <a:endParaRPr lang="fi-FI" altLang="fi-FI" sz="1800"/>
          </a:p>
          <a:p>
            <a:pPr eaLnBrk="1" hangingPunct="1"/>
            <a:r>
              <a:rPr lang="fi-FI" altLang="fi-FI" sz="1800">
                <a:hlinkClick r:id="rId16"/>
              </a:rPr>
              <a:t>www.tredu.fi</a:t>
            </a:r>
            <a:endParaRPr lang="fi-FI" altLang="fi-FI" sz="1800"/>
          </a:p>
          <a:p>
            <a:pPr eaLnBrk="1" hangingPunct="1"/>
            <a:r>
              <a:rPr lang="fi-FI" altLang="fi-FI" sz="1800">
                <a:hlinkClick r:id="rId17"/>
              </a:rPr>
              <a:t>www.sakky.fi</a:t>
            </a:r>
            <a:endParaRPr lang="fi-FI" altLang="fi-FI" sz="1800"/>
          </a:p>
          <a:p>
            <a:pPr eaLnBrk="1" hangingPunct="1"/>
            <a:r>
              <a:rPr lang="fi-FI" altLang="fi-FI" sz="1800">
                <a:hlinkClick r:id="rId18"/>
              </a:rPr>
              <a:t>www.omnia.fi</a:t>
            </a:r>
            <a:endParaRPr lang="fi-FI" altLang="fi-FI" sz="1800"/>
          </a:p>
          <a:p>
            <a:pPr eaLnBrk="1" hangingPunct="1"/>
            <a:r>
              <a:rPr lang="fi-FI" altLang="fi-FI" sz="1800">
                <a:hlinkClick r:id="rId19"/>
              </a:rPr>
              <a:t>http://www.hel.fi/hki/ammatillinen/fi/etusivu</a:t>
            </a:r>
            <a:endParaRPr lang="fi-FI" altLang="fi-FI" sz="1800"/>
          </a:p>
          <a:p>
            <a:pPr eaLnBrk="1" hangingPunct="1"/>
            <a:endParaRPr lang="fi-FI" altLang="fi-FI" sz="1600"/>
          </a:p>
          <a:p>
            <a:pPr eaLnBrk="1" hangingPunct="1"/>
            <a:endParaRPr lang="fi-FI" altLang="fi-FI" sz="1600"/>
          </a:p>
        </p:txBody>
      </p:sp>
      <p:sp>
        <p:nvSpPr>
          <p:cNvPr id="18437" name="Rectangle 8">
            <a:extLst>
              <a:ext uri="{FF2B5EF4-FFF2-40B4-BE49-F238E27FC236}">
                <a16:creationId xmlns:a16="http://schemas.microsoft.com/office/drawing/2014/main" id="{8FDA5919-800D-FCC8-CFB8-F30425880031}"/>
              </a:ext>
            </a:extLst>
          </p:cNvPr>
          <p:cNvSpPr>
            <a:spLocks noGrp="1" noChangeArrowheads="1"/>
          </p:cNvSpPr>
          <p:nvPr>
            <p:ph sz="quarter" idx="3"/>
          </p:nvPr>
        </p:nvSpPr>
        <p:spPr>
          <a:xfrm>
            <a:off x="5227638" y="3933825"/>
            <a:ext cx="3635375" cy="2887663"/>
          </a:xfrm>
        </p:spPr>
        <p:txBody>
          <a:bodyPr/>
          <a:lstStyle/>
          <a:p>
            <a:pPr eaLnBrk="1" hangingPunct="1"/>
            <a:r>
              <a:rPr lang="fi-FI" altLang="fi-FI" sz="1400">
                <a:hlinkClick r:id="rId20"/>
              </a:rPr>
              <a:t>www.jyu.fi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21"/>
              </a:rPr>
              <a:t>www.helsinki.fi/yliopisto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22"/>
              </a:rPr>
              <a:t>www.aalto.fi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23"/>
              </a:rPr>
              <a:t>www.uta.fi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24"/>
              </a:rPr>
              <a:t>www.utu.fi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25"/>
              </a:rPr>
              <a:t>www.uef.fi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26"/>
              </a:rPr>
              <a:t>www.oulu.fi/yliopisto</a:t>
            </a:r>
            <a:endParaRPr lang="fi-FI" altLang="fi-FI" sz="1400"/>
          </a:p>
          <a:p>
            <a:pPr eaLnBrk="1" hangingPunct="1"/>
            <a:r>
              <a:rPr lang="fi-FI" altLang="fi-FI" sz="1400">
                <a:hlinkClick r:id="rId27"/>
              </a:rPr>
              <a:t>www.ulapland.fi</a:t>
            </a:r>
            <a:endParaRPr lang="fi-FI" altLang="fi-FI" sz="1400"/>
          </a:p>
          <a:p>
            <a:pPr eaLnBrk="1" hangingPunct="1"/>
            <a:endParaRPr lang="fi-FI" altLang="fi-FI" sz="2400"/>
          </a:p>
        </p:txBody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58AF6997-EE73-7F45-F13F-85ACA54303B3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>
          <a:xfrm>
            <a:off x="684213" y="1328738"/>
            <a:ext cx="3616325" cy="1812925"/>
          </a:xfrm>
        </p:spPr>
        <p:txBody>
          <a:bodyPr/>
          <a:lstStyle/>
          <a:p>
            <a:pPr eaLnBrk="1" hangingPunct="1"/>
            <a:r>
              <a:rPr lang="fi-FI" altLang="fi-FI" sz="1800">
                <a:hlinkClick r:id="rId28"/>
              </a:rPr>
              <a:t>www.mol.fi/avo</a:t>
            </a:r>
            <a:endParaRPr lang="fi-FI" altLang="fi-FI" sz="1800"/>
          </a:p>
          <a:p>
            <a:pPr eaLnBrk="1" hangingPunct="1"/>
            <a:r>
              <a:rPr lang="fi-FI" altLang="fi-FI" sz="1600">
                <a:hlinkClick r:id="rId29"/>
              </a:rPr>
              <a:t>Ammattitieto - Työmarkkinatori (tyomarkkinatori.fi)</a:t>
            </a:r>
            <a:endParaRPr lang="fi-FI" altLang="fi-FI" sz="1800"/>
          </a:p>
          <a:p>
            <a:pPr eaLnBrk="1" hangingPunct="1"/>
            <a:r>
              <a:rPr lang="fi-FI" altLang="fi-FI" sz="1800">
                <a:hlinkClick r:id="rId30"/>
              </a:rPr>
              <a:t>www.opintopolku.fi</a:t>
            </a:r>
            <a:endParaRPr lang="fi-FI" altLang="fi-FI" sz="1800"/>
          </a:p>
          <a:p>
            <a:pPr eaLnBrk="1" hangingPunct="1"/>
            <a:endParaRPr lang="fi-FI" altLang="fi-FI" sz="1600"/>
          </a:p>
          <a:p>
            <a:pPr eaLnBrk="1" hangingPunct="1"/>
            <a:endParaRPr lang="fi-FI" altLang="fi-FI" sz="1800"/>
          </a:p>
          <a:p>
            <a:pPr eaLnBrk="1" hangingPunct="1"/>
            <a:endParaRPr lang="fi-FI" altLang="fi-FI"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8271270-B39C-80B3-5CA0-04655C2635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704138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Kuvalähteet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26DA83A-4400-D6B8-5A8C-12F3E8858C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3" y="1527175"/>
            <a:ext cx="7920037" cy="49260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2800"/>
              <a:t>Kopioi kuva sellaiselta sivustolta, jossa on annettu lupa kuvien käyttöön. (vrt. käyttöoikeudet)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/>
              <a:t>Tällaisia kuvia sanotaan Creative Commons -kuviksi ja ne on merkitty kuvan yhteydessä CC -merkinnällä.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/>
              <a:t>Muista tarkistaa lisenssivaatimukset kuvan esittelystä ennen sen käyttämistä, CC0 1.0 Universal on turvallinen taso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/>
              <a:t>Tällaisen kuvan yhteyteen tulee aina merkitä tieto </a:t>
            </a:r>
            <a:r>
              <a:rPr lang="fi-FI" altLang="fi-FI" sz="2800" b="1"/>
              <a:t>copyright CC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ADC774A-9DF4-17EB-3F21-59238EA3AA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7688" y="333375"/>
            <a:ext cx="7985125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Kuvalähteitä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1B770DE-E506-3A56-4DA8-46EDA1D2CD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900" y="1484313"/>
            <a:ext cx="8316913" cy="53990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2400" b="1">
                <a:hlinkClick r:id="rId2"/>
              </a:rPr>
              <a:t>https://pixabay.com/</a:t>
            </a:r>
            <a:endParaRPr lang="fi-FI" altLang="fi-FI" sz="2400" b="1"/>
          </a:p>
          <a:p>
            <a:pPr eaLnBrk="1" hangingPunct="1">
              <a:lnSpc>
                <a:spcPct val="80000"/>
              </a:lnSpc>
            </a:pPr>
            <a:r>
              <a:rPr lang="fi-FI" altLang="fi-FI" sz="2400" b="1">
                <a:hlinkClick r:id="rId3"/>
              </a:rPr>
              <a:t>https://stocksnap.io/</a:t>
            </a:r>
            <a:endParaRPr lang="fi-FI" altLang="fi-FI" sz="2400" b="1"/>
          </a:p>
          <a:p>
            <a:pPr eaLnBrk="1" hangingPunct="1">
              <a:lnSpc>
                <a:spcPct val="80000"/>
              </a:lnSpc>
            </a:pPr>
            <a:r>
              <a:rPr lang="fi-FI" altLang="fi-FI" sz="2400" b="1">
                <a:hlinkClick r:id="rId4"/>
              </a:rPr>
              <a:t>https://unsplash.com/</a:t>
            </a:r>
            <a:endParaRPr lang="fi-FI" altLang="fi-FI" sz="2400" b="1"/>
          </a:p>
          <a:p>
            <a:pPr eaLnBrk="1" hangingPunct="1">
              <a:lnSpc>
                <a:spcPct val="80000"/>
              </a:lnSpc>
            </a:pPr>
            <a:r>
              <a:rPr lang="fi-FI" altLang="fi-FI" sz="2400" b="1">
                <a:hlinkClick r:id="rId5"/>
              </a:rPr>
              <a:t>https://visualhunt.com/</a:t>
            </a:r>
            <a:endParaRPr lang="fi-FI" altLang="fi-FI" sz="2400" b="1"/>
          </a:p>
          <a:p>
            <a:pPr eaLnBrk="1" hangingPunct="1">
              <a:lnSpc>
                <a:spcPct val="80000"/>
              </a:lnSpc>
            </a:pPr>
            <a:r>
              <a:rPr lang="fi-FI" altLang="fi-FI" sz="2400" b="1">
                <a:hlinkClick r:id="rId6"/>
              </a:rPr>
              <a:t>http://unrestrictedstock.com/</a:t>
            </a:r>
            <a:endParaRPr lang="fi-FI" altLang="fi-FI" sz="2400" b="1"/>
          </a:p>
          <a:p>
            <a:pPr eaLnBrk="1" hangingPunct="1">
              <a:lnSpc>
                <a:spcPct val="80000"/>
              </a:lnSpc>
            </a:pPr>
            <a:r>
              <a:rPr lang="fi-FI" altLang="fi-FI" sz="2400" b="1">
                <a:hlinkClick r:id="rId7"/>
              </a:rPr>
              <a:t>https://www.pexels.com/</a:t>
            </a:r>
            <a:endParaRPr lang="fi-FI" altLang="fi-FI" sz="2400" b="1"/>
          </a:p>
          <a:p>
            <a:pPr eaLnBrk="1" hangingPunct="1">
              <a:lnSpc>
                <a:spcPct val="80000"/>
              </a:lnSpc>
            </a:pPr>
            <a:r>
              <a:rPr lang="fi-FI" altLang="fi-FI" sz="2400" b="1">
                <a:hlinkClick r:id="rId8"/>
              </a:rPr>
              <a:t>http://foter.com/</a:t>
            </a:r>
            <a:endParaRPr lang="fi-FI" altLang="fi-FI" sz="2400" b="1"/>
          </a:p>
          <a:p>
            <a:pPr eaLnBrk="1" hangingPunct="1">
              <a:lnSpc>
                <a:spcPct val="80000"/>
              </a:lnSpc>
            </a:pPr>
            <a:r>
              <a:rPr lang="fi-FI" altLang="fi-FI" sz="2400">
                <a:hlinkClick r:id="rId9"/>
              </a:rPr>
              <a:t>http://search.creativecommons.org/</a:t>
            </a:r>
            <a:endParaRPr lang="fi-FI" altLang="fi-FI" sz="2400"/>
          </a:p>
          <a:p>
            <a:pPr eaLnBrk="1" hangingPunct="1">
              <a:lnSpc>
                <a:spcPct val="80000"/>
              </a:lnSpc>
            </a:pPr>
            <a:r>
              <a:rPr lang="fi-FI" altLang="fi-FI" sz="2400">
                <a:hlinkClick r:id="rId10"/>
              </a:rPr>
              <a:t>Turun koululaitoksen multimedia-arkisto</a:t>
            </a:r>
            <a:r>
              <a:rPr lang="fi-FI" altLang="fi-FI" sz="240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400">
                <a:hlinkClick r:id="rId11"/>
              </a:rPr>
              <a:t>eNorssi kuvakirjasto</a:t>
            </a:r>
            <a:endParaRPr lang="fi-FI" altLang="fi-FI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>
            <a:extLst>
              <a:ext uri="{FF2B5EF4-FFF2-40B4-BE49-F238E27FC236}">
                <a16:creationId xmlns:a16="http://schemas.microsoft.com/office/drawing/2014/main" id="{EC77B1B0-F7B8-DF03-89A3-D9AFAEE65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3200"/>
              <a:t>Mistä ammatista/työtehtävästä tekisin projektityön?</a:t>
            </a:r>
          </a:p>
        </p:txBody>
      </p:sp>
      <p:sp>
        <p:nvSpPr>
          <p:cNvPr id="7171" name="Sisällön paikkamerkki 2">
            <a:extLst>
              <a:ext uri="{FF2B5EF4-FFF2-40B4-BE49-F238E27FC236}">
                <a16:creationId xmlns:a16="http://schemas.microsoft.com/office/drawing/2014/main" id="{638DF82C-D30A-A89B-620F-1530D30378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z="2400">
                <a:hlinkClick r:id="rId2"/>
              </a:rPr>
              <a:t>https://tyomarkkinatori.fi/henkiloasiakkaat/ammattitieto</a:t>
            </a:r>
            <a:endParaRPr lang="fi-FI" altLang="fi-FI" sz="2400"/>
          </a:p>
          <a:p>
            <a:pPr eaLnBrk="1" hangingPunct="1"/>
            <a:r>
              <a:rPr lang="fi-FI" altLang="fi-FI" sz="2400"/>
              <a:t>Katso ammattiesimerkkejä ammattien pudotusvalikosta.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2E01C29-332B-15FD-BF5C-404CD1516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3750" y="404813"/>
            <a:ext cx="7054850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Sisällysluettelo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5E94DEE-2098-ADE3-85D4-DBAB83C422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3750" y="1790700"/>
            <a:ext cx="7739063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800"/>
              <a:t>Työtehtävät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Työpaikat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Ammatin vaatimukset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Koulutus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Työllisyys ja palkkaus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Tulevaisuuden näkymät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Oma luova idea!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Lähteet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8E71C0D-8D1E-DDFF-3025-AAD7D9ADF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2163" y="404813"/>
            <a:ext cx="7056437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Työtehtävät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530B6A3-84AE-3A05-25DA-67760F6E5C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2163" y="1804988"/>
            <a:ext cx="7667625" cy="4195762"/>
          </a:xfrm>
        </p:spPr>
        <p:txBody>
          <a:bodyPr/>
          <a:lstStyle/>
          <a:p>
            <a:pPr eaLnBrk="1" hangingPunct="1"/>
            <a:r>
              <a:rPr lang="fi-FI" altLang="fi-FI" sz="2800"/>
              <a:t>Mitä työ pitää sisällään?</a:t>
            </a:r>
          </a:p>
          <a:p>
            <a:pPr eaLnBrk="1" hangingPunct="1"/>
            <a:r>
              <a:rPr lang="fi-FI" altLang="fi-FI" sz="2800"/>
              <a:t>Mitä tehtäviä työhön kuuluu?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E1D4633-29D3-D2F1-94CB-FAA2218FA7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4550" y="404813"/>
            <a:ext cx="7054850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Työpaikat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66F2F83-7F09-C445-88CA-FADFF7F39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4550" y="1804988"/>
            <a:ext cx="7561263" cy="4195762"/>
          </a:xfrm>
        </p:spPr>
        <p:txBody>
          <a:bodyPr/>
          <a:lstStyle/>
          <a:p>
            <a:pPr eaLnBrk="1" hangingPunct="1"/>
            <a:r>
              <a:rPr lang="fi-FI" altLang="fi-FI" sz="2800"/>
              <a:t>Esimerkkejä erilaisista työpaikoista, joissa ko. ammattilainen voi työskennellä.</a:t>
            </a:r>
          </a:p>
          <a:p>
            <a:pPr eaLnBrk="1" hangingPunct="1"/>
            <a:r>
              <a:rPr lang="fi-FI" altLang="fi-FI" sz="2800"/>
              <a:t>Esimerkkejä yrityksistä, joissa alan ammattilaisia työskentelee</a:t>
            </a:r>
          </a:p>
          <a:p>
            <a:pPr eaLnBrk="1" hangingPunct="1"/>
            <a:r>
              <a:rPr lang="fi-FI" altLang="fi-FI" sz="2800"/>
              <a:t>Esimerkkejä alan työpaikoista Keski-Suomessa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F5950CF-6747-11C0-3D28-93D9843F9B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276225"/>
            <a:ext cx="7477125" cy="1143000"/>
          </a:xfrm>
        </p:spPr>
        <p:txBody>
          <a:bodyPr/>
          <a:lstStyle/>
          <a:p>
            <a:pPr eaLnBrk="1" hangingPunct="1"/>
            <a:r>
              <a:rPr lang="fi-FI" altLang="fi-FI" sz="4800"/>
              <a:t>Ammatin vaatimukset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9CDFE20-B8F6-8D78-3D07-70B30DB089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1419225"/>
            <a:ext cx="7920038" cy="5110163"/>
          </a:xfrm>
        </p:spPr>
        <p:txBody>
          <a:bodyPr/>
          <a:lstStyle/>
          <a:p>
            <a:pPr eaLnBrk="1" hangingPunct="1"/>
            <a:r>
              <a:rPr lang="fi-FI" altLang="fi-FI" sz="2800"/>
              <a:t>Minkälaiselle ihmiselle työ sopii?</a:t>
            </a:r>
          </a:p>
          <a:p>
            <a:pPr eaLnBrk="1" hangingPunct="1"/>
            <a:r>
              <a:rPr lang="fi-FI" altLang="fi-FI" sz="2800"/>
              <a:t>Mitä työ edellyttää luonteelta, terveydeltä, fyysisiltä ominaisuuksilta?</a:t>
            </a:r>
          </a:p>
          <a:p>
            <a:pPr eaLnBrk="1" hangingPunct="1"/>
            <a:r>
              <a:rPr lang="fi-FI" altLang="fi-FI" sz="2800"/>
              <a:t>Ammatin hyvät ja huonot puolet</a:t>
            </a:r>
          </a:p>
          <a:p>
            <a:pPr eaLnBrk="1" hangingPunct="1"/>
            <a:endParaRPr lang="fi-FI" altLang="fi-FI" sz="2800"/>
          </a:p>
          <a:p>
            <a:pPr eaLnBrk="1" hangingPunct="1"/>
            <a:r>
              <a:rPr lang="fi-FI" altLang="fi-FI" sz="2800"/>
              <a:t>Perustele, mikä ammatissa kiinnostaa sinua?</a:t>
            </a:r>
          </a:p>
          <a:p>
            <a:pPr eaLnBrk="1" hangingPunct="1"/>
            <a:r>
              <a:rPr lang="fi-FI" altLang="fi-FI" sz="2800"/>
              <a:t>Perustele, soveltuuko ammatti mielestäsi sinulle.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D231D3B-4999-A468-89DF-9E301F7229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477125" cy="1143000"/>
          </a:xfrm>
        </p:spPr>
        <p:txBody>
          <a:bodyPr/>
          <a:lstStyle/>
          <a:p>
            <a:pPr eaLnBrk="1" hangingPunct="1"/>
            <a:r>
              <a:rPr lang="fi-FI" altLang="fi-FI" sz="4800"/>
              <a:t>Koulutus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05EA7B7-EAF1-020D-291E-5274B637C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3" y="1628775"/>
            <a:ext cx="7775575" cy="4783138"/>
          </a:xfrm>
        </p:spPr>
        <p:txBody>
          <a:bodyPr/>
          <a:lstStyle/>
          <a:p>
            <a:pPr eaLnBrk="1" hangingPunct="1"/>
            <a:r>
              <a:rPr lang="fi-FI" altLang="fi-FI" sz="2800"/>
              <a:t>Millainen koulutus työhön tarvitaan?</a:t>
            </a:r>
          </a:p>
          <a:p>
            <a:pPr eaLnBrk="1" hangingPunct="1"/>
            <a:r>
              <a:rPr lang="fi-FI" altLang="fi-FI" sz="2800"/>
              <a:t>Tutkinnon nimi</a:t>
            </a:r>
          </a:p>
          <a:p>
            <a:pPr eaLnBrk="1" hangingPunct="1"/>
            <a:r>
              <a:rPr lang="fi-FI" altLang="fi-FI" sz="2800" b="1"/>
              <a:t>Mitä opinnot pitävät sisällään?</a:t>
            </a:r>
          </a:p>
          <a:p>
            <a:pPr eaLnBrk="1" hangingPunct="1"/>
            <a:endParaRPr lang="fi-FI" altLang="fi-FI" sz="2800" b="1"/>
          </a:p>
          <a:p>
            <a:pPr eaLnBrk="1" hangingPunct="1"/>
            <a:r>
              <a:rPr lang="fi-FI" altLang="fi-FI" sz="2800"/>
              <a:t>Onko kyseessä toisen vai korkea asteen tutkinto</a:t>
            </a:r>
          </a:p>
          <a:p>
            <a:pPr eaLnBrk="1" hangingPunct="1"/>
            <a:r>
              <a:rPr lang="fi-FI" altLang="fi-FI" sz="2800"/>
              <a:t>Esimerkkejä oppilaitoksista, missä voi opiskella ko. ammattiin</a:t>
            </a:r>
          </a:p>
          <a:p>
            <a:pPr eaLnBrk="1" hangingPunct="1"/>
            <a:r>
              <a:rPr lang="fi-FI" altLang="fi-FI" sz="2800"/>
              <a:t>Kauanko koulutus kestää?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FD044C2-20EE-9B4B-4D6B-708694D86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138" y="377825"/>
            <a:ext cx="7705725" cy="719138"/>
          </a:xfrm>
        </p:spPr>
        <p:txBody>
          <a:bodyPr/>
          <a:lstStyle/>
          <a:p>
            <a:pPr eaLnBrk="1" hangingPunct="1"/>
            <a:r>
              <a:rPr lang="fi-FI" altLang="fi-FI" sz="4800"/>
              <a:t>Työllisyys ja palkkaus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CF8BAC2-8B86-ADAF-B953-CFBB0EE47A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07375" cy="5111750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sz="1800" dirty="0"/>
              <a:t>Onko ko. alalla työllisyys tasapainossa vai onko osaajista ylitarjontaa tai puutetta? </a:t>
            </a:r>
            <a:r>
              <a:rPr lang="fi-FI" sz="1800" dirty="0">
                <a:hlinkClick r:id="rId2"/>
              </a:rPr>
              <a:t>Työvoimabarometri (tyovoimabarometri.fi)</a:t>
            </a:r>
            <a:endParaRPr lang="fi-FI" altLang="fi-FI" sz="1800" dirty="0"/>
          </a:p>
          <a:p>
            <a:pPr eaLnBrk="1" hangingPunct="1">
              <a:defRPr/>
            </a:pPr>
            <a:r>
              <a:rPr lang="fi-FI" altLang="fi-FI" sz="1800" dirty="0"/>
              <a:t>Minne alan työpaikat sijoittuvat tai keskittyvät?</a:t>
            </a:r>
          </a:p>
          <a:p>
            <a:pPr eaLnBrk="1" hangingPunct="1">
              <a:defRPr/>
            </a:pPr>
            <a:r>
              <a:rPr lang="fi-FI" altLang="fi-FI" sz="1800" dirty="0"/>
              <a:t>Kansainväliset työllistymismahdollisuudet</a:t>
            </a:r>
          </a:p>
          <a:p>
            <a:pPr eaLnBrk="1" hangingPunct="1">
              <a:defRPr/>
            </a:pPr>
            <a:endParaRPr lang="fi-FI" altLang="fi-FI" sz="1800" dirty="0"/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fi-FI" altLang="fi-FI" sz="1800" dirty="0"/>
              <a:t>Keskiansio (julkinen puoli vs. yksityinen puoli)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fi-FI" altLang="fi-FI" sz="1800" dirty="0"/>
              <a:t>Etenemismahdollisuudet ja palkkakehitys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fi-FI" altLang="fi-FI" sz="1800" dirty="0"/>
              <a:t>Palkan rakenne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fi-FI" altLang="fi-FI" sz="1800" dirty="0"/>
              <a:t>Tulospalkkio mahdollisuudet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fi-FI" altLang="fi-FI" sz="1800" dirty="0"/>
              <a:t>Luontaisedut (ravitsemusetu, liikunta- ja kulttuurisetelit, työterveys jne.)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fi-FI" altLang="fi-FI" sz="1800" dirty="0">
                <a:hlinkClick r:id="rId3"/>
              </a:rPr>
              <a:t>https://tyopaikat.oikotie.fi/palkkavertailu</a:t>
            </a:r>
            <a:endParaRPr lang="fi-FI" altLang="fi-FI" sz="1800" dirty="0"/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fi-FI" altLang="fi-FI" sz="1800" dirty="0">
                <a:hlinkClick r:id="rId4"/>
              </a:rPr>
              <a:t>https://www.stat.fi/til/pal.html</a:t>
            </a:r>
            <a:endParaRPr lang="fi-FI" altLang="fi-FI" sz="1800" dirty="0"/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fi-FI" altLang="fi-FI" sz="1800" dirty="0"/>
          </a:p>
          <a:p>
            <a:pPr eaLnBrk="1" hangingPunct="1">
              <a:defRPr/>
            </a:pPr>
            <a:endParaRPr lang="fi-FI" altLang="fi-FI" sz="2800" dirty="0"/>
          </a:p>
          <a:p>
            <a:pPr eaLnBrk="1" hangingPunct="1">
              <a:defRPr/>
            </a:pPr>
            <a:endParaRPr lang="fi-FI" alt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8067A96-E674-9D23-6CEA-3841E1213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7635875" cy="1400175"/>
          </a:xfrm>
        </p:spPr>
        <p:txBody>
          <a:bodyPr/>
          <a:lstStyle/>
          <a:p>
            <a:pPr eaLnBrk="1" hangingPunct="1"/>
            <a:r>
              <a:rPr lang="fi-FI" altLang="fi-FI" sz="4800"/>
              <a:t>Tulevaisuuden näkymät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C5B205E-85A6-C7B8-8677-52A824B196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1804988"/>
            <a:ext cx="7920038" cy="4195762"/>
          </a:xfrm>
        </p:spPr>
        <p:txBody>
          <a:bodyPr/>
          <a:lstStyle/>
          <a:p>
            <a:pPr eaLnBrk="1" hangingPunct="1"/>
            <a:r>
              <a:rPr lang="fi-FI" altLang="fi-FI" sz="2800"/>
              <a:t>Teknologian kehittyminen, innovaatiot ja keksinnöt, jotka vaikuttavat ko. ammatin tulevaisuuden näkymiin </a:t>
            </a:r>
          </a:p>
          <a:p>
            <a:pPr eaLnBrk="1" hangingPunct="1"/>
            <a:r>
              <a:rPr lang="fi-FI" altLang="fi-FI" sz="2800"/>
              <a:t>Ammatin asema ja merkitys muuttuvassa maailmassa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385</TotalTime>
  <Words>650</Words>
  <Application>Microsoft Office PowerPoint</Application>
  <PresentationFormat>Näytössä katseltava diaesitys (4:3)</PresentationFormat>
  <Paragraphs>118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Century Gothic</vt:lpstr>
      <vt:lpstr>Arial</vt:lpstr>
      <vt:lpstr>Wingdings 3</vt:lpstr>
      <vt:lpstr>Aptos</vt:lpstr>
      <vt:lpstr>Ioni</vt:lpstr>
      <vt:lpstr>PROJEKTITYÖ Ammattiesittely</vt:lpstr>
      <vt:lpstr>Mistä ammatista/työtehtävästä tekisin projektityön?</vt:lpstr>
      <vt:lpstr>Sisällysluettelo</vt:lpstr>
      <vt:lpstr>Työtehtävät</vt:lpstr>
      <vt:lpstr>Työpaikat</vt:lpstr>
      <vt:lpstr>Ammatin vaatimukset</vt:lpstr>
      <vt:lpstr>Koulutus</vt:lpstr>
      <vt:lpstr>Työllisyys ja palkkaus</vt:lpstr>
      <vt:lpstr>Tulevaisuuden näkymät</vt:lpstr>
      <vt:lpstr>Oma luova idea</vt:lpstr>
      <vt:lpstr>Lähteet</vt:lpstr>
      <vt:lpstr>Kriteerit</vt:lpstr>
      <vt:lpstr>Lähteitä</vt:lpstr>
      <vt:lpstr>Kuvalähteet</vt:lpstr>
      <vt:lpstr>Kuvalähteitä</vt:lpstr>
    </vt:vector>
  </TitlesOfParts>
  <Company>Äänekosken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Opinto-ohjaus</dc:title>
  <dc:creator>Kirsi Siukonen</dc:creator>
  <cp:lastModifiedBy>Siukonen Kirsi</cp:lastModifiedBy>
  <cp:revision>41</cp:revision>
  <dcterms:created xsi:type="dcterms:W3CDTF">2015-03-22T19:11:16Z</dcterms:created>
  <dcterms:modified xsi:type="dcterms:W3CDTF">2026-02-03T10:24:21Z</dcterms:modified>
</cp:coreProperties>
</file>