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6" r:id="rId6"/>
    <p:sldId id="277" r:id="rId7"/>
    <p:sldId id="259" r:id="rId8"/>
    <p:sldId id="286" r:id="rId9"/>
    <p:sldId id="260" r:id="rId10"/>
    <p:sldId id="285" r:id="rId11"/>
    <p:sldId id="287" r:id="rId12"/>
    <p:sldId id="288" r:id="rId13"/>
    <p:sldId id="291" r:id="rId14"/>
    <p:sldId id="292" r:id="rId15"/>
    <p:sldId id="261" r:id="rId16"/>
    <p:sldId id="266" r:id="rId17"/>
    <p:sldId id="289" r:id="rId18"/>
    <p:sldId id="293" r:id="rId19"/>
    <p:sldId id="295" r:id="rId20"/>
    <p:sldId id="282" r:id="rId21"/>
    <p:sldId id="263" r:id="rId22"/>
    <p:sldId id="264" r:id="rId23"/>
    <p:sldId id="278" r:id="rId24"/>
    <p:sldId id="294" r:id="rId25"/>
    <p:sldId id="279" r:id="rId26"/>
    <p:sldId id="268" r:id="rId27"/>
    <p:sldId id="275" r:id="rId28"/>
    <p:sldId id="296" r:id="rId29"/>
    <p:sldId id="283" r:id="rId30"/>
    <p:sldId id="280" r:id="rId31"/>
    <p:sldId id="281" r:id="rId32"/>
    <p:sldId id="267" r:id="rId33"/>
    <p:sldId id="284" r:id="rId34"/>
    <p:sldId id="26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a:t>Muokkaa ots. perustyyl. napsautt.</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a:t>Muokkaa ots. perustyyl. napsautt.</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a:t>Muokkaa ots. perustyyl. napsautt.</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a:t>Muokkaa ots. perustyyl. napsautt.</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a:t>Muokkaa ots. perustyyl. napsautt.</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dirty="0"/>
              <a:t>10/2/19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a:t>Muokkaa ots. perustyyl. napsautt.</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dirty="0"/>
              <a:t>10/2/19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a:t>Muokkaa ots. perustyyl. napsautt.</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a:t>Muokkaa ots. perustyyl. napsautt.</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dirty="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ots. perustyyl. napsautt.</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ots. perustyyl. napsautt.</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Content Placeholder 3"/>
          <p:cNvSpPr>
            <a:spLocks noGrp="1"/>
          </p:cNvSpPr>
          <p:nvPr>
            <p:ph sz="quarter" idx="13"/>
          </p:nvPr>
        </p:nvSpPr>
        <p:spPr>
          <a:xfrm>
            <a:off x="913774" y="3051012"/>
            <a:ext cx="5106027"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Content Placeholder 5"/>
          <p:cNvSpPr>
            <a:spLocks noGrp="1"/>
          </p:cNvSpPr>
          <p:nvPr>
            <p:ph sz="quarter" idx="14"/>
          </p:nvPr>
        </p:nvSpPr>
        <p:spPr>
          <a:xfrm>
            <a:off x="6172200" y="3051012"/>
            <a:ext cx="5105401"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10/2/19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10/2/19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a:t>Muokkaa ots. perustyyl. napsautt.</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50DEE9-5D64-EE45-8907-0149634B2142}"/>
              </a:ext>
            </a:extLst>
          </p:cNvPr>
          <p:cNvSpPr>
            <a:spLocks noGrp="1"/>
          </p:cNvSpPr>
          <p:nvPr>
            <p:ph type="title"/>
          </p:nvPr>
        </p:nvSpPr>
        <p:spPr/>
        <p:txBody>
          <a:bodyPr/>
          <a:lstStyle/>
          <a:p>
            <a:r>
              <a:rPr lang="fi-FI"/>
              <a:t>Tikkalan koulu</a:t>
            </a:r>
            <a:br>
              <a:rPr lang="fi-FI" dirty="0"/>
            </a:br>
            <a:r>
              <a:rPr lang="fi-FI"/>
              <a:t>Metsäpäivät 2019</a:t>
            </a:r>
            <a:br>
              <a:rPr lang="fi-FI" dirty="0"/>
            </a:br>
            <a:r>
              <a:rPr lang="fi-FI" dirty="0"/>
              <a:t>Kestävä elämäntapa</a:t>
            </a:r>
          </a:p>
        </p:txBody>
      </p:sp>
      <p:sp>
        <p:nvSpPr>
          <p:cNvPr id="3" name="Alaotsikko 2">
            <a:extLst>
              <a:ext uri="{FF2B5EF4-FFF2-40B4-BE49-F238E27FC236}">
                <a16:creationId xmlns:a16="http://schemas.microsoft.com/office/drawing/2014/main" id="{9EF69EEE-2EE7-0247-8628-F2CD5827423F}"/>
              </a:ext>
            </a:extLst>
          </p:cNvPr>
          <p:cNvSpPr>
            <a:spLocks noGrp="1"/>
          </p:cNvSpPr>
          <p:nvPr>
            <p:ph type="body" sz="half" idx="2"/>
          </p:nvPr>
        </p:nvSpPr>
        <p:spPr/>
        <p:txBody>
          <a:bodyPr>
            <a:normAutofit fontScale="92500" lnSpcReduction="10000"/>
          </a:bodyPr>
          <a:lstStyle/>
          <a:p>
            <a:r>
              <a:rPr lang="fi-FI"/>
              <a:t>Luonnon suojelu, kunnioittaminen ja mahdollisuudet</a:t>
            </a:r>
          </a:p>
          <a:p>
            <a:r>
              <a:rPr lang="fi-FI"/>
              <a:t>Suomalaiset </a:t>
            </a:r>
            <a:r>
              <a:rPr lang="fi-FI" err="1"/>
              <a:t>metsämyytit</a:t>
            </a:r>
            <a:r>
              <a:rPr lang="fi-FI"/>
              <a:t> ja yhteinen seikkailu</a:t>
            </a:r>
          </a:p>
          <a:p>
            <a:r>
              <a:rPr lang="fi-FI"/>
              <a:t>Yhteistoiminnallinen oppiminen </a:t>
            </a:r>
            <a:r>
              <a:rPr lang="fi-FI" err="1"/>
              <a:t>kotiryhmissä</a:t>
            </a:r>
            <a:endParaRPr lang="fi-FI"/>
          </a:p>
        </p:txBody>
      </p:sp>
    </p:spTree>
    <p:extLst>
      <p:ext uri="{BB962C8B-B14F-4D97-AF65-F5344CB8AC3E}">
        <p14:creationId xmlns:p14="http://schemas.microsoft.com/office/powerpoint/2010/main" val="229876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E8A01-93A8-214A-87B6-8339A7EBF182}"/>
              </a:ext>
            </a:extLst>
          </p:cNvPr>
          <p:cNvSpPr>
            <a:spLocks noGrp="1"/>
          </p:cNvSpPr>
          <p:nvPr>
            <p:ph type="title"/>
          </p:nvPr>
        </p:nvSpPr>
        <p:spPr/>
        <p:txBody>
          <a:bodyPr/>
          <a:lstStyle/>
          <a:p>
            <a:r>
              <a:rPr lang="fi-FI"/>
              <a:t>Lopetus maanantai</a:t>
            </a:r>
          </a:p>
        </p:txBody>
      </p:sp>
      <p:sp>
        <p:nvSpPr>
          <p:cNvPr id="3" name="Sisällön paikkamerkki 2">
            <a:extLst>
              <a:ext uri="{FF2B5EF4-FFF2-40B4-BE49-F238E27FC236}">
                <a16:creationId xmlns:a16="http://schemas.microsoft.com/office/drawing/2014/main" id="{34D966BD-2566-8446-A050-A3E1750AC6BB}"/>
              </a:ext>
            </a:extLst>
          </p:cNvPr>
          <p:cNvSpPr>
            <a:spLocks noGrp="1"/>
          </p:cNvSpPr>
          <p:nvPr>
            <p:ph sz="quarter" idx="13"/>
          </p:nvPr>
        </p:nvSpPr>
        <p:spPr/>
        <p:txBody>
          <a:bodyPr vert="horz" lIns="91440" tIns="45720" rIns="91440" bIns="45720" rtlCol="0" anchor="t">
            <a:normAutofit/>
          </a:bodyPr>
          <a:lstStyle/>
          <a:p>
            <a:r>
              <a:rPr lang="fi-FI" dirty="0"/>
              <a:t>Kotiryhmä kuvaa lyhyen videon ryhmän onnistumisesta</a:t>
            </a:r>
          </a:p>
          <a:p>
            <a:r>
              <a:rPr lang="fi-FI" dirty="0"/>
              <a:t>-hyvät hetket, hauskat hetket, missä asioissa ryhmä onnistui/oli vahva…</a:t>
            </a:r>
          </a:p>
          <a:p>
            <a:r>
              <a:rPr lang="fi-FI" dirty="0"/>
              <a:t>Miten taikasauva oli käytössä?</a:t>
            </a:r>
          </a:p>
        </p:txBody>
      </p:sp>
    </p:spTree>
    <p:extLst>
      <p:ext uri="{BB962C8B-B14F-4D97-AF65-F5344CB8AC3E}">
        <p14:creationId xmlns:p14="http://schemas.microsoft.com/office/powerpoint/2010/main" val="352835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FED1E4-12B9-9641-AC4B-22E1A925CCC1}"/>
              </a:ext>
            </a:extLst>
          </p:cNvPr>
          <p:cNvSpPr>
            <a:spLocks noGrp="1"/>
          </p:cNvSpPr>
          <p:nvPr>
            <p:ph type="title"/>
          </p:nvPr>
        </p:nvSpPr>
        <p:spPr/>
        <p:txBody>
          <a:bodyPr/>
          <a:lstStyle/>
          <a:p>
            <a:r>
              <a:rPr lang="fi-FI"/>
              <a:t>Lopetus tiistai</a:t>
            </a:r>
          </a:p>
        </p:txBody>
      </p:sp>
      <p:sp>
        <p:nvSpPr>
          <p:cNvPr id="3" name="Sisällön paikkamerkki 2">
            <a:extLst>
              <a:ext uri="{FF2B5EF4-FFF2-40B4-BE49-F238E27FC236}">
                <a16:creationId xmlns:a16="http://schemas.microsoft.com/office/drawing/2014/main" id="{93C6BF03-5992-E14D-8BE8-1CCBA1BCC3B8}"/>
              </a:ext>
            </a:extLst>
          </p:cNvPr>
          <p:cNvSpPr>
            <a:spLocks noGrp="1"/>
          </p:cNvSpPr>
          <p:nvPr>
            <p:ph sz="quarter" idx="13"/>
          </p:nvPr>
        </p:nvSpPr>
        <p:spPr/>
        <p:txBody>
          <a:bodyPr vert="horz" lIns="91440" tIns="45720" rIns="91440" bIns="45720" rtlCol="0" anchor="t">
            <a:normAutofit/>
          </a:bodyPr>
          <a:lstStyle/>
          <a:p>
            <a:r>
              <a:rPr lang="fi-FI" dirty="0"/>
              <a:t>Kotiryhmä kuvaa lyhyen videon kunkin ryhmänsä jäsenen onnistumisesta</a:t>
            </a:r>
          </a:p>
          <a:p>
            <a:r>
              <a:rPr lang="fi-FI" dirty="0"/>
              <a:t>-hyvät hetket, onnistumiset, missä oli vahva/hyvä…</a:t>
            </a:r>
          </a:p>
          <a:p>
            <a:r>
              <a:rPr lang="fi-FI" dirty="0"/>
              <a:t>Miten taikasauva oli käytössä?</a:t>
            </a:r>
          </a:p>
          <a:p>
            <a:r>
              <a:rPr lang="fi-FI" dirty="0"/>
              <a:t>Miten  ja missä asioissa johtajan, </a:t>
            </a:r>
            <a:r>
              <a:rPr lang="fi-FI" dirty="0" err="1"/>
              <a:t>tsempparin</a:t>
            </a:r>
            <a:r>
              <a:rPr lang="fi-FI" dirty="0"/>
              <a:t>, järjestelijän ja maskotin osuus näkyi?</a:t>
            </a:r>
          </a:p>
        </p:txBody>
      </p:sp>
    </p:spTree>
    <p:extLst>
      <p:ext uri="{BB962C8B-B14F-4D97-AF65-F5344CB8AC3E}">
        <p14:creationId xmlns:p14="http://schemas.microsoft.com/office/powerpoint/2010/main" val="134039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AF55-61FE-164D-B8FF-1D0691165B61}"/>
              </a:ext>
            </a:extLst>
          </p:cNvPr>
          <p:cNvSpPr>
            <a:spLocks noGrp="1"/>
          </p:cNvSpPr>
          <p:nvPr>
            <p:ph type="title"/>
          </p:nvPr>
        </p:nvSpPr>
        <p:spPr/>
        <p:txBody>
          <a:bodyPr>
            <a:normAutofit/>
          </a:bodyPr>
          <a:lstStyle/>
          <a:p>
            <a:r>
              <a:rPr lang="fi-FI" err="1"/>
              <a:t>Mysteeritehtävät</a:t>
            </a:r>
            <a:br>
              <a:rPr lang="fi-FI"/>
            </a:br>
            <a:r>
              <a:rPr lang="fi-FI"/>
              <a:t>Maanantai ja tiistai</a:t>
            </a:r>
            <a:br>
              <a:rPr lang="fi-FI"/>
            </a:br>
            <a:r>
              <a:rPr lang="fi-FI"/>
              <a:t>Koko ryhmä tekee yhdessä</a:t>
            </a:r>
          </a:p>
        </p:txBody>
      </p:sp>
      <p:sp>
        <p:nvSpPr>
          <p:cNvPr id="3" name="Sisällön paikkamerkki 2">
            <a:extLst>
              <a:ext uri="{FF2B5EF4-FFF2-40B4-BE49-F238E27FC236}">
                <a16:creationId xmlns:a16="http://schemas.microsoft.com/office/drawing/2014/main" id="{9FF5BE4D-A7A5-9F49-9DC2-E23A98A9E4C7}"/>
              </a:ext>
            </a:extLst>
          </p:cNvPr>
          <p:cNvSpPr>
            <a:spLocks noGrp="1"/>
          </p:cNvSpPr>
          <p:nvPr>
            <p:ph sz="quarter" idx="13"/>
          </p:nvPr>
        </p:nvSpPr>
        <p:spPr/>
        <p:txBody>
          <a:bodyPr/>
          <a:lstStyle/>
          <a:p>
            <a:r>
              <a:rPr lang="fi-FI"/>
              <a:t>Jokaisesta suoritetusta tehtävästä numeroitu </a:t>
            </a:r>
            <a:r>
              <a:rPr lang="fi-FI" err="1"/>
              <a:t>kuvavihje</a:t>
            </a:r>
            <a:endParaRPr lang="fi-FI"/>
          </a:p>
          <a:p>
            <a:r>
              <a:rPr lang="fi-FI" err="1"/>
              <a:t>Kuvavihjeiden</a:t>
            </a:r>
            <a:r>
              <a:rPr lang="fi-FI"/>
              <a:t> avulla selviää paikka, jossa metsänhaltijan arvoitus ratkeaa</a:t>
            </a:r>
          </a:p>
          <a:p>
            <a:r>
              <a:rPr lang="fi-FI"/>
              <a:t>Tehtävien suoritus satunnaisessa järjestyksessä</a:t>
            </a:r>
          </a:p>
        </p:txBody>
      </p:sp>
      <p:sp>
        <p:nvSpPr>
          <p:cNvPr id="4" name="Sisällön paikkamerkki 3">
            <a:extLst>
              <a:ext uri="{FF2B5EF4-FFF2-40B4-BE49-F238E27FC236}">
                <a16:creationId xmlns:a16="http://schemas.microsoft.com/office/drawing/2014/main" id="{3FD71BFF-3066-714A-84EC-E113E81A19C7}"/>
              </a:ext>
            </a:extLst>
          </p:cNvPr>
          <p:cNvSpPr>
            <a:spLocks noGrp="1"/>
          </p:cNvSpPr>
          <p:nvPr>
            <p:ph sz="quarter" idx="14"/>
          </p:nvPr>
        </p:nvSpPr>
        <p:spPr>
          <a:xfrm>
            <a:off x="6019800" y="2367092"/>
            <a:ext cx="5105400" cy="3424107"/>
          </a:xfrm>
        </p:spPr>
        <p:txBody>
          <a:bodyPr/>
          <a:lstStyle/>
          <a:p>
            <a:r>
              <a:rPr lang="fi-FI" dirty="0"/>
              <a:t>Osa tehtävistä missä vaan</a:t>
            </a:r>
          </a:p>
          <a:p>
            <a:r>
              <a:rPr lang="fi-FI" dirty="0"/>
              <a:t>Osassa tehtäviä </a:t>
            </a:r>
            <a:r>
              <a:rPr lang="fi-FI" dirty="0" err="1"/>
              <a:t>Paikkavihje</a:t>
            </a:r>
            <a:r>
              <a:rPr lang="fi-FI" dirty="0"/>
              <a:t>, jossa se tehdään</a:t>
            </a:r>
          </a:p>
          <a:p>
            <a:r>
              <a:rPr lang="fi-FI" dirty="0" err="1"/>
              <a:t>Bonustakin</a:t>
            </a:r>
            <a:r>
              <a:rPr lang="fi-FI" dirty="0"/>
              <a:t> saa, eli hyvistä suorituksista ope antaa ylimääräisen kuvan</a:t>
            </a:r>
          </a:p>
          <a:p>
            <a:endParaRPr lang="fi-FI" dirty="0"/>
          </a:p>
        </p:txBody>
      </p:sp>
    </p:spTree>
    <p:extLst>
      <p:ext uri="{BB962C8B-B14F-4D97-AF65-F5344CB8AC3E}">
        <p14:creationId xmlns:p14="http://schemas.microsoft.com/office/powerpoint/2010/main" val="1684071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5F9C53-173A-BB47-80FF-44F04E481C64}"/>
              </a:ext>
            </a:extLst>
          </p:cNvPr>
          <p:cNvSpPr>
            <a:spLocks noGrp="1"/>
          </p:cNvSpPr>
          <p:nvPr>
            <p:ph type="title"/>
          </p:nvPr>
        </p:nvSpPr>
        <p:spPr/>
        <p:txBody>
          <a:bodyPr/>
          <a:lstStyle/>
          <a:p>
            <a:r>
              <a:rPr lang="fi-FI" err="1"/>
              <a:t>Metsätehtävät</a:t>
            </a:r>
            <a:endParaRPr lang="fi-FI"/>
          </a:p>
        </p:txBody>
      </p:sp>
      <p:sp>
        <p:nvSpPr>
          <p:cNvPr id="3" name="Sisällön paikkamerkki 2">
            <a:extLst>
              <a:ext uri="{FF2B5EF4-FFF2-40B4-BE49-F238E27FC236}">
                <a16:creationId xmlns:a16="http://schemas.microsoft.com/office/drawing/2014/main" id="{13664737-2CAA-024B-9862-80BAEA90FA87}"/>
              </a:ext>
            </a:extLst>
          </p:cNvPr>
          <p:cNvSpPr>
            <a:spLocks noGrp="1"/>
          </p:cNvSpPr>
          <p:nvPr>
            <p:ph type="body" idx="1"/>
          </p:nvPr>
        </p:nvSpPr>
        <p:spPr/>
        <p:txBody>
          <a:bodyPr>
            <a:normAutofit lnSpcReduction="10000"/>
          </a:bodyPr>
          <a:lstStyle/>
          <a:p>
            <a:r>
              <a:rPr lang="fi-FI" dirty="0"/>
              <a:t>Jokainen tehtävä näytetään omalle opelle.</a:t>
            </a:r>
          </a:p>
          <a:p>
            <a:r>
              <a:rPr lang="fi-FI" dirty="0"/>
              <a:t>Hyväksytystä suorituksesta ryhmä saa </a:t>
            </a:r>
            <a:r>
              <a:rPr lang="fi-FI" dirty="0" err="1"/>
              <a:t>kuvavihjeen</a:t>
            </a:r>
            <a:r>
              <a:rPr lang="fi-FI" dirty="0"/>
              <a:t>.</a:t>
            </a:r>
          </a:p>
          <a:p>
            <a:r>
              <a:rPr lang="fi-FI" dirty="0" err="1"/>
              <a:t>Kuvavihjeet</a:t>
            </a:r>
            <a:r>
              <a:rPr lang="fi-FI" dirty="0"/>
              <a:t> järjestämällä ryhmä saa selville metsän haltijan paikan. </a:t>
            </a:r>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94423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EF33B9-6970-BA49-8485-159B480C1BA9}"/>
              </a:ext>
            </a:extLst>
          </p:cNvPr>
          <p:cNvSpPr>
            <a:spLocks noGrp="1"/>
          </p:cNvSpPr>
          <p:nvPr>
            <p:ph type="title"/>
          </p:nvPr>
        </p:nvSpPr>
        <p:spPr/>
        <p:txBody>
          <a:bodyPr/>
          <a:lstStyle/>
          <a:p>
            <a:r>
              <a:rPr lang="fi-FI"/>
              <a:t>Rakentakaa </a:t>
            </a:r>
            <a:r>
              <a:rPr lang="fi-FI" err="1"/>
              <a:t>metsämaja</a:t>
            </a:r>
            <a:endParaRPr lang="fi-FI"/>
          </a:p>
        </p:txBody>
      </p:sp>
      <p:sp>
        <p:nvSpPr>
          <p:cNvPr id="3" name="Sisällön paikkamerkki 2">
            <a:extLst>
              <a:ext uri="{FF2B5EF4-FFF2-40B4-BE49-F238E27FC236}">
                <a16:creationId xmlns:a16="http://schemas.microsoft.com/office/drawing/2014/main" id="{D35C9E16-BFD6-EA47-97C0-EB0D089434E2}"/>
              </a:ext>
            </a:extLst>
          </p:cNvPr>
          <p:cNvSpPr>
            <a:spLocks noGrp="1"/>
          </p:cNvSpPr>
          <p:nvPr>
            <p:ph sz="quarter" idx="13"/>
          </p:nvPr>
        </p:nvSpPr>
        <p:spPr/>
        <p:txBody>
          <a:bodyPr vert="horz" lIns="91440" tIns="45720" rIns="91440" bIns="45720" rtlCol="0" anchor="t">
            <a:normAutofit/>
          </a:bodyPr>
          <a:lstStyle/>
          <a:p>
            <a:r>
              <a:rPr lang="fi-FI" dirty="0"/>
              <a:t>maanantai</a:t>
            </a:r>
          </a:p>
          <a:p>
            <a:r>
              <a:rPr lang="fi-FI" dirty="0"/>
              <a:t>Rakentakaa aluksi yhdessä oma metsämaja hieman etäälle muista ryhmistä.</a:t>
            </a:r>
          </a:p>
          <a:p>
            <a:r>
              <a:rPr lang="fi-FI" dirty="0"/>
              <a:t>Majan rakentamisessa saa käyttää maassa irrallaan olevaa materiaalia. Ei sammalta tai jäkälää.</a:t>
            </a:r>
          </a:p>
          <a:p>
            <a:r>
              <a:rPr lang="fi-FI" b="1" dirty="0"/>
              <a:t>Luontoa kunnioittaen!</a:t>
            </a:r>
          </a:p>
        </p:txBody>
      </p:sp>
    </p:spTree>
    <p:extLst>
      <p:ext uri="{BB962C8B-B14F-4D97-AF65-F5344CB8AC3E}">
        <p14:creationId xmlns:p14="http://schemas.microsoft.com/office/powerpoint/2010/main" val="72488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C64E79-D0E5-1142-9123-54705CCF5A82}"/>
              </a:ext>
            </a:extLst>
          </p:cNvPr>
          <p:cNvSpPr>
            <a:spLocks noGrp="1"/>
          </p:cNvSpPr>
          <p:nvPr>
            <p:ph type="title"/>
          </p:nvPr>
        </p:nvSpPr>
        <p:spPr/>
        <p:txBody>
          <a:bodyPr/>
          <a:lstStyle/>
          <a:p>
            <a:r>
              <a:rPr lang="fi-FI" dirty="0" err="1"/>
              <a:t>Valmistakaa</a:t>
            </a:r>
            <a:r>
              <a:rPr lang="fi-FI" dirty="0"/>
              <a:t> </a:t>
            </a:r>
            <a:r>
              <a:rPr lang="fi-FI" dirty="0" err="1"/>
              <a:t>maskotille</a:t>
            </a:r>
            <a:r>
              <a:rPr lang="fi-FI" dirty="0"/>
              <a:t> taikasauva</a:t>
            </a:r>
          </a:p>
        </p:txBody>
      </p:sp>
      <p:sp>
        <p:nvSpPr>
          <p:cNvPr id="3" name="Sisällön paikkamerkki 2">
            <a:extLst>
              <a:ext uri="{FF2B5EF4-FFF2-40B4-BE49-F238E27FC236}">
                <a16:creationId xmlns:a16="http://schemas.microsoft.com/office/drawing/2014/main" id="{780699E7-4705-4B4B-8C11-79BAA967862A}"/>
              </a:ext>
            </a:extLst>
          </p:cNvPr>
          <p:cNvSpPr>
            <a:spLocks noGrp="1"/>
          </p:cNvSpPr>
          <p:nvPr>
            <p:ph sz="quarter" idx="13"/>
          </p:nvPr>
        </p:nvSpPr>
        <p:spPr>
          <a:xfrm>
            <a:off x="913774" y="2367092"/>
            <a:ext cx="10363826" cy="3424107"/>
          </a:xfrm>
        </p:spPr>
        <p:txBody>
          <a:bodyPr vert="horz" lIns="91440" tIns="45720" rIns="91440" bIns="45720" rtlCol="0" anchor="t">
            <a:normAutofit/>
          </a:bodyPr>
          <a:lstStyle/>
          <a:p>
            <a:r>
              <a:rPr lang="fi-FI"/>
              <a:t>maanantai</a:t>
            </a:r>
            <a:endParaRPr lang="fi-FI" dirty="0"/>
          </a:p>
          <a:p>
            <a:r>
              <a:rPr lang="fi-FI"/>
              <a:t>Taikasauvalla maskotti jakaa voimia ryhmän jäsenille tai kannustaa heitä</a:t>
            </a:r>
          </a:p>
          <a:p>
            <a:r>
              <a:rPr lang="fi-FI" dirty="0"/>
              <a:t>Valmistukseen voitte käyttää irrallaan olevaa luonnon materiaalia, huovutusvillaa ja narua</a:t>
            </a:r>
          </a:p>
          <a:p>
            <a:r>
              <a:rPr lang="fi-FI" dirty="0"/>
              <a:t>Maskotti huolehtii kepistä koko ajan</a:t>
            </a:r>
          </a:p>
          <a:p>
            <a:r>
              <a:rPr lang="fi-FI" dirty="0"/>
              <a:t>Päivän päätteeksi ryhmä antaa maskotille palautetta kepin käytöstä</a:t>
            </a:r>
          </a:p>
        </p:txBody>
      </p:sp>
    </p:spTree>
    <p:extLst>
      <p:ext uri="{BB962C8B-B14F-4D97-AF65-F5344CB8AC3E}">
        <p14:creationId xmlns:p14="http://schemas.microsoft.com/office/powerpoint/2010/main" val="402547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055728-538A-FF44-976C-9001C0DC59D2}"/>
              </a:ext>
            </a:extLst>
          </p:cNvPr>
          <p:cNvSpPr>
            <a:spLocks noGrp="1"/>
          </p:cNvSpPr>
          <p:nvPr>
            <p:ph type="title"/>
          </p:nvPr>
        </p:nvSpPr>
        <p:spPr/>
        <p:txBody>
          <a:bodyPr/>
          <a:lstStyle/>
          <a:p>
            <a:r>
              <a:rPr lang="fi-FI" dirty="0"/>
              <a:t>Ainakin 3 kysymystä</a:t>
            </a:r>
          </a:p>
        </p:txBody>
      </p:sp>
      <p:sp>
        <p:nvSpPr>
          <p:cNvPr id="3" name="Sisällön paikkamerkki 2">
            <a:extLst>
              <a:ext uri="{FF2B5EF4-FFF2-40B4-BE49-F238E27FC236}">
                <a16:creationId xmlns:a16="http://schemas.microsoft.com/office/drawing/2014/main" id="{15CC65DF-DB21-EC4D-BC26-D7B46C08E89D}"/>
              </a:ext>
            </a:extLst>
          </p:cNvPr>
          <p:cNvSpPr>
            <a:spLocks noGrp="1"/>
          </p:cNvSpPr>
          <p:nvPr>
            <p:ph sz="quarter" idx="13"/>
          </p:nvPr>
        </p:nvSpPr>
        <p:spPr/>
        <p:txBody>
          <a:bodyPr/>
          <a:lstStyle/>
          <a:p>
            <a:r>
              <a:rPr lang="fi-FI" dirty="0"/>
              <a:t>Maanantai</a:t>
            </a:r>
          </a:p>
          <a:p>
            <a:r>
              <a:rPr lang="fi-FI" dirty="0"/>
              <a:t>Keksikää yhdessä ainakin 3 kysymystä liittyen luonnon ja ympäristön suojeluun</a:t>
            </a:r>
          </a:p>
          <a:p>
            <a:r>
              <a:rPr lang="fi-FI" dirty="0"/>
              <a:t>Niitä tarvitaan tiistain tehtävässä, kun tapaatte </a:t>
            </a:r>
            <a:r>
              <a:rPr lang="fi-FI" dirty="0" err="1"/>
              <a:t>lammastilan</a:t>
            </a:r>
            <a:r>
              <a:rPr lang="fi-FI" dirty="0"/>
              <a:t> </a:t>
            </a:r>
            <a:r>
              <a:rPr lang="fi-FI" dirty="0" err="1"/>
              <a:t>maijan</a:t>
            </a:r>
            <a:endParaRPr lang="fi-FI" dirty="0"/>
          </a:p>
          <a:p>
            <a:r>
              <a:rPr lang="fi-FI" dirty="0"/>
              <a:t>Kirjoittakaa kysymykset tähän paperiin</a:t>
            </a:r>
          </a:p>
          <a:p>
            <a:r>
              <a:rPr lang="fi-FI" dirty="0"/>
              <a:t>Näyttäkää kysymykset opelle</a:t>
            </a:r>
          </a:p>
        </p:txBody>
      </p:sp>
    </p:spTree>
    <p:extLst>
      <p:ext uri="{BB962C8B-B14F-4D97-AF65-F5344CB8AC3E}">
        <p14:creationId xmlns:p14="http://schemas.microsoft.com/office/powerpoint/2010/main" val="4140197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232274-044E-4A46-A9F7-BC64D5881A25}"/>
              </a:ext>
            </a:extLst>
          </p:cNvPr>
          <p:cNvSpPr>
            <a:spLocks noGrp="1"/>
          </p:cNvSpPr>
          <p:nvPr>
            <p:ph type="title"/>
          </p:nvPr>
        </p:nvSpPr>
        <p:spPr/>
        <p:txBody>
          <a:bodyPr/>
          <a:lstStyle/>
          <a:p>
            <a:r>
              <a:rPr lang="fi-FI" err="1"/>
              <a:t>Suojaako</a:t>
            </a:r>
            <a:r>
              <a:rPr lang="fi-FI"/>
              <a:t> väri?</a:t>
            </a:r>
          </a:p>
        </p:txBody>
      </p:sp>
      <p:sp>
        <p:nvSpPr>
          <p:cNvPr id="4" name="Tekstin paikkamerkki 3">
            <a:extLst>
              <a:ext uri="{FF2B5EF4-FFF2-40B4-BE49-F238E27FC236}">
                <a16:creationId xmlns:a16="http://schemas.microsoft.com/office/drawing/2014/main" id="{9BFA83CA-180D-F142-8692-5CC4F5547FCD}"/>
              </a:ext>
            </a:extLst>
          </p:cNvPr>
          <p:cNvSpPr>
            <a:spLocks noGrp="1"/>
          </p:cNvSpPr>
          <p:nvPr>
            <p:ph type="body" idx="1"/>
          </p:nvPr>
        </p:nvSpPr>
        <p:spPr/>
        <p:txBody>
          <a:bodyPr/>
          <a:lstStyle/>
          <a:p>
            <a:r>
              <a:rPr lang="fi-FI" dirty="0" err="1"/>
              <a:t>Paikkavihje</a:t>
            </a:r>
            <a:r>
              <a:rPr lang="fi-FI" dirty="0"/>
              <a:t>: </a:t>
            </a:r>
          </a:p>
          <a:p>
            <a:endParaRPr lang="fi-FI" dirty="0"/>
          </a:p>
        </p:txBody>
      </p:sp>
      <p:sp>
        <p:nvSpPr>
          <p:cNvPr id="3" name="Sisällön paikkamerkki 2">
            <a:extLst>
              <a:ext uri="{FF2B5EF4-FFF2-40B4-BE49-F238E27FC236}">
                <a16:creationId xmlns:a16="http://schemas.microsoft.com/office/drawing/2014/main" id="{6D20A136-D292-724B-A6CD-56EB108106B1}"/>
              </a:ext>
            </a:extLst>
          </p:cNvPr>
          <p:cNvSpPr>
            <a:spLocks noGrp="1"/>
          </p:cNvSpPr>
          <p:nvPr>
            <p:ph sz="quarter" idx="13"/>
          </p:nvPr>
        </p:nvSpPr>
        <p:spPr>
          <a:xfrm>
            <a:off x="989973" y="2711015"/>
            <a:ext cx="5106027" cy="2740187"/>
          </a:xfrm>
        </p:spPr>
        <p:txBody>
          <a:bodyPr/>
          <a:lstStyle/>
          <a:p>
            <a:r>
              <a:rPr lang="fi-FI" dirty="0"/>
              <a:t>Paikka löytyy läheisen suon laidasta.</a:t>
            </a:r>
          </a:p>
          <a:p>
            <a:r>
              <a:rPr lang="fi-FI" dirty="0"/>
              <a:t>Se on rajattu värikkäillä </a:t>
            </a:r>
            <a:r>
              <a:rPr lang="fi-FI" dirty="0" err="1"/>
              <a:t>muovitötsillä</a:t>
            </a:r>
            <a:r>
              <a:rPr lang="fi-FI" dirty="0"/>
              <a:t>.</a:t>
            </a:r>
          </a:p>
          <a:p>
            <a:r>
              <a:rPr lang="fi-FI" dirty="0"/>
              <a:t>Vanne, johon langanpätkät viedään löytyy n. 5 metrin päässä alueesta.</a:t>
            </a:r>
          </a:p>
        </p:txBody>
      </p:sp>
      <p:sp>
        <p:nvSpPr>
          <p:cNvPr id="5" name="Tekstin paikkamerkki 4">
            <a:extLst>
              <a:ext uri="{FF2B5EF4-FFF2-40B4-BE49-F238E27FC236}">
                <a16:creationId xmlns:a16="http://schemas.microsoft.com/office/drawing/2014/main" id="{392DC098-2E6E-8241-96F5-FE22741FD35B}"/>
              </a:ext>
            </a:extLst>
          </p:cNvPr>
          <p:cNvSpPr>
            <a:spLocks noGrp="1"/>
          </p:cNvSpPr>
          <p:nvPr>
            <p:ph type="body" sz="quarter" idx="3"/>
          </p:nvPr>
        </p:nvSpPr>
        <p:spPr/>
        <p:txBody>
          <a:bodyPr/>
          <a:lstStyle/>
          <a:p>
            <a:r>
              <a:rPr lang="fi-FI"/>
              <a:t>Tehtävä:</a:t>
            </a:r>
          </a:p>
        </p:txBody>
      </p:sp>
      <p:sp>
        <p:nvSpPr>
          <p:cNvPr id="6" name="Sisällön paikkamerkki 5">
            <a:extLst>
              <a:ext uri="{FF2B5EF4-FFF2-40B4-BE49-F238E27FC236}">
                <a16:creationId xmlns:a16="http://schemas.microsoft.com/office/drawing/2014/main" id="{8F3F9DC0-726E-4843-BE00-103DAE014F27}"/>
              </a:ext>
            </a:extLst>
          </p:cNvPr>
          <p:cNvSpPr>
            <a:spLocks noGrp="1"/>
          </p:cNvSpPr>
          <p:nvPr>
            <p:ph sz="quarter" idx="14"/>
          </p:nvPr>
        </p:nvSpPr>
        <p:spPr/>
        <p:txBody>
          <a:bodyPr>
            <a:normAutofit fontScale="40000" lnSpcReduction="20000"/>
          </a:bodyPr>
          <a:lstStyle/>
          <a:p>
            <a:r>
              <a:rPr lang="fi-FI" dirty="0"/>
              <a:t>Teillä on  2 minuuttia aikaa etsiä narulla rajatulta alueelta langan pätkiä. Kerätkää mahdollisimman monta lankaa siten, että kukin saa viedä vain yhden langan kerrallaan </a:t>
            </a:r>
            <a:r>
              <a:rPr lang="fi-FI" dirty="0" err="1"/>
              <a:t>vanteeseen</a:t>
            </a:r>
            <a:r>
              <a:rPr lang="fi-FI" dirty="0"/>
              <a:t>.</a:t>
            </a:r>
          </a:p>
          <a:p>
            <a:r>
              <a:rPr lang="fi-FI" dirty="0"/>
              <a:t>Sopikaa teistä yksi ajanottajaksi. Muut hakevat lankoja.</a:t>
            </a:r>
          </a:p>
          <a:p>
            <a:r>
              <a:rPr lang="fi-FI" dirty="0"/>
              <a:t>Laskekaa lopuksi langat. Kuinka monta värikästä lankaa löysitte? Entä kuinka monta ruskeaa/harmaata löysitte?</a:t>
            </a:r>
          </a:p>
          <a:p>
            <a:r>
              <a:rPr lang="fi-FI" dirty="0"/>
              <a:t>Miten tehtävä liittyy eläinten väritykseen?</a:t>
            </a:r>
          </a:p>
          <a:p>
            <a:r>
              <a:rPr lang="fi-FI" dirty="0"/>
              <a:t>Mitä hyötyä eliöille on suojaväreistä? </a:t>
            </a:r>
          </a:p>
          <a:p>
            <a:r>
              <a:rPr lang="fi-FI" dirty="0"/>
              <a:t>Miksi jotkut eliöt ovat värikkäitä?</a:t>
            </a:r>
          </a:p>
          <a:p>
            <a:r>
              <a:rPr lang="fi-FI" dirty="0"/>
              <a:t>Miten ilmastonmuutos voi haitata </a:t>
            </a:r>
            <a:r>
              <a:rPr lang="fi-FI" dirty="0" err="1"/>
              <a:t>turkin</a:t>
            </a:r>
            <a:r>
              <a:rPr lang="fi-FI" dirty="0"/>
              <a:t> väriä muuttavien eläinten selviytymistä?</a:t>
            </a:r>
          </a:p>
          <a:p>
            <a:r>
              <a:rPr lang="fi-FI" dirty="0"/>
              <a:t>Ottakaa valokuva </a:t>
            </a:r>
            <a:r>
              <a:rPr lang="fi-FI" dirty="0" err="1"/>
              <a:t>vanteesta</a:t>
            </a:r>
            <a:r>
              <a:rPr lang="fi-FI" dirty="0"/>
              <a:t>, </a:t>
            </a:r>
            <a:r>
              <a:rPr lang="fi-FI"/>
              <a:t>jossa langat.</a:t>
            </a:r>
          </a:p>
          <a:p>
            <a:r>
              <a:rPr lang="fi-FI" dirty="0" err="1"/>
              <a:t>Levitelkää</a:t>
            </a:r>
            <a:r>
              <a:rPr lang="fi-FI" dirty="0"/>
              <a:t> langat takaisin alueelle.</a:t>
            </a:r>
          </a:p>
        </p:txBody>
      </p:sp>
    </p:spTree>
    <p:extLst>
      <p:ext uri="{BB962C8B-B14F-4D97-AF65-F5344CB8AC3E}">
        <p14:creationId xmlns:p14="http://schemas.microsoft.com/office/powerpoint/2010/main" val="2815356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02BB4E-F0EC-6F4C-A324-CED4985F0992}"/>
              </a:ext>
            </a:extLst>
          </p:cNvPr>
          <p:cNvSpPr>
            <a:spLocks noGrp="1"/>
          </p:cNvSpPr>
          <p:nvPr>
            <p:ph type="title"/>
          </p:nvPr>
        </p:nvSpPr>
        <p:spPr/>
        <p:txBody>
          <a:bodyPr/>
          <a:lstStyle/>
          <a:p>
            <a:r>
              <a:rPr lang="fi-FI" dirty="0"/>
              <a:t>Ei kuulu luontoon</a:t>
            </a:r>
          </a:p>
        </p:txBody>
      </p:sp>
      <p:sp>
        <p:nvSpPr>
          <p:cNvPr id="3" name="Sisällön paikkamerkki 2">
            <a:extLst>
              <a:ext uri="{FF2B5EF4-FFF2-40B4-BE49-F238E27FC236}">
                <a16:creationId xmlns:a16="http://schemas.microsoft.com/office/drawing/2014/main" id="{AA3BBE0D-2EFE-5D4D-9992-80DF52B5F769}"/>
              </a:ext>
            </a:extLst>
          </p:cNvPr>
          <p:cNvSpPr>
            <a:spLocks noGrp="1"/>
          </p:cNvSpPr>
          <p:nvPr>
            <p:ph sz="quarter" idx="13"/>
          </p:nvPr>
        </p:nvSpPr>
        <p:spPr/>
        <p:txBody>
          <a:bodyPr/>
          <a:lstStyle/>
          <a:p>
            <a:r>
              <a:rPr lang="fi-FI" dirty="0" err="1"/>
              <a:t>Paikkavihje</a:t>
            </a:r>
            <a:r>
              <a:rPr lang="fi-FI" dirty="0"/>
              <a:t>: </a:t>
            </a:r>
          </a:p>
          <a:p>
            <a:r>
              <a:rPr lang="fi-FI" dirty="0" err="1"/>
              <a:t>Kulkekaa</a:t>
            </a:r>
            <a:r>
              <a:rPr lang="fi-FI" dirty="0"/>
              <a:t> laavulta polkua kohti pururataa. Polun varressa näette alueen, joka on rajattu värikkäillä tötsillä. </a:t>
            </a:r>
          </a:p>
          <a:p>
            <a:r>
              <a:rPr lang="fi-FI" dirty="0"/>
              <a:t>Huolehtikaa lopuksi kaikki esineet takaisin paikoille, joissa ne olivat.</a:t>
            </a:r>
          </a:p>
        </p:txBody>
      </p:sp>
      <p:sp>
        <p:nvSpPr>
          <p:cNvPr id="4" name="Sisällön paikkamerkki 3">
            <a:extLst>
              <a:ext uri="{FF2B5EF4-FFF2-40B4-BE49-F238E27FC236}">
                <a16:creationId xmlns:a16="http://schemas.microsoft.com/office/drawing/2014/main" id="{A5CA2086-1089-4544-9EF8-6DBE52F8382C}"/>
              </a:ext>
            </a:extLst>
          </p:cNvPr>
          <p:cNvSpPr>
            <a:spLocks noGrp="1"/>
          </p:cNvSpPr>
          <p:nvPr>
            <p:ph sz="quarter" idx="14"/>
          </p:nvPr>
        </p:nvSpPr>
        <p:spPr/>
        <p:txBody>
          <a:bodyPr vert="horz" lIns="91440" tIns="45720" rIns="91440" bIns="45720" rtlCol="0" anchor="t">
            <a:normAutofit fontScale="77500" lnSpcReduction="20000"/>
          </a:bodyPr>
          <a:lstStyle/>
          <a:p>
            <a:r>
              <a:rPr lang="fi-FI" dirty="0"/>
              <a:t>Tehtävä: </a:t>
            </a:r>
            <a:endParaRPr lang="fi-FI"/>
          </a:p>
          <a:p>
            <a:r>
              <a:rPr lang="fi-FI" dirty="0"/>
              <a:t>Etsikää alueelta esineet/materiaalit, jotka eivät kuulu luontoon.</a:t>
            </a:r>
          </a:p>
          <a:p>
            <a:r>
              <a:rPr lang="fi-FI" dirty="0"/>
              <a:t>Tunnustelkaa roskia maassa. Miltä roskat tuntuvat vaikkapa jalan alla?</a:t>
            </a:r>
          </a:p>
          <a:p>
            <a:r>
              <a:rPr lang="fi-FI" dirty="0"/>
              <a:t>Katselkaa, Miltä roskat näyttävät luonnossa?</a:t>
            </a:r>
          </a:p>
          <a:p>
            <a:r>
              <a:rPr lang="fi-FI" dirty="0"/>
              <a:t>Miltä tuntuu nähdä roskia luonnossa?</a:t>
            </a:r>
          </a:p>
          <a:p>
            <a:r>
              <a:rPr lang="fi-FI" dirty="0"/>
              <a:t>Kuvatkaa</a:t>
            </a:r>
            <a:r>
              <a:rPr lang="fi-FI"/>
              <a:t> lyhyt tietoiskuvideo, ja kertokaa näitä asioita </a:t>
            </a:r>
            <a:r>
              <a:rPr lang="fi-FI" dirty="0"/>
              <a:t>videossa. Maskotti näkyviin.</a:t>
            </a:r>
          </a:p>
          <a:p>
            <a:r>
              <a:rPr lang="fi-FI" dirty="0"/>
              <a:t>Näyttäkää video opelle.</a:t>
            </a:r>
          </a:p>
        </p:txBody>
      </p:sp>
    </p:spTree>
    <p:extLst>
      <p:ext uri="{BB962C8B-B14F-4D97-AF65-F5344CB8AC3E}">
        <p14:creationId xmlns:p14="http://schemas.microsoft.com/office/powerpoint/2010/main" val="316698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99F0FF-231D-A146-894C-1BF62FB8264A}"/>
              </a:ext>
            </a:extLst>
          </p:cNvPr>
          <p:cNvSpPr>
            <a:spLocks noGrp="1"/>
          </p:cNvSpPr>
          <p:nvPr>
            <p:ph type="title"/>
          </p:nvPr>
        </p:nvSpPr>
        <p:spPr/>
        <p:txBody>
          <a:bodyPr/>
          <a:lstStyle/>
          <a:p>
            <a:r>
              <a:rPr lang="fi-FI"/>
              <a:t>Maatuu, ei maadu, maatuu…</a:t>
            </a:r>
          </a:p>
        </p:txBody>
      </p:sp>
      <p:sp>
        <p:nvSpPr>
          <p:cNvPr id="3" name="Sisällön paikkamerkki 2">
            <a:extLst>
              <a:ext uri="{FF2B5EF4-FFF2-40B4-BE49-F238E27FC236}">
                <a16:creationId xmlns:a16="http://schemas.microsoft.com/office/drawing/2014/main" id="{2D581EF6-F4DF-9742-A673-ABC3AB598321}"/>
              </a:ext>
            </a:extLst>
          </p:cNvPr>
          <p:cNvSpPr>
            <a:spLocks noGrp="1"/>
          </p:cNvSpPr>
          <p:nvPr>
            <p:ph sz="quarter" idx="13"/>
          </p:nvPr>
        </p:nvSpPr>
        <p:spPr/>
        <p:txBody>
          <a:bodyPr/>
          <a:lstStyle/>
          <a:p>
            <a:r>
              <a:rPr lang="fi-FI" dirty="0" err="1"/>
              <a:t>Paikkavihje</a:t>
            </a:r>
            <a:r>
              <a:rPr lang="fi-FI" dirty="0"/>
              <a:t>:</a:t>
            </a:r>
          </a:p>
          <a:p>
            <a:r>
              <a:rPr lang="fi-FI" dirty="0"/>
              <a:t>Alue löytyy laavun takaa.</a:t>
            </a:r>
          </a:p>
        </p:txBody>
      </p:sp>
      <p:sp>
        <p:nvSpPr>
          <p:cNvPr id="4" name="Sisällön paikkamerkki 3">
            <a:extLst>
              <a:ext uri="{FF2B5EF4-FFF2-40B4-BE49-F238E27FC236}">
                <a16:creationId xmlns:a16="http://schemas.microsoft.com/office/drawing/2014/main" id="{A85BFBF1-6520-1A44-90E3-C9B638BA44C8}"/>
              </a:ext>
            </a:extLst>
          </p:cNvPr>
          <p:cNvSpPr>
            <a:spLocks noGrp="1"/>
          </p:cNvSpPr>
          <p:nvPr>
            <p:ph sz="quarter" idx="14"/>
          </p:nvPr>
        </p:nvSpPr>
        <p:spPr/>
        <p:txBody>
          <a:bodyPr vert="horz" lIns="91440" tIns="45720" rIns="91440" bIns="45720" rtlCol="0" anchor="t">
            <a:normAutofit/>
          </a:bodyPr>
          <a:lstStyle/>
          <a:p>
            <a:r>
              <a:rPr lang="fi-FI"/>
              <a:t>Lajitelkaa esineet/materiaalit niiden maatumisjärjestykseen. nopeimmin maatuva vasemmalle, hitaimmin maatuvat kohti oikeaa.</a:t>
            </a:r>
          </a:p>
          <a:p>
            <a:r>
              <a:rPr lang="fi-FI"/>
              <a:t>Kuvatkaa järjestys selostuksen kera. Selostuksessa tulee esittää perustelut.</a:t>
            </a:r>
          </a:p>
          <a:p>
            <a:r>
              <a:rPr lang="fi-FI"/>
              <a:t>Ja maskotti mukaan videoon!</a:t>
            </a:r>
          </a:p>
          <a:p>
            <a:r>
              <a:rPr lang="fi-FI"/>
              <a:t>Näyttäkää video opelle.</a:t>
            </a:r>
          </a:p>
        </p:txBody>
      </p:sp>
    </p:spTree>
    <p:extLst>
      <p:ext uri="{BB962C8B-B14F-4D97-AF65-F5344CB8AC3E}">
        <p14:creationId xmlns:p14="http://schemas.microsoft.com/office/powerpoint/2010/main" val="93262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a:extLst>
              <a:ext uri="{FF2B5EF4-FFF2-40B4-BE49-F238E27FC236}">
                <a16:creationId xmlns:a16="http://schemas.microsoft.com/office/drawing/2014/main" id="{B087B586-A9A5-384A-AD92-8161ABF46ED7}"/>
              </a:ext>
            </a:extLst>
          </p:cNvPr>
          <p:cNvPicPr>
            <a:picLocks noChangeAspect="1"/>
          </p:cNvPicPr>
          <p:nvPr/>
        </p:nvPicPr>
        <p:blipFill rotWithShape="1">
          <a:blip r:embed="rId4"/>
          <a:srcRect l="8961" r="9246"/>
          <a:stretch/>
        </p:blipFill>
        <p:spPr>
          <a:xfrm>
            <a:off x="1" y="10"/>
            <a:ext cx="7479157" cy="6857990"/>
          </a:xfrm>
          <a:prstGeom prst="rect">
            <a:avLst/>
          </a:prstGeom>
        </p:spPr>
      </p:pic>
      <p:sp>
        <p:nvSpPr>
          <p:cNvPr id="19" name="Rectangle 18">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F4356193-FAA4-484C-A4A9-E638AD8D22E1}"/>
              </a:ext>
            </a:extLst>
          </p:cNvPr>
          <p:cNvSpPr>
            <a:spLocks noGrp="1"/>
          </p:cNvSpPr>
          <p:nvPr>
            <p:ph type="title"/>
          </p:nvPr>
        </p:nvSpPr>
        <p:spPr>
          <a:xfrm>
            <a:off x="8196408" y="640831"/>
            <a:ext cx="3352128" cy="1573863"/>
          </a:xfrm>
        </p:spPr>
        <p:txBody>
          <a:bodyPr vert="horz" lIns="91440" tIns="45720" rIns="91440" bIns="45720" rtlCol="0" anchor="ctr">
            <a:normAutofit/>
          </a:bodyPr>
          <a:lstStyle/>
          <a:p>
            <a:pPr algn="l"/>
            <a:r>
              <a:rPr lang="fi-FI" sz="3600"/>
              <a:t>Metsän haltijan mysteeri</a:t>
            </a:r>
            <a:endParaRPr lang="en-US" sz="3600"/>
          </a:p>
        </p:txBody>
      </p:sp>
      <p:sp>
        <p:nvSpPr>
          <p:cNvPr id="3" name="Tekstin paikkamerkki 2">
            <a:extLst>
              <a:ext uri="{FF2B5EF4-FFF2-40B4-BE49-F238E27FC236}">
                <a16:creationId xmlns:a16="http://schemas.microsoft.com/office/drawing/2014/main" id="{DFB11D0F-9CE6-B54E-8AC0-6B14052D2F42}"/>
              </a:ext>
            </a:extLst>
          </p:cNvPr>
          <p:cNvSpPr>
            <a:spLocks noGrp="1"/>
          </p:cNvSpPr>
          <p:nvPr>
            <p:ph type="body" sz="half" idx="2"/>
          </p:nvPr>
        </p:nvSpPr>
        <p:spPr>
          <a:xfrm>
            <a:off x="8196408" y="2367092"/>
            <a:ext cx="3352128" cy="3881309"/>
          </a:xfrm>
        </p:spPr>
        <p:txBody>
          <a:bodyPr vert="horz" lIns="91440" tIns="45720" rIns="91440" bIns="45720" rtlCol="0">
            <a:normAutofit/>
          </a:bodyPr>
          <a:lstStyle/>
          <a:p>
            <a:pPr indent="-228600" algn="l">
              <a:buFont typeface="Arial" panose="020B0604020202020204" pitchFamily="34" charset="0"/>
              <a:buChar char="•"/>
            </a:pPr>
            <a:r>
              <a:rPr lang="fi-FI" sz="1800"/>
              <a:t>Metsässä on liikkunut mekastavia ihmisiä, jotka ovat häirinneet metsän haltijan ja eläinten rauhaa. Myös luonto on murhetta täynnä, koska ihmiset ovat roskanneet metsää ja kohdelleet sitä huonosti. </a:t>
            </a:r>
            <a:r>
              <a:rPr lang="fi-FI" sz="1800" err="1"/>
              <a:t>Ehdittekö</a:t>
            </a:r>
            <a:r>
              <a:rPr lang="fi-FI" sz="1800"/>
              <a:t> ajoissa metsän haltijan luo?</a:t>
            </a:r>
            <a:endParaRPr lang="en-US" sz="1800"/>
          </a:p>
        </p:txBody>
      </p:sp>
    </p:spTree>
    <p:extLst>
      <p:ext uri="{BB962C8B-B14F-4D97-AF65-F5344CB8AC3E}">
        <p14:creationId xmlns:p14="http://schemas.microsoft.com/office/powerpoint/2010/main" val="3669372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4E9632-77F8-BE49-ADD1-4DACC2F89319}"/>
              </a:ext>
            </a:extLst>
          </p:cNvPr>
          <p:cNvSpPr>
            <a:spLocks noGrp="1"/>
          </p:cNvSpPr>
          <p:nvPr>
            <p:ph type="title"/>
          </p:nvPr>
        </p:nvSpPr>
        <p:spPr/>
        <p:txBody>
          <a:bodyPr/>
          <a:lstStyle/>
          <a:p>
            <a:r>
              <a:rPr lang="fi-FI"/>
              <a:t>Jokamiehenoikeudet</a:t>
            </a:r>
          </a:p>
        </p:txBody>
      </p:sp>
      <p:sp>
        <p:nvSpPr>
          <p:cNvPr id="4" name="Sisällön paikkamerkki 3">
            <a:extLst>
              <a:ext uri="{FF2B5EF4-FFF2-40B4-BE49-F238E27FC236}">
                <a16:creationId xmlns:a16="http://schemas.microsoft.com/office/drawing/2014/main" id="{0DD6BFAD-B4FF-C24F-9F55-1ADF7680C961}"/>
              </a:ext>
            </a:extLst>
          </p:cNvPr>
          <p:cNvSpPr>
            <a:spLocks noGrp="1"/>
          </p:cNvSpPr>
          <p:nvPr>
            <p:ph sz="quarter" idx="13"/>
          </p:nvPr>
        </p:nvSpPr>
        <p:spPr/>
        <p:txBody>
          <a:bodyPr/>
          <a:lstStyle/>
          <a:p>
            <a:r>
              <a:rPr lang="fi-FI" dirty="0" err="1"/>
              <a:t>Paikkavihje</a:t>
            </a:r>
            <a:r>
              <a:rPr lang="fi-FI" dirty="0"/>
              <a:t>:</a:t>
            </a:r>
          </a:p>
          <a:p>
            <a:r>
              <a:rPr lang="fi-FI" dirty="0"/>
              <a:t>Paikka löytyy </a:t>
            </a:r>
            <a:r>
              <a:rPr lang="fi-FI" dirty="0" err="1"/>
              <a:t>kaukalolta</a:t>
            </a:r>
            <a:r>
              <a:rPr lang="fi-FI" dirty="0"/>
              <a:t> pururataa pitkin vastapäivään n. 100 metriä.</a:t>
            </a:r>
          </a:p>
        </p:txBody>
      </p:sp>
      <p:sp>
        <p:nvSpPr>
          <p:cNvPr id="6" name="Sisällön paikkamerkki 5">
            <a:extLst>
              <a:ext uri="{FF2B5EF4-FFF2-40B4-BE49-F238E27FC236}">
                <a16:creationId xmlns:a16="http://schemas.microsoft.com/office/drawing/2014/main" id="{E48023FE-78A0-E34C-98CD-BC58374E0D45}"/>
              </a:ext>
            </a:extLst>
          </p:cNvPr>
          <p:cNvSpPr>
            <a:spLocks noGrp="1"/>
          </p:cNvSpPr>
          <p:nvPr>
            <p:ph sz="quarter" idx="14"/>
          </p:nvPr>
        </p:nvSpPr>
        <p:spPr/>
        <p:txBody>
          <a:bodyPr>
            <a:normAutofit fontScale="70000" lnSpcReduction="20000"/>
          </a:bodyPr>
          <a:lstStyle/>
          <a:p>
            <a:r>
              <a:rPr lang="fi-FI" dirty="0"/>
              <a:t>Tehtävä:</a:t>
            </a:r>
          </a:p>
          <a:p>
            <a:r>
              <a:rPr lang="fi-FI" dirty="0"/>
              <a:t>Tutkikaa jokamiehenoikeuksien kuvat. Osa niistä on jokamiehenoikeuksia, osa ei. Ripustakaa narulle kuvat järjestykseen vasemmalta oikealle niin, että vasemmalla ovat asiat, joita luonnossa saa tehdä, oikeassa laidassa ne asiat, joita ei saa tehdä.</a:t>
            </a:r>
          </a:p>
          <a:p>
            <a:r>
              <a:rPr lang="fi-FI" dirty="0"/>
              <a:t>Lukekaa taulusta, miten saksassa toimitaan. Mitä ajatuksia tästä herää?</a:t>
            </a:r>
          </a:p>
          <a:p>
            <a:r>
              <a:rPr lang="fi-FI" dirty="0"/>
              <a:t>Tehkää video. Maskotti mukaan.</a:t>
            </a:r>
          </a:p>
          <a:p>
            <a:r>
              <a:rPr lang="fi-FI" dirty="0"/>
              <a:t>Palauttakaa kortit ja tarvikkeet  </a:t>
            </a:r>
            <a:r>
              <a:rPr lang="fi-FI" dirty="0" err="1"/>
              <a:t>alkukasaan</a:t>
            </a:r>
            <a:r>
              <a:rPr lang="fi-FI" dirty="0"/>
              <a:t> ennen lähtöänne.</a:t>
            </a:r>
          </a:p>
          <a:p>
            <a:r>
              <a:rPr lang="fi-FI" dirty="0"/>
              <a:t>Näyttäkää video opelle.</a:t>
            </a:r>
          </a:p>
        </p:txBody>
      </p:sp>
    </p:spTree>
    <p:extLst>
      <p:ext uri="{BB962C8B-B14F-4D97-AF65-F5344CB8AC3E}">
        <p14:creationId xmlns:p14="http://schemas.microsoft.com/office/powerpoint/2010/main" val="3978429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3C7437-0A01-F749-A06D-3F3F903D6E59}"/>
              </a:ext>
            </a:extLst>
          </p:cNvPr>
          <p:cNvSpPr>
            <a:spLocks noGrp="1"/>
          </p:cNvSpPr>
          <p:nvPr>
            <p:ph type="title"/>
          </p:nvPr>
        </p:nvSpPr>
        <p:spPr/>
        <p:txBody>
          <a:bodyPr/>
          <a:lstStyle/>
          <a:p>
            <a:r>
              <a:rPr lang="fi-FI" dirty="0"/>
              <a:t>Jokamiehenoikeudet</a:t>
            </a:r>
          </a:p>
        </p:txBody>
      </p:sp>
      <p:sp>
        <p:nvSpPr>
          <p:cNvPr id="3" name="Sisällön paikkamerkki 2">
            <a:extLst>
              <a:ext uri="{FF2B5EF4-FFF2-40B4-BE49-F238E27FC236}">
                <a16:creationId xmlns:a16="http://schemas.microsoft.com/office/drawing/2014/main" id="{23BE9D92-F376-2A45-9AB6-6AC158DA45FD}"/>
              </a:ext>
            </a:extLst>
          </p:cNvPr>
          <p:cNvSpPr>
            <a:spLocks noGrp="1"/>
          </p:cNvSpPr>
          <p:nvPr>
            <p:ph sz="quarter" idx="13"/>
          </p:nvPr>
        </p:nvSpPr>
        <p:spPr/>
        <p:txBody>
          <a:bodyPr>
            <a:normAutofit/>
          </a:bodyPr>
          <a:lstStyle/>
          <a:p>
            <a:r>
              <a:rPr lang="fi-FI" sz="1800" dirty="0">
                <a:solidFill>
                  <a:prstClr val="black"/>
                </a:solidFill>
                <a:latin typeface="Helvetica" pitchFamily="2" charset="0"/>
              </a:rPr>
              <a:t>Jokamiehenoikeudet ovat </a:t>
            </a:r>
            <a:r>
              <a:rPr lang="fi-FI" sz="1800" dirty="0" err="1">
                <a:solidFill>
                  <a:prstClr val="black"/>
                </a:solidFill>
                <a:latin typeface="Helvetica" pitchFamily="2" charset="0"/>
              </a:rPr>
              <a:t>laajimmillaan</a:t>
            </a:r>
            <a:r>
              <a:rPr lang="fi-FI" sz="1800" dirty="0">
                <a:solidFill>
                  <a:prstClr val="black"/>
                </a:solidFill>
                <a:latin typeface="Helvetica" pitchFamily="2" charset="0"/>
              </a:rPr>
              <a:t> Pohjoismaissa, joissa vapaa liikkuminen luonnossa marjastaen ja sienestäen on osa jokapäiväistä elämäämme. Monissa muissa </a:t>
            </a:r>
            <a:r>
              <a:rPr lang="fi-FI" sz="1800" dirty="0" err="1">
                <a:solidFill>
                  <a:prstClr val="black"/>
                </a:solidFill>
                <a:latin typeface="Helvetica" pitchFamily="2" charset="0"/>
              </a:rPr>
              <a:t>euroopan</a:t>
            </a:r>
            <a:r>
              <a:rPr lang="fi-FI" sz="1800" dirty="0">
                <a:solidFill>
                  <a:prstClr val="black"/>
                </a:solidFill>
                <a:latin typeface="Helvetica" pitchFamily="2" charset="0"/>
              </a:rPr>
              <a:t> maissa ihmisten kulkemista metsissä on rajoitettu.Rajoitukset johtuvat  mm. suuresta väestön määrästä ja  vähäisistä metsistä. Useissa maissa maanomistaja päättää, saavatko ulkopuoliset liikkua  hänen maillaan. Joissakin maissa saa liikkua vain yleisillä alueilla. Pohjoismaat eroavat muista Euroopan maista siinä, että täällä ei tehdä eroa yksityisten ja yleisten alueiden välille. Tämä on suurin ero muihin Eu-maihin verrattuna. Mitä ajatuksia tästä herää ryhmällenne?</a:t>
            </a:r>
            <a:endParaRPr lang="fi-FI" dirty="0"/>
          </a:p>
        </p:txBody>
      </p:sp>
    </p:spTree>
    <p:extLst>
      <p:ext uri="{BB962C8B-B14F-4D97-AF65-F5344CB8AC3E}">
        <p14:creationId xmlns:p14="http://schemas.microsoft.com/office/powerpoint/2010/main" val="401827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B76C-306B-4C31-8442-67C5AC13DEE1}"/>
              </a:ext>
            </a:extLst>
          </p:cNvPr>
          <p:cNvSpPr>
            <a:spLocks noGrp="1"/>
          </p:cNvSpPr>
          <p:nvPr>
            <p:ph type="title"/>
          </p:nvPr>
        </p:nvSpPr>
        <p:spPr/>
        <p:txBody>
          <a:bodyPr/>
          <a:lstStyle/>
          <a:p>
            <a:r>
              <a:rPr lang="fi-FI"/>
              <a:t>Teemme salakirjoitusta!</a:t>
            </a:r>
          </a:p>
        </p:txBody>
      </p:sp>
      <p:sp>
        <p:nvSpPr>
          <p:cNvPr id="3" name="Content Placeholder 2">
            <a:extLst>
              <a:ext uri="{FF2B5EF4-FFF2-40B4-BE49-F238E27FC236}">
                <a16:creationId xmlns:a16="http://schemas.microsoft.com/office/drawing/2014/main" id="{9B11FB4E-BA34-4C5D-919E-2231DC678DB1}"/>
              </a:ext>
            </a:extLst>
          </p:cNvPr>
          <p:cNvSpPr>
            <a:spLocks noGrp="1"/>
          </p:cNvSpPr>
          <p:nvPr>
            <p:ph sz="quarter" idx="13"/>
          </p:nvPr>
        </p:nvSpPr>
        <p:spPr/>
        <p:txBody>
          <a:bodyPr vert="horz" lIns="91440" tIns="45720" rIns="91440" bIns="45720" rtlCol="0" anchor="t">
            <a:normAutofit/>
          </a:bodyPr>
          <a:lstStyle/>
          <a:p>
            <a:r>
              <a:rPr lang="fi-FI"/>
              <a:t>Nimetkää yksi suomalainen eläin.</a:t>
            </a:r>
          </a:p>
          <a:p>
            <a:r>
              <a:rPr lang="fi-FI"/>
              <a:t>Muodostakaa vastaus luontomateriaalien alkukirjaimista. (esim. Kivi=k-kirjain). Myös adjektiivit käyvät (esim. Pörröinen materiaali=p-kirjain)</a:t>
            </a:r>
          </a:p>
          <a:p>
            <a:r>
              <a:rPr lang="fi-FI"/>
              <a:t>Kirjoittakaa sana maahan ja laittakaa luontomateriaalit sen alle oikeaan järjestykseen.</a:t>
            </a:r>
          </a:p>
          <a:p>
            <a:r>
              <a:rPr lang="fi-FI"/>
              <a:t>Ottakaa valmiista tehtävästä kuva ja näyttäkää opelle.</a:t>
            </a:r>
          </a:p>
        </p:txBody>
      </p:sp>
    </p:spTree>
    <p:extLst>
      <p:ext uri="{BB962C8B-B14F-4D97-AF65-F5344CB8AC3E}">
        <p14:creationId xmlns:p14="http://schemas.microsoft.com/office/powerpoint/2010/main" val="4081046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5DCF60-851A-AB47-9BBA-AA80ADC061B4}"/>
              </a:ext>
            </a:extLst>
          </p:cNvPr>
          <p:cNvSpPr>
            <a:spLocks noGrp="1"/>
          </p:cNvSpPr>
          <p:nvPr>
            <p:ph type="title"/>
          </p:nvPr>
        </p:nvSpPr>
        <p:spPr/>
        <p:txBody>
          <a:bodyPr/>
          <a:lstStyle/>
          <a:p>
            <a:r>
              <a:rPr lang="fi-FI"/>
              <a:t>Onko biojäte jätettä? </a:t>
            </a:r>
          </a:p>
        </p:txBody>
      </p:sp>
      <p:sp>
        <p:nvSpPr>
          <p:cNvPr id="5" name="Tekstin paikkamerkki 4">
            <a:extLst>
              <a:ext uri="{FF2B5EF4-FFF2-40B4-BE49-F238E27FC236}">
                <a16:creationId xmlns:a16="http://schemas.microsoft.com/office/drawing/2014/main" id="{A01500FC-CD22-4346-9799-9E0E23C14AF6}"/>
              </a:ext>
            </a:extLst>
          </p:cNvPr>
          <p:cNvSpPr>
            <a:spLocks noGrp="1"/>
          </p:cNvSpPr>
          <p:nvPr>
            <p:ph type="body" idx="1"/>
          </p:nvPr>
        </p:nvSpPr>
        <p:spPr/>
        <p:txBody>
          <a:bodyPr/>
          <a:lstStyle/>
          <a:p>
            <a:r>
              <a:rPr lang="fi-FI" dirty="0" err="1"/>
              <a:t>Paikkavihje</a:t>
            </a:r>
            <a:r>
              <a:rPr lang="fi-FI" dirty="0"/>
              <a:t>:</a:t>
            </a:r>
          </a:p>
        </p:txBody>
      </p:sp>
      <p:sp>
        <p:nvSpPr>
          <p:cNvPr id="3" name="Sisällön paikkamerkki 2">
            <a:extLst>
              <a:ext uri="{FF2B5EF4-FFF2-40B4-BE49-F238E27FC236}">
                <a16:creationId xmlns:a16="http://schemas.microsoft.com/office/drawing/2014/main" id="{AA105011-6DFD-F747-A284-73B45FD2A4D5}"/>
              </a:ext>
            </a:extLst>
          </p:cNvPr>
          <p:cNvSpPr>
            <a:spLocks noGrp="1"/>
          </p:cNvSpPr>
          <p:nvPr>
            <p:ph sz="quarter" idx="13"/>
          </p:nvPr>
        </p:nvSpPr>
        <p:spPr/>
        <p:txBody>
          <a:bodyPr>
            <a:normAutofit/>
          </a:bodyPr>
          <a:lstStyle/>
          <a:p>
            <a:r>
              <a:rPr lang="fi-FI" dirty="0"/>
              <a:t>Tiistai</a:t>
            </a:r>
          </a:p>
          <a:p>
            <a:r>
              <a:rPr lang="fi-FI" dirty="0"/>
              <a:t>Tehtävä löytyy paikasta josta,</a:t>
            </a:r>
          </a:p>
          <a:p>
            <a:r>
              <a:rPr lang="fi-FI" dirty="0"/>
              <a:t>Näkymä on </a:t>
            </a:r>
            <a:r>
              <a:rPr lang="fi-FI" dirty="0" err="1"/>
              <a:t>pöykyn</a:t>
            </a:r>
            <a:r>
              <a:rPr lang="fi-FI" dirty="0"/>
              <a:t> tielle kaukalosta.</a:t>
            </a:r>
          </a:p>
          <a:p>
            <a:r>
              <a:rPr lang="fi-FI" dirty="0"/>
              <a:t>Paikassa muutama porras ruskea,</a:t>
            </a:r>
          </a:p>
          <a:p>
            <a:r>
              <a:rPr lang="fi-FI" dirty="0"/>
              <a:t>Niitä ei kannata maahan puskea.</a:t>
            </a:r>
          </a:p>
        </p:txBody>
      </p:sp>
      <p:sp>
        <p:nvSpPr>
          <p:cNvPr id="6" name="Tekstin paikkamerkki 5">
            <a:extLst>
              <a:ext uri="{FF2B5EF4-FFF2-40B4-BE49-F238E27FC236}">
                <a16:creationId xmlns:a16="http://schemas.microsoft.com/office/drawing/2014/main" id="{72702C96-BF57-B64C-8E92-11D8647D59E8}"/>
              </a:ext>
            </a:extLst>
          </p:cNvPr>
          <p:cNvSpPr>
            <a:spLocks noGrp="1"/>
          </p:cNvSpPr>
          <p:nvPr>
            <p:ph type="body" sz="quarter" idx="3"/>
          </p:nvPr>
        </p:nvSpPr>
        <p:spPr/>
        <p:txBody>
          <a:bodyPr/>
          <a:lstStyle/>
          <a:p>
            <a:r>
              <a:rPr lang="fi-FI"/>
              <a:t>Tehtävä:</a:t>
            </a:r>
          </a:p>
        </p:txBody>
      </p:sp>
      <p:sp>
        <p:nvSpPr>
          <p:cNvPr id="4" name="Sisällön paikkamerkki 3">
            <a:extLst>
              <a:ext uri="{FF2B5EF4-FFF2-40B4-BE49-F238E27FC236}">
                <a16:creationId xmlns:a16="http://schemas.microsoft.com/office/drawing/2014/main" id="{BA0726BF-8BB9-914E-99CA-48AB32089DA2}"/>
              </a:ext>
            </a:extLst>
          </p:cNvPr>
          <p:cNvSpPr>
            <a:spLocks noGrp="1"/>
          </p:cNvSpPr>
          <p:nvPr>
            <p:ph sz="quarter" idx="14"/>
          </p:nvPr>
        </p:nvSpPr>
        <p:spPr/>
        <p:txBody>
          <a:bodyPr>
            <a:normAutofit fontScale="77500" lnSpcReduction="20000"/>
          </a:bodyPr>
          <a:lstStyle/>
          <a:p>
            <a:r>
              <a:rPr lang="fi-FI" dirty="0" err="1"/>
              <a:t>Lajitelkaa</a:t>
            </a:r>
            <a:r>
              <a:rPr lang="fi-FI" dirty="0"/>
              <a:t> biojätteet </a:t>
            </a:r>
            <a:r>
              <a:rPr lang="fi-FI" dirty="0" err="1"/>
              <a:t>jatkokäyttöön</a:t>
            </a:r>
            <a:r>
              <a:rPr lang="fi-FI" dirty="0"/>
              <a:t> ja biojätteeseen. Mahdollisimman paljon vielä </a:t>
            </a:r>
            <a:r>
              <a:rPr lang="fi-FI" dirty="0" err="1"/>
              <a:t>jatkokäyttöön</a:t>
            </a:r>
            <a:r>
              <a:rPr lang="fi-FI" dirty="0"/>
              <a:t>. Mitkä tuotteet voisi käyttää vielä jossain muussa muodossa?</a:t>
            </a:r>
          </a:p>
          <a:p>
            <a:r>
              <a:rPr lang="fi-FI" dirty="0" err="1"/>
              <a:t>Jatkokäyttö</a:t>
            </a:r>
            <a:r>
              <a:rPr lang="fi-FI" dirty="0"/>
              <a:t> on biojätteen uudelleen käyttöä. </a:t>
            </a:r>
          </a:p>
          <a:p>
            <a:r>
              <a:rPr lang="fi-FI" dirty="0"/>
              <a:t>Biojäte menee biojätteenä lämpövoimalan polttoaineeksi.</a:t>
            </a:r>
          </a:p>
          <a:p>
            <a:r>
              <a:rPr lang="fi-FI" dirty="0" err="1"/>
              <a:t>Kuvatkaa</a:t>
            </a:r>
            <a:r>
              <a:rPr lang="fi-FI" dirty="0"/>
              <a:t> </a:t>
            </a:r>
            <a:r>
              <a:rPr lang="fi-FI" dirty="0" err="1"/>
              <a:t>tuloksestanne</a:t>
            </a:r>
            <a:r>
              <a:rPr lang="fi-FI" dirty="0"/>
              <a:t> video. Perustelkaa valintanne. Maskotti mukaan!</a:t>
            </a:r>
          </a:p>
        </p:txBody>
      </p:sp>
    </p:spTree>
    <p:extLst>
      <p:ext uri="{BB962C8B-B14F-4D97-AF65-F5344CB8AC3E}">
        <p14:creationId xmlns:p14="http://schemas.microsoft.com/office/powerpoint/2010/main" val="178093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40EB2F-9B8A-C54D-A2B8-0412B23F8EC4}"/>
              </a:ext>
            </a:extLst>
          </p:cNvPr>
          <p:cNvSpPr>
            <a:spLocks noGrp="1"/>
          </p:cNvSpPr>
          <p:nvPr>
            <p:ph type="title"/>
          </p:nvPr>
        </p:nvSpPr>
        <p:spPr/>
        <p:txBody>
          <a:bodyPr/>
          <a:lstStyle/>
          <a:p>
            <a:r>
              <a:rPr lang="fi-FI" err="1"/>
              <a:t>Valmistakaa</a:t>
            </a:r>
            <a:r>
              <a:rPr lang="fi-FI"/>
              <a:t> kuusenkerkkäpuolukkaherkkua</a:t>
            </a:r>
          </a:p>
        </p:txBody>
      </p:sp>
      <p:sp>
        <p:nvSpPr>
          <p:cNvPr id="3" name="Sisällön paikkamerkki 2">
            <a:extLst>
              <a:ext uri="{FF2B5EF4-FFF2-40B4-BE49-F238E27FC236}">
                <a16:creationId xmlns:a16="http://schemas.microsoft.com/office/drawing/2014/main" id="{F1A78DD1-AC57-0144-ACE1-7129C5688CB0}"/>
              </a:ext>
            </a:extLst>
          </p:cNvPr>
          <p:cNvSpPr>
            <a:spLocks noGrp="1"/>
          </p:cNvSpPr>
          <p:nvPr>
            <p:ph sz="quarter" idx="13"/>
          </p:nvPr>
        </p:nvSpPr>
        <p:spPr>
          <a:xfrm>
            <a:off x="913774" y="2367092"/>
            <a:ext cx="10363826" cy="3424107"/>
          </a:xfrm>
        </p:spPr>
        <p:txBody>
          <a:bodyPr vert="horz" lIns="91440" tIns="45720" rIns="91440" bIns="45720" rtlCol="0" anchor="t">
            <a:normAutofit/>
          </a:bodyPr>
          <a:lstStyle/>
          <a:p>
            <a:endParaRPr lang="fi-FI" dirty="0"/>
          </a:p>
          <a:p>
            <a:r>
              <a:rPr lang="fi-FI" dirty="0"/>
              <a:t>Kuusenkerkkiä saa kerätä vain metsänomistajan luvalla. Meillä on lupa kerätä vähän kuusenkerkkiä. Kerätkää niitä pienten kuusien eri puolilta kupillinen.</a:t>
            </a:r>
          </a:p>
          <a:p>
            <a:r>
              <a:rPr lang="fi-FI" dirty="0"/>
              <a:t>Huuhdelkaa kerkät laavulla ja puristakaa niistä vesi pois.</a:t>
            </a:r>
          </a:p>
          <a:p>
            <a:r>
              <a:rPr lang="fi-FI" dirty="0"/>
              <a:t>Sekoittakaa kerkät ja kupillinen puolukoita sekä 1 dl sokeria.</a:t>
            </a:r>
          </a:p>
          <a:p>
            <a:r>
              <a:rPr lang="fi-FI" dirty="0"/>
              <a:t>Antakaa seoksen tekeytyä. </a:t>
            </a:r>
          </a:p>
          <a:p>
            <a:r>
              <a:rPr lang="fi-FI" dirty="0"/>
              <a:t>Ottakaa herkku mukaan metsäjuhlaan.</a:t>
            </a:r>
          </a:p>
        </p:txBody>
      </p:sp>
    </p:spTree>
    <p:extLst>
      <p:ext uri="{BB962C8B-B14F-4D97-AF65-F5344CB8AC3E}">
        <p14:creationId xmlns:p14="http://schemas.microsoft.com/office/powerpoint/2010/main" val="3769977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AF3B41-0A48-7D46-89CD-CF306A5EC9C9}"/>
              </a:ext>
            </a:extLst>
          </p:cNvPr>
          <p:cNvSpPr>
            <a:spLocks noGrp="1"/>
          </p:cNvSpPr>
          <p:nvPr>
            <p:ph type="title"/>
          </p:nvPr>
        </p:nvSpPr>
        <p:spPr/>
        <p:txBody>
          <a:bodyPr/>
          <a:lstStyle/>
          <a:p>
            <a:r>
              <a:rPr lang="fi-FI" dirty="0" err="1"/>
              <a:t>Valmistakaa</a:t>
            </a:r>
            <a:r>
              <a:rPr lang="fi-FI" dirty="0"/>
              <a:t> </a:t>
            </a:r>
            <a:r>
              <a:rPr lang="fi-FI" dirty="0" err="1"/>
              <a:t>hortahakkelusta</a:t>
            </a:r>
            <a:r>
              <a:rPr lang="fi-FI" dirty="0"/>
              <a:t>:</a:t>
            </a:r>
            <a:br>
              <a:rPr lang="fi-FI" dirty="0"/>
            </a:br>
            <a:r>
              <a:rPr lang="fi-FI" dirty="0"/>
              <a:t>Yksinkertaisuus, villeys ja jumalainen maku</a:t>
            </a:r>
          </a:p>
        </p:txBody>
      </p:sp>
      <p:sp>
        <p:nvSpPr>
          <p:cNvPr id="3" name="Sisällön paikkamerkki 2">
            <a:extLst>
              <a:ext uri="{FF2B5EF4-FFF2-40B4-BE49-F238E27FC236}">
                <a16:creationId xmlns:a16="http://schemas.microsoft.com/office/drawing/2014/main" id="{2E69D741-2A27-404A-B788-048DF2996D65}"/>
              </a:ext>
            </a:extLst>
          </p:cNvPr>
          <p:cNvSpPr>
            <a:spLocks noGrp="1"/>
          </p:cNvSpPr>
          <p:nvPr>
            <p:ph sz="quarter" idx="13"/>
          </p:nvPr>
        </p:nvSpPr>
        <p:spPr/>
        <p:txBody>
          <a:bodyPr>
            <a:normAutofit fontScale="92500" lnSpcReduction="10000"/>
          </a:bodyPr>
          <a:lstStyle/>
          <a:p>
            <a:r>
              <a:rPr lang="fi-FI" dirty="0"/>
              <a:t>Kerätkää </a:t>
            </a:r>
            <a:r>
              <a:rPr lang="fi-FI" dirty="0" err="1"/>
              <a:t>villiyrttejä</a:t>
            </a:r>
            <a:r>
              <a:rPr lang="fi-FI" dirty="0"/>
              <a:t> open  kanssa.</a:t>
            </a:r>
          </a:p>
          <a:p>
            <a:r>
              <a:rPr lang="fi-FI" dirty="0" err="1"/>
              <a:t>Valmistakaa</a:t>
            </a:r>
            <a:r>
              <a:rPr lang="fi-FI" dirty="0"/>
              <a:t> </a:t>
            </a:r>
            <a:r>
              <a:rPr lang="fi-FI" dirty="0" err="1"/>
              <a:t>hortahakkelus</a:t>
            </a:r>
            <a:r>
              <a:rPr lang="fi-FI" dirty="0"/>
              <a:t> laavulla  kanssa pikku kuppiin.</a:t>
            </a:r>
          </a:p>
          <a:p>
            <a:r>
              <a:rPr lang="fi-FI" dirty="0"/>
              <a:t>Valmistusohje:</a:t>
            </a:r>
          </a:p>
          <a:p>
            <a:r>
              <a:rPr lang="fi-FI" dirty="0"/>
              <a:t>Pese </a:t>
            </a:r>
            <a:r>
              <a:rPr lang="fi-FI" dirty="0" err="1"/>
              <a:t>villiyrtit</a:t>
            </a:r>
            <a:r>
              <a:rPr lang="fi-FI" dirty="0"/>
              <a:t> ja kuivaa talouspaperin avulla</a:t>
            </a:r>
          </a:p>
          <a:p>
            <a:r>
              <a:rPr lang="fi-FI" dirty="0"/>
              <a:t>Leikkaa nippu puoliksi ja aseta pinon puolikkaat päällekkäin.</a:t>
            </a:r>
          </a:p>
          <a:p>
            <a:r>
              <a:rPr lang="fi-FI" dirty="0"/>
              <a:t>Siivuta yrtit kuin </a:t>
            </a:r>
            <a:r>
              <a:rPr lang="fi-FI" dirty="0" err="1"/>
              <a:t>leikkaisit</a:t>
            </a:r>
            <a:r>
              <a:rPr lang="fi-FI" dirty="0"/>
              <a:t> leipää. Silppua kasvit myös poikittain.</a:t>
            </a:r>
          </a:p>
          <a:p>
            <a:r>
              <a:rPr lang="fi-FI" dirty="0"/>
              <a:t>Lisää astiaan yrtit, 3 rkl oliiviöljyä, 1 </a:t>
            </a:r>
            <a:r>
              <a:rPr lang="fi-FI" dirty="0" err="1"/>
              <a:t>tl</a:t>
            </a:r>
            <a:r>
              <a:rPr lang="fi-FI" dirty="0"/>
              <a:t> </a:t>
            </a:r>
            <a:r>
              <a:rPr lang="fi-FI" dirty="0" err="1"/>
              <a:t>punaviinietikkaa</a:t>
            </a:r>
            <a:r>
              <a:rPr lang="fi-FI" dirty="0"/>
              <a:t>, ripaus suolaa. Sekoita kevyesti.</a:t>
            </a:r>
          </a:p>
          <a:p>
            <a:endParaRPr lang="fi-FI" dirty="0"/>
          </a:p>
        </p:txBody>
      </p:sp>
    </p:spTree>
    <p:extLst>
      <p:ext uri="{BB962C8B-B14F-4D97-AF65-F5344CB8AC3E}">
        <p14:creationId xmlns:p14="http://schemas.microsoft.com/office/powerpoint/2010/main" val="2253721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CC8113-ECF5-4642-BC14-4AED67A54930}"/>
              </a:ext>
            </a:extLst>
          </p:cNvPr>
          <p:cNvSpPr>
            <a:spLocks noGrp="1"/>
          </p:cNvSpPr>
          <p:nvPr>
            <p:ph type="title"/>
          </p:nvPr>
        </p:nvSpPr>
        <p:spPr/>
        <p:txBody>
          <a:bodyPr/>
          <a:lstStyle/>
          <a:p>
            <a:r>
              <a:rPr lang="fi-FI"/>
              <a:t>Kun koossa on 16 kuvakorttia</a:t>
            </a:r>
          </a:p>
        </p:txBody>
      </p:sp>
      <p:sp>
        <p:nvSpPr>
          <p:cNvPr id="3" name="Sisällön paikkamerkki 2">
            <a:extLst>
              <a:ext uri="{FF2B5EF4-FFF2-40B4-BE49-F238E27FC236}">
                <a16:creationId xmlns:a16="http://schemas.microsoft.com/office/drawing/2014/main" id="{7880F220-B4A8-E541-911E-3CED3E243FDE}"/>
              </a:ext>
            </a:extLst>
          </p:cNvPr>
          <p:cNvSpPr>
            <a:spLocks noGrp="1"/>
          </p:cNvSpPr>
          <p:nvPr>
            <p:ph sz="quarter" idx="13"/>
          </p:nvPr>
        </p:nvSpPr>
        <p:spPr/>
        <p:txBody>
          <a:bodyPr vert="horz" lIns="91440" tIns="45720" rIns="91440" bIns="45720" rtlCol="0" anchor="t">
            <a:normAutofit/>
          </a:bodyPr>
          <a:lstStyle/>
          <a:p>
            <a:r>
              <a:rPr lang="fi-FI"/>
              <a:t>Voitte ratkaista arvoituksen,</a:t>
            </a:r>
          </a:p>
          <a:p>
            <a:r>
              <a:rPr lang="fi-FI"/>
              <a:t>Joka piilee kuvissa noissa.</a:t>
            </a:r>
            <a:endParaRPr lang="fi-FI" dirty="0"/>
          </a:p>
          <a:p>
            <a:r>
              <a:rPr lang="fi-FI"/>
              <a:t>Aivoja yhdessä käyttäkää,</a:t>
            </a:r>
            <a:endParaRPr lang="fi-FI" dirty="0"/>
          </a:p>
          <a:p>
            <a:r>
              <a:rPr lang="fi-FI"/>
              <a:t>Ja taitonne näyttäkää.</a:t>
            </a:r>
            <a:endParaRPr lang="fi-FI" dirty="0"/>
          </a:p>
          <a:p>
            <a:r>
              <a:rPr lang="fi-FI"/>
              <a:t>Mikä on paikka metsän haltijan,</a:t>
            </a:r>
            <a:endParaRPr lang="fi-FI" dirty="0"/>
          </a:p>
          <a:p>
            <a:r>
              <a:rPr lang="fi-FI"/>
              <a:t>Jonne teidät pitää nähdä yhdessä kiiruhtavan?</a:t>
            </a:r>
            <a:endParaRPr lang="fi-FI" dirty="0"/>
          </a:p>
          <a:p>
            <a:endParaRPr lang="fi-FI" dirty="0"/>
          </a:p>
        </p:txBody>
      </p:sp>
    </p:spTree>
    <p:extLst>
      <p:ext uri="{BB962C8B-B14F-4D97-AF65-F5344CB8AC3E}">
        <p14:creationId xmlns:p14="http://schemas.microsoft.com/office/powerpoint/2010/main" val="3101349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a:extLst>
              <a:ext uri="{FF2B5EF4-FFF2-40B4-BE49-F238E27FC236}">
                <a16:creationId xmlns:a16="http://schemas.microsoft.com/office/drawing/2014/main" id="{3318E783-1E4C-1444-A432-78892DF65A15}"/>
              </a:ext>
            </a:extLst>
          </p:cNvPr>
          <p:cNvPicPr>
            <a:picLocks noChangeAspect="1"/>
          </p:cNvPicPr>
          <p:nvPr/>
        </p:nvPicPr>
        <p:blipFill rotWithShape="1">
          <a:blip r:embed="rId4"/>
          <a:srcRect l="8927" r="18276" b="-1"/>
          <a:stretch/>
        </p:blipFill>
        <p:spPr>
          <a:xfrm>
            <a:off x="1" y="10"/>
            <a:ext cx="7479157" cy="6857990"/>
          </a:xfrm>
          <a:prstGeom prst="rect">
            <a:avLst/>
          </a:prstGeom>
        </p:spPr>
      </p:pic>
      <p:sp>
        <p:nvSpPr>
          <p:cNvPr id="19" name="Rectangle 18">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19EC6084-D4B6-CF48-BB05-5397207A3F0A}"/>
              </a:ext>
            </a:extLst>
          </p:cNvPr>
          <p:cNvSpPr>
            <a:spLocks noGrp="1"/>
          </p:cNvSpPr>
          <p:nvPr>
            <p:ph type="title"/>
          </p:nvPr>
        </p:nvSpPr>
        <p:spPr>
          <a:xfrm>
            <a:off x="8196408" y="640831"/>
            <a:ext cx="3352128" cy="1573863"/>
          </a:xfrm>
        </p:spPr>
        <p:txBody>
          <a:bodyPr vert="horz" lIns="91440" tIns="45720" rIns="91440" bIns="45720" rtlCol="0" anchor="ctr">
            <a:normAutofit/>
          </a:bodyPr>
          <a:lstStyle/>
          <a:p>
            <a:pPr algn="l"/>
            <a:r>
              <a:rPr lang="fi-FI" sz="3600"/>
              <a:t>Mysteerin ratkaisu</a:t>
            </a:r>
            <a:endParaRPr lang="en-US" sz="3600"/>
          </a:p>
        </p:txBody>
      </p:sp>
      <p:sp>
        <p:nvSpPr>
          <p:cNvPr id="3" name="Tekstin paikkamerkki 2">
            <a:extLst>
              <a:ext uri="{FF2B5EF4-FFF2-40B4-BE49-F238E27FC236}">
                <a16:creationId xmlns:a16="http://schemas.microsoft.com/office/drawing/2014/main" id="{DE45BCFF-370A-2547-8E65-10DBAE777D22}"/>
              </a:ext>
            </a:extLst>
          </p:cNvPr>
          <p:cNvSpPr>
            <a:spLocks noGrp="1"/>
          </p:cNvSpPr>
          <p:nvPr>
            <p:ph type="body" sz="half" idx="2"/>
          </p:nvPr>
        </p:nvSpPr>
        <p:spPr>
          <a:xfrm>
            <a:off x="8196408" y="2367092"/>
            <a:ext cx="3352128" cy="3881309"/>
          </a:xfrm>
        </p:spPr>
        <p:txBody>
          <a:bodyPr vert="horz" lIns="91440" tIns="45720" rIns="91440" bIns="45720" rtlCol="0">
            <a:normAutofit lnSpcReduction="10000"/>
          </a:bodyPr>
          <a:lstStyle/>
          <a:p>
            <a:pPr indent="-228600" algn="l">
              <a:buFont typeface="Arial" panose="020B0604020202020204" pitchFamily="34" charset="0"/>
              <a:buChar char="•"/>
            </a:pPr>
            <a:r>
              <a:rPr lang="fi-FI" sz="1800" err="1"/>
              <a:t>Suorittakaa</a:t>
            </a:r>
            <a:r>
              <a:rPr lang="fi-FI" sz="1800"/>
              <a:t> tehtävät yhteistyössä siten, että kaikki osallistuvat kaikkiin tehtäviin. </a:t>
            </a:r>
            <a:r>
              <a:rPr lang="fi-FI" sz="1800" err="1"/>
              <a:t>Ratkaiskaa</a:t>
            </a:r>
            <a:r>
              <a:rPr lang="fi-FI" sz="1800"/>
              <a:t> </a:t>
            </a:r>
            <a:r>
              <a:rPr lang="fi-FI" sz="1800" err="1"/>
              <a:t>kuvamysteeri</a:t>
            </a:r>
            <a:r>
              <a:rPr lang="fi-FI" sz="1800"/>
              <a:t>: mistä metsänhaltija löytyy?</a:t>
            </a:r>
          </a:p>
          <a:p>
            <a:pPr indent="-228600" algn="l">
              <a:buFont typeface="Arial" panose="020B0604020202020204" pitchFamily="34" charset="0"/>
              <a:buChar char="•"/>
            </a:pPr>
            <a:r>
              <a:rPr lang="fi-FI" sz="1800" err="1"/>
              <a:t>Rientäkää</a:t>
            </a:r>
            <a:r>
              <a:rPr lang="fi-FI" sz="1800"/>
              <a:t> metsänhaltijan luo mahdollisimman nopeasti. </a:t>
            </a:r>
            <a:r>
              <a:rPr lang="fi-FI" sz="1800" err="1"/>
              <a:t>Nopeimmilla</a:t>
            </a:r>
            <a:r>
              <a:rPr lang="fi-FI" sz="1800"/>
              <a:t> ryhmillä on eniten valinnan mahdollisuuksia </a:t>
            </a:r>
            <a:r>
              <a:rPr lang="fi-FI" sz="1800" err="1"/>
              <a:t>lopputehtävään</a:t>
            </a:r>
            <a:r>
              <a:rPr lang="fi-FI" sz="1800"/>
              <a:t>.</a:t>
            </a:r>
            <a:endParaRPr lang="en-US" sz="1800"/>
          </a:p>
        </p:txBody>
      </p:sp>
    </p:spTree>
    <p:extLst>
      <p:ext uri="{BB962C8B-B14F-4D97-AF65-F5344CB8AC3E}">
        <p14:creationId xmlns:p14="http://schemas.microsoft.com/office/powerpoint/2010/main" val="3880067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82CE3F-E831-EF44-9902-EC452C69E3E1}"/>
              </a:ext>
            </a:extLst>
          </p:cNvPr>
          <p:cNvSpPr>
            <a:spLocks noGrp="1"/>
          </p:cNvSpPr>
          <p:nvPr>
            <p:ph type="title"/>
          </p:nvPr>
        </p:nvSpPr>
        <p:spPr/>
        <p:txBody>
          <a:bodyPr>
            <a:normAutofit fontScale="90000"/>
          </a:bodyPr>
          <a:lstStyle/>
          <a:p>
            <a:r>
              <a:rPr lang="fi-FI"/>
              <a:t>Onneksi olkoon, olette perillä!</a:t>
            </a:r>
            <a:br>
              <a:rPr lang="fi-FI"/>
            </a:br>
            <a:r>
              <a:rPr lang="fi-FI"/>
              <a:t>Missä on metsän haltija? Onko se puissa, kivissä vai sinisellä taivaalla? </a:t>
            </a:r>
            <a:br>
              <a:rPr lang="fi-FI"/>
            </a:br>
            <a:r>
              <a:rPr lang="fi-FI"/>
              <a:t>Keksikää, missä oma haltijanne piileskelee.</a:t>
            </a:r>
          </a:p>
        </p:txBody>
      </p:sp>
      <p:sp>
        <p:nvSpPr>
          <p:cNvPr id="3" name="Tekstin paikkamerkki 2">
            <a:extLst>
              <a:ext uri="{FF2B5EF4-FFF2-40B4-BE49-F238E27FC236}">
                <a16:creationId xmlns:a16="http://schemas.microsoft.com/office/drawing/2014/main" id="{CC5629E0-FC5A-C341-B3EB-4E2DE9DAAF48}"/>
              </a:ext>
            </a:extLst>
          </p:cNvPr>
          <p:cNvSpPr>
            <a:spLocks noGrp="1"/>
          </p:cNvSpPr>
          <p:nvPr>
            <p:ph sz="quarter" idx="13"/>
          </p:nvPr>
        </p:nvSpPr>
        <p:spPr/>
        <p:txBody>
          <a:bodyPr vert="horz" lIns="91440" tIns="45720" rIns="91440" bIns="45720" rtlCol="0" anchor="t">
            <a:normAutofit/>
          </a:bodyPr>
          <a:lstStyle/>
          <a:p>
            <a:r>
              <a:rPr lang="fi-FI" dirty="0"/>
              <a:t>Näette maassa erilaisia vaihtoehtoja metsän haltijaksi. Valitkaa niistä itsellenne mieleisin.</a:t>
            </a:r>
          </a:p>
          <a:p>
            <a:r>
              <a:rPr lang="fi-FI" dirty="0"/>
              <a:t>Rakentakaa omalla majallanne metsänhaltija, jonka valmistamisessa voitte käyttää kaikkea mahdollista, irrallista </a:t>
            </a:r>
            <a:r>
              <a:rPr lang="fi-FI" dirty="0" err="1"/>
              <a:t>luontomateriaalia</a:t>
            </a:r>
            <a:r>
              <a:rPr lang="fi-FI" dirty="0"/>
              <a:t>.</a:t>
            </a:r>
          </a:p>
          <a:p>
            <a:r>
              <a:rPr lang="fi-FI" dirty="0"/>
              <a:t>Muistathan, että jokamiehenoikeudet eivät oikeuta ottamaan luonnosta muuta, kuin maassa irrallaan olevaa materiaalia.</a:t>
            </a:r>
          </a:p>
          <a:p>
            <a:endParaRPr lang="fi-FI" dirty="0"/>
          </a:p>
        </p:txBody>
      </p:sp>
    </p:spTree>
    <p:extLst>
      <p:ext uri="{BB962C8B-B14F-4D97-AF65-F5344CB8AC3E}">
        <p14:creationId xmlns:p14="http://schemas.microsoft.com/office/powerpoint/2010/main" val="2805418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175ADE-5B33-DE49-A5D7-93D3384CC32E}"/>
              </a:ext>
            </a:extLst>
          </p:cNvPr>
          <p:cNvSpPr>
            <a:spLocks noGrp="1"/>
          </p:cNvSpPr>
          <p:nvPr>
            <p:ph type="title"/>
          </p:nvPr>
        </p:nvSpPr>
        <p:spPr/>
        <p:txBody>
          <a:bodyPr/>
          <a:lstStyle/>
          <a:p>
            <a:r>
              <a:rPr lang="fi-FI"/>
              <a:t>Valmistautuminen</a:t>
            </a:r>
          </a:p>
        </p:txBody>
      </p:sp>
      <p:sp>
        <p:nvSpPr>
          <p:cNvPr id="3" name="Tekstin paikkamerkki 2">
            <a:extLst>
              <a:ext uri="{FF2B5EF4-FFF2-40B4-BE49-F238E27FC236}">
                <a16:creationId xmlns:a16="http://schemas.microsoft.com/office/drawing/2014/main" id="{D8DF2772-7F50-A646-A90D-F37D662820F8}"/>
              </a:ext>
            </a:extLst>
          </p:cNvPr>
          <p:cNvSpPr>
            <a:spLocks noGrp="1"/>
          </p:cNvSpPr>
          <p:nvPr>
            <p:ph sz="quarter" idx="13"/>
          </p:nvPr>
        </p:nvSpPr>
        <p:spPr/>
        <p:txBody>
          <a:bodyPr vert="horz" lIns="91440" tIns="45720" rIns="91440" bIns="45720" rtlCol="0" anchor="t">
            <a:normAutofit/>
          </a:bodyPr>
          <a:lstStyle/>
          <a:p>
            <a:r>
              <a:rPr lang="fi-FI" dirty="0"/>
              <a:t>ryhmäytyminen salissa</a:t>
            </a:r>
          </a:p>
          <a:p>
            <a:r>
              <a:rPr lang="fi-FI" dirty="0" err="1"/>
              <a:t>Kotiryhmät</a:t>
            </a:r>
            <a:r>
              <a:rPr lang="fi-FI" dirty="0"/>
              <a:t>, eskarit mukaan niihin</a:t>
            </a:r>
          </a:p>
          <a:p>
            <a:r>
              <a:rPr lang="fi-FI" dirty="0" err="1"/>
              <a:t>Ryhmäytymistehtävät</a:t>
            </a:r>
            <a:endParaRPr lang="fi-FI" dirty="0"/>
          </a:p>
          <a:p>
            <a:r>
              <a:rPr lang="fi-FI" dirty="0"/>
              <a:t>Mysteerin esittely</a:t>
            </a:r>
          </a:p>
          <a:p>
            <a:r>
              <a:rPr lang="fi-FI" dirty="0"/>
              <a:t>Roolit ja tehtävät, roolien jako</a:t>
            </a:r>
          </a:p>
          <a:p>
            <a:r>
              <a:rPr lang="fi-FI" dirty="0"/>
              <a:t>Tarvikkeet</a:t>
            </a:r>
          </a:p>
          <a:p>
            <a:endParaRPr lang="fi-FI" dirty="0"/>
          </a:p>
        </p:txBody>
      </p:sp>
    </p:spTree>
    <p:extLst>
      <p:ext uri="{BB962C8B-B14F-4D97-AF65-F5344CB8AC3E}">
        <p14:creationId xmlns:p14="http://schemas.microsoft.com/office/powerpoint/2010/main" val="327107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a:extLst>
              <a:ext uri="{FF2B5EF4-FFF2-40B4-BE49-F238E27FC236}">
                <a16:creationId xmlns:a16="http://schemas.microsoft.com/office/drawing/2014/main" id="{C67CA787-32CC-9A47-8A4F-2868D8195A74}"/>
              </a:ext>
            </a:extLst>
          </p:cNvPr>
          <p:cNvPicPr>
            <a:picLocks noChangeAspect="1"/>
          </p:cNvPicPr>
          <p:nvPr/>
        </p:nvPicPr>
        <p:blipFill rotWithShape="1">
          <a:blip r:embed="rId4"/>
          <a:srcRect l="7846"/>
          <a:stretch/>
        </p:blipFill>
        <p:spPr>
          <a:xfrm>
            <a:off x="7357274" y="10"/>
            <a:ext cx="4834726" cy="6857990"/>
          </a:xfrm>
          <a:prstGeom prst="rect">
            <a:avLst/>
          </a:prstGeom>
        </p:spPr>
      </p:pic>
      <p:pic>
        <p:nvPicPr>
          <p:cNvPr id="21" name="Picture 20">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22C099B6-F11C-FC4A-ABB7-2EED7753E407}"/>
              </a:ext>
            </a:extLst>
          </p:cNvPr>
          <p:cNvSpPr>
            <a:spLocks noGrp="1"/>
          </p:cNvSpPr>
          <p:nvPr>
            <p:ph type="title"/>
          </p:nvPr>
        </p:nvSpPr>
        <p:spPr>
          <a:xfrm>
            <a:off x="981075" y="1358901"/>
            <a:ext cx="5280026" cy="2730498"/>
          </a:xfrm>
        </p:spPr>
        <p:txBody>
          <a:bodyPr vert="horz" lIns="91440" tIns="45720" rIns="91440" bIns="45720" rtlCol="0" anchor="b">
            <a:normAutofit fontScale="90000"/>
          </a:bodyPr>
          <a:lstStyle/>
          <a:p>
            <a:r>
              <a:rPr lang="fi-FI" sz="4800"/>
              <a:t>Millainen tuo metsän haltija on? </a:t>
            </a:r>
            <a:br>
              <a:rPr lang="fi-FI" sz="4800"/>
            </a:br>
            <a:r>
              <a:rPr lang="fi-FI" sz="4800"/>
              <a:t>Missä hän majailee?</a:t>
            </a:r>
            <a:endParaRPr lang="en-US" sz="4800"/>
          </a:p>
        </p:txBody>
      </p:sp>
      <p:sp>
        <p:nvSpPr>
          <p:cNvPr id="3" name="Tekstin paikkamerkki 2">
            <a:extLst>
              <a:ext uri="{FF2B5EF4-FFF2-40B4-BE49-F238E27FC236}">
                <a16:creationId xmlns:a16="http://schemas.microsoft.com/office/drawing/2014/main" id="{79066995-0E3E-A54A-9510-C9BF77464ED3}"/>
              </a:ext>
            </a:extLst>
          </p:cNvPr>
          <p:cNvSpPr>
            <a:spLocks noGrp="1"/>
          </p:cNvSpPr>
          <p:nvPr>
            <p:ph type="body" sz="half" idx="2"/>
          </p:nvPr>
        </p:nvSpPr>
        <p:spPr/>
        <p:txBody>
          <a:bodyPr/>
          <a:lstStyle/>
          <a:p>
            <a:endParaRPr lang="fi-FI"/>
          </a:p>
        </p:txBody>
      </p:sp>
    </p:spTree>
    <p:extLst>
      <p:ext uri="{BB962C8B-B14F-4D97-AF65-F5344CB8AC3E}">
        <p14:creationId xmlns:p14="http://schemas.microsoft.com/office/powerpoint/2010/main" val="499216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BBF311-DF42-EC4D-8BD4-B826AEFF9E84}"/>
              </a:ext>
            </a:extLst>
          </p:cNvPr>
          <p:cNvSpPr>
            <a:spLocks noGrp="1"/>
          </p:cNvSpPr>
          <p:nvPr>
            <p:ph type="title"/>
          </p:nvPr>
        </p:nvSpPr>
        <p:spPr/>
        <p:txBody>
          <a:bodyPr/>
          <a:lstStyle/>
          <a:p>
            <a:r>
              <a:rPr lang="fi-FI" dirty="0"/>
              <a:t>Ryhmäytyminen Ennen </a:t>
            </a:r>
            <a:r>
              <a:rPr lang="fi-FI"/>
              <a:t>metsäpäiviä</a:t>
            </a:r>
          </a:p>
        </p:txBody>
      </p:sp>
      <p:sp>
        <p:nvSpPr>
          <p:cNvPr id="3" name="Sisällön paikkamerkki 2">
            <a:extLst>
              <a:ext uri="{FF2B5EF4-FFF2-40B4-BE49-F238E27FC236}">
                <a16:creationId xmlns:a16="http://schemas.microsoft.com/office/drawing/2014/main" id="{DA13E214-6399-A348-A8C3-799F1363A4D7}"/>
              </a:ext>
            </a:extLst>
          </p:cNvPr>
          <p:cNvSpPr>
            <a:spLocks noGrp="1"/>
          </p:cNvSpPr>
          <p:nvPr>
            <p:ph sz="quarter" idx="13"/>
          </p:nvPr>
        </p:nvSpPr>
        <p:spPr/>
        <p:txBody>
          <a:bodyPr vert="horz" lIns="91440" tIns="45720" rIns="91440" bIns="45720" rtlCol="0" anchor="t">
            <a:normAutofit fontScale="85000" lnSpcReduction="10000"/>
          </a:bodyPr>
          <a:lstStyle/>
          <a:p>
            <a:endParaRPr lang="fi-FI"/>
          </a:p>
          <a:p>
            <a:r>
              <a:rPr lang="fi-FI" dirty="0"/>
              <a:t>Kaikki yhdessä: sano nimesi, keksitään yhdessä samalla kirjaimella alkava eläin ja kasvi.</a:t>
            </a:r>
          </a:p>
          <a:p>
            <a:r>
              <a:rPr lang="fi-FI" dirty="0"/>
              <a:t>Kotiryhmässä: Mitä numero kertoo minusta?-leikki</a:t>
            </a:r>
          </a:p>
          <a:p>
            <a:pPr marL="0" indent="0">
              <a:buNone/>
            </a:pPr>
            <a:r>
              <a:rPr lang="fi-FI" dirty="0"/>
              <a:t>-sano numero, muut arvaavat, mitä se kertoo sinusta (3: meillä on kolme koiraa...)</a:t>
            </a:r>
          </a:p>
          <a:p>
            <a:endParaRPr lang="fi-FI" dirty="0"/>
          </a:p>
          <a:p>
            <a:r>
              <a:rPr lang="fi-FI" dirty="0"/>
              <a:t>Kotiryhmä keksii itselleen metsään liittyvän ryhmänimen (tussilla päreeseen, mukaan metsään)</a:t>
            </a:r>
          </a:p>
          <a:p>
            <a:r>
              <a:rPr lang="fi-FI" dirty="0"/>
              <a:t>Kotiryhmä sopii roolit ja tutkii niiden tehtävät/vastuut</a:t>
            </a:r>
          </a:p>
          <a:p>
            <a:endParaRPr lang="fi-FI"/>
          </a:p>
          <a:p>
            <a:endParaRPr lang="fi-FI"/>
          </a:p>
        </p:txBody>
      </p:sp>
    </p:spTree>
    <p:extLst>
      <p:ext uri="{BB962C8B-B14F-4D97-AF65-F5344CB8AC3E}">
        <p14:creationId xmlns:p14="http://schemas.microsoft.com/office/powerpoint/2010/main" val="2896231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F4C755-17BE-8541-A01C-48F29620D3D4}"/>
              </a:ext>
            </a:extLst>
          </p:cNvPr>
          <p:cNvSpPr>
            <a:spLocks noGrp="1"/>
          </p:cNvSpPr>
          <p:nvPr>
            <p:ph type="title"/>
          </p:nvPr>
        </p:nvSpPr>
        <p:spPr/>
        <p:txBody>
          <a:bodyPr/>
          <a:lstStyle/>
          <a:p>
            <a:r>
              <a:rPr lang="fi-FI" err="1"/>
              <a:t>Metsäjuhlapäivä</a:t>
            </a:r>
            <a:r>
              <a:rPr lang="fi-FI"/>
              <a:t> </a:t>
            </a:r>
            <a:br>
              <a:rPr lang="fi-FI"/>
            </a:br>
            <a:r>
              <a:rPr lang="fi-FI"/>
              <a:t>Keskiviikko</a:t>
            </a:r>
          </a:p>
        </p:txBody>
      </p:sp>
      <p:sp>
        <p:nvSpPr>
          <p:cNvPr id="3" name="Sisällön paikkamerkki 2">
            <a:extLst>
              <a:ext uri="{FF2B5EF4-FFF2-40B4-BE49-F238E27FC236}">
                <a16:creationId xmlns:a16="http://schemas.microsoft.com/office/drawing/2014/main" id="{4064B41C-64C5-204C-BCD7-0F642CC7AD2D}"/>
              </a:ext>
            </a:extLst>
          </p:cNvPr>
          <p:cNvSpPr>
            <a:spLocks noGrp="1"/>
          </p:cNvSpPr>
          <p:nvPr>
            <p:ph sz="quarter" idx="13"/>
          </p:nvPr>
        </p:nvSpPr>
        <p:spPr/>
        <p:txBody>
          <a:bodyPr/>
          <a:lstStyle/>
          <a:p>
            <a:r>
              <a:rPr lang="fi-FI" err="1"/>
              <a:t>Parkourtunnit</a:t>
            </a:r>
            <a:endParaRPr lang="fi-FI"/>
          </a:p>
        </p:txBody>
      </p:sp>
      <p:sp>
        <p:nvSpPr>
          <p:cNvPr id="4" name="Sisällön paikkamerkki 3">
            <a:extLst>
              <a:ext uri="{FF2B5EF4-FFF2-40B4-BE49-F238E27FC236}">
                <a16:creationId xmlns:a16="http://schemas.microsoft.com/office/drawing/2014/main" id="{DA10B14E-C32A-E648-B7CD-A9C1AA48E5FA}"/>
              </a:ext>
            </a:extLst>
          </p:cNvPr>
          <p:cNvSpPr>
            <a:spLocks noGrp="1"/>
          </p:cNvSpPr>
          <p:nvPr>
            <p:ph sz="quarter" idx="14"/>
          </p:nvPr>
        </p:nvSpPr>
        <p:spPr/>
        <p:txBody>
          <a:bodyPr vert="horz" lIns="91440" tIns="45720" rIns="91440" bIns="45720" rtlCol="0" anchor="t">
            <a:normAutofit/>
          </a:bodyPr>
          <a:lstStyle/>
          <a:p>
            <a:r>
              <a:rPr lang="fi-FI"/>
              <a:t>Oman luonnonhaltijan teko ja juliste (kootaan rinkiin)</a:t>
            </a:r>
          </a:p>
          <a:p>
            <a:r>
              <a:rPr lang="fi-FI"/>
              <a:t>Maistellaan </a:t>
            </a:r>
            <a:r>
              <a:rPr lang="fi-FI" err="1"/>
              <a:t>metsäherkkuja</a:t>
            </a:r>
            <a:r>
              <a:rPr lang="fi-FI"/>
              <a:t> eli </a:t>
            </a:r>
            <a:r>
              <a:rPr lang="fi-FI" err="1"/>
              <a:t>hortaherkkua</a:t>
            </a:r>
            <a:r>
              <a:rPr lang="fi-FI"/>
              <a:t> ja </a:t>
            </a:r>
            <a:r>
              <a:rPr lang="fi-FI" err="1"/>
              <a:t>kerkkäpuolukoita</a:t>
            </a:r>
            <a:r>
              <a:rPr lang="fi-FI"/>
              <a:t> sekä mahlaa</a:t>
            </a:r>
          </a:p>
          <a:p>
            <a:r>
              <a:rPr lang="fi-FI"/>
              <a:t>Nostetaan malja metsälle</a:t>
            </a:r>
          </a:p>
          <a:p>
            <a:endParaRPr lang="fi-FI"/>
          </a:p>
        </p:txBody>
      </p:sp>
    </p:spTree>
    <p:extLst>
      <p:ext uri="{BB962C8B-B14F-4D97-AF65-F5344CB8AC3E}">
        <p14:creationId xmlns:p14="http://schemas.microsoft.com/office/powerpoint/2010/main" val="40386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A488AB-E213-E640-97F1-4E493EC2ECE4}"/>
              </a:ext>
            </a:extLst>
          </p:cNvPr>
          <p:cNvSpPr>
            <a:spLocks noGrp="1"/>
          </p:cNvSpPr>
          <p:nvPr>
            <p:ph type="title"/>
          </p:nvPr>
        </p:nvSpPr>
        <p:spPr/>
        <p:txBody>
          <a:bodyPr/>
          <a:lstStyle/>
          <a:p>
            <a:r>
              <a:rPr lang="fi-FI"/>
              <a:t>Mitä tapahtuu?</a:t>
            </a:r>
          </a:p>
        </p:txBody>
      </p:sp>
      <p:sp>
        <p:nvSpPr>
          <p:cNvPr id="3" name="Tekstin paikkamerkki 2">
            <a:extLst>
              <a:ext uri="{FF2B5EF4-FFF2-40B4-BE49-F238E27FC236}">
                <a16:creationId xmlns:a16="http://schemas.microsoft.com/office/drawing/2014/main" id="{1B4F1E99-B115-7740-92F0-0263319932AA}"/>
              </a:ext>
            </a:extLst>
          </p:cNvPr>
          <p:cNvSpPr>
            <a:spLocks noGrp="1"/>
          </p:cNvSpPr>
          <p:nvPr>
            <p:ph type="body" idx="1"/>
          </p:nvPr>
        </p:nvSpPr>
        <p:spPr/>
        <p:txBody>
          <a:bodyPr/>
          <a:lstStyle/>
          <a:p>
            <a:r>
              <a:rPr lang="fi-FI"/>
              <a:t>Maanantai klo 9-14</a:t>
            </a:r>
          </a:p>
        </p:txBody>
      </p:sp>
      <p:sp>
        <p:nvSpPr>
          <p:cNvPr id="6" name="Tekstin paikkamerkki 5">
            <a:extLst>
              <a:ext uri="{FF2B5EF4-FFF2-40B4-BE49-F238E27FC236}">
                <a16:creationId xmlns:a16="http://schemas.microsoft.com/office/drawing/2014/main" id="{F336BB10-870F-8C47-A623-E93DDCE29B3F}"/>
              </a:ext>
            </a:extLst>
          </p:cNvPr>
          <p:cNvSpPr>
            <a:spLocks noGrp="1"/>
          </p:cNvSpPr>
          <p:nvPr>
            <p:ph type="body" sz="half" idx="15"/>
          </p:nvPr>
        </p:nvSpPr>
        <p:spPr/>
        <p:txBody>
          <a:bodyPr/>
          <a:lstStyle/>
          <a:p>
            <a:r>
              <a:rPr lang="fi-FI" dirty="0"/>
              <a:t>Päivän aloitustarina ja </a:t>
            </a:r>
            <a:r>
              <a:rPr lang="fi-FI"/>
              <a:t>ryhmäytymistehtävä</a:t>
            </a:r>
          </a:p>
          <a:p>
            <a:r>
              <a:rPr lang="fi-FI"/>
              <a:t>Majan rakennus</a:t>
            </a:r>
          </a:p>
          <a:p>
            <a:r>
              <a:rPr lang="fi-FI"/>
              <a:t>Mysteeritehtäviä</a:t>
            </a:r>
          </a:p>
          <a:p>
            <a:r>
              <a:rPr lang="fi-FI"/>
              <a:t>Päivän päätös</a:t>
            </a:r>
          </a:p>
        </p:txBody>
      </p:sp>
      <p:sp>
        <p:nvSpPr>
          <p:cNvPr id="4" name="Tekstin paikkamerkki 3">
            <a:extLst>
              <a:ext uri="{FF2B5EF4-FFF2-40B4-BE49-F238E27FC236}">
                <a16:creationId xmlns:a16="http://schemas.microsoft.com/office/drawing/2014/main" id="{55184F26-2608-7143-9653-1D17AFBCFBE9}"/>
              </a:ext>
            </a:extLst>
          </p:cNvPr>
          <p:cNvSpPr>
            <a:spLocks noGrp="1"/>
          </p:cNvSpPr>
          <p:nvPr>
            <p:ph type="body" sz="quarter" idx="3"/>
          </p:nvPr>
        </p:nvSpPr>
        <p:spPr/>
        <p:txBody>
          <a:bodyPr/>
          <a:lstStyle/>
          <a:p>
            <a:r>
              <a:rPr lang="fi-FI"/>
              <a:t>Tiistai klo 9-14</a:t>
            </a:r>
          </a:p>
        </p:txBody>
      </p:sp>
      <p:sp>
        <p:nvSpPr>
          <p:cNvPr id="7" name="Tekstin paikkamerkki 6">
            <a:extLst>
              <a:ext uri="{FF2B5EF4-FFF2-40B4-BE49-F238E27FC236}">
                <a16:creationId xmlns:a16="http://schemas.microsoft.com/office/drawing/2014/main" id="{5938221F-4A3B-5E4A-A8BF-2C03BF871590}"/>
              </a:ext>
            </a:extLst>
          </p:cNvPr>
          <p:cNvSpPr>
            <a:spLocks noGrp="1"/>
          </p:cNvSpPr>
          <p:nvPr>
            <p:ph type="body" sz="half" idx="16"/>
          </p:nvPr>
        </p:nvSpPr>
        <p:spPr/>
        <p:txBody>
          <a:bodyPr/>
          <a:lstStyle/>
          <a:p>
            <a:r>
              <a:rPr lang="fi-FI"/>
              <a:t>Päivän aloitustarina ja ryhmäytymistehtävä</a:t>
            </a:r>
          </a:p>
          <a:p>
            <a:r>
              <a:rPr lang="fi-FI"/>
              <a:t>Mysteeritehtäviä ja mysteerin ratkaisu </a:t>
            </a:r>
          </a:p>
          <a:p>
            <a:r>
              <a:rPr lang="fi-FI"/>
              <a:t>Oman luonnonhaltijan ideointi</a:t>
            </a:r>
          </a:p>
          <a:p>
            <a:r>
              <a:rPr lang="fi-FI"/>
              <a:t>Päivän päätös</a:t>
            </a:r>
          </a:p>
        </p:txBody>
      </p:sp>
      <p:sp>
        <p:nvSpPr>
          <p:cNvPr id="5" name="Tekstin paikkamerkki 4">
            <a:extLst>
              <a:ext uri="{FF2B5EF4-FFF2-40B4-BE49-F238E27FC236}">
                <a16:creationId xmlns:a16="http://schemas.microsoft.com/office/drawing/2014/main" id="{043B1673-6D33-9B4B-8F9B-2E13F5510A24}"/>
              </a:ext>
            </a:extLst>
          </p:cNvPr>
          <p:cNvSpPr>
            <a:spLocks noGrp="1"/>
          </p:cNvSpPr>
          <p:nvPr>
            <p:ph type="body" sz="quarter" idx="13"/>
          </p:nvPr>
        </p:nvSpPr>
        <p:spPr/>
        <p:txBody>
          <a:bodyPr/>
          <a:lstStyle/>
          <a:p>
            <a:r>
              <a:rPr lang="fi-FI"/>
              <a:t>Keskiviikko klo 9-14.15</a:t>
            </a:r>
          </a:p>
        </p:txBody>
      </p:sp>
      <p:sp>
        <p:nvSpPr>
          <p:cNvPr id="8" name="Tekstin paikkamerkki 7">
            <a:extLst>
              <a:ext uri="{FF2B5EF4-FFF2-40B4-BE49-F238E27FC236}">
                <a16:creationId xmlns:a16="http://schemas.microsoft.com/office/drawing/2014/main" id="{4B8EF703-59A6-404E-BD05-D7A983A820AB}"/>
              </a:ext>
            </a:extLst>
          </p:cNvPr>
          <p:cNvSpPr>
            <a:spLocks noGrp="1"/>
          </p:cNvSpPr>
          <p:nvPr>
            <p:ph type="body" sz="half" idx="17"/>
          </p:nvPr>
        </p:nvSpPr>
        <p:spPr/>
        <p:txBody>
          <a:bodyPr/>
          <a:lstStyle/>
          <a:p>
            <a:r>
              <a:rPr lang="fi-FI"/>
              <a:t>Päivän </a:t>
            </a:r>
            <a:r>
              <a:rPr lang="fi-FI" err="1"/>
              <a:t>aloitustarina</a:t>
            </a:r>
            <a:endParaRPr lang="fi-FI"/>
          </a:p>
          <a:p>
            <a:r>
              <a:rPr lang="fi-FI" err="1"/>
              <a:t>Parkourtunnit</a:t>
            </a:r>
            <a:endParaRPr lang="fi-FI"/>
          </a:p>
          <a:p>
            <a:r>
              <a:rPr lang="fi-FI" dirty="0"/>
              <a:t>Oman </a:t>
            </a:r>
            <a:r>
              <a:rPr lang="fi-FI" err="1"/>
              <a:t>luonnonhaltijan</a:t>
            </a:r>
            <a:r>
              <a:rPr lang="fi-FI"/>
              <a:t> teko </a:t>
            </a:r>
          </a:p>
          <a:p>
            <a:r>
              <a:rPr lang="fi-FI"/>
              <a:t>Villiyrttiherkun</a:t>
            </a:r>
            <a:r>
              <a:rPr lang="fi-FI" dirty="0"/>
              <a:t> valmistus</a:t>
            </a:r>
          </a:p>
          <a:p>
            <a:r>
              <a:rPr lang="fi-FI" err="1"/>
              <a:t>Metsäjuhla</a:t>
            </a:r>
            <a:endParaRPr lang="fi-FI"/>
          </a:p>
          <a:p>
            <a:endParaRPr lang="fi-FI"/>
          </a:p>
        </p:txBody>
      </p:sp>
    </p:spTree>
    <p:extLst>
      <p:ext uri="{BB962C8B-B14F-4D97-AF65-F5344CB8AC3E}">
        <p14:creationId xmlns:p14="http://schemas.microsoft.com/office/powerpoint/2010/main" val="221786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347C-514A-4554-84DE-7E843EC3173D}"/>
              </a:ext>
            </a:extLst>
          </p:cNvPr>
          <p:cNvSpPr>
            <a:spLocks noGrp="1"/>
          </p:cNvSpPr>
          <p:nvPr>
            <p:ph type="title"/>
          </p:nvPr>
        </p:nvSpPr>
        <p:spPr/>
        <p:txBody>
          <a:bodyPr/>
          <a:lstStyle/>
          <a:p>
            <a:r>
              <a:rPr lang="fi-FI"/>
              <a:t>Roolit  ja tehtävät kotiryhmissä</a:t>
            </a:r>
          </a:p>
        </p:txBody>
      </p:sp>
      <p:sp>
        <p:nvSpPr>
          <p:cNvPr id="3" name="Content Placeholder 2">
            <a:extLst>
              <a:ext uri="{FF2B5EF4-FFF2-40B4-BE49-F238E27FC236}">
                <a16:creationId xmlns:a16="http://schemas.microsoft.com/office/drawing/2014/main" id="{7051EC0D-7F32-4A90-A280-74BA3C6D820C}"/>
              </a:ext>
            </a:extLst>
          </p:cNvPr>
          <p:cNvSpPr>
            <a:spLocks noGrp="1"/>
          </p:cNvSpPr>
          <p:nvPr>
            <p:ph sz="quarter" idx="13"/>
          </p:nvPr>
        </p:nvSpPr>
        <p:spPr/>
        <p:txBody>
          <a:bodyPr vert="horz" lIns="91440" tIns="45720" rIns="91440" bIns="45720" rtlCol="0" anchor="t">
            <a:normAutofit fontScale="92500" lnSpcReduction="10000"/>
          </a:bodyPr>
          <a:lstStyle/>
          <a:p>
            <a:r>
              <a:rPr lang="fi-FI" dirty="0"/>
              <a:t>Johtaja = vanhin</a:t>
            </a:r>
          </a:p>
          <a:p>
            <a:r>
              <a:rPr lang="fi-FI" dirty="0" err="1"/>
              <a:t>Tsemppari</a:t>
            </a:r>
            <a:r>
              <a:rPr lang="fi-FI" dirty="0"/>
              <a:t>= kannustava </a:t>
            </a:r>
            <a:r>
              <a:rPr lang="fi-FI" dirty="0" err="1"/>
              <a:t>mukaanvetäjä</a:t>
            </a:r>
            <a:endParaRPr lang="fi-FI" dirty="0"/>
          </a:p>
          <a:p>
            <a:r>
              <a:rPr lang="fi-FI" dirty="0"/>
              <a:t>Järjestelijä=huolehtii, että kaikki varusteet ovat matkassa (ei yksin </a:t>
            </a:r>
            <a:r>
              <a:rPr lang="fi-FI" dirty="0" err="1"/>
              <a:t>kanna</a:t>
            </a:r>
            <a:r>
              <a:rPr lang="fi-FI" dirty="0"/>
              <a:t>)</a:t>
            </a:r>
          </a:p>
          <a:p>
            <a:pPr marL="0" indent="0">
              <a:buNone/>
            </a:pPr>
            <a:r>
              <a:rPr lang="fi-FI" dirty="0"/>
              <a:t>-huolehtii, että kaikki tarvikkeet ovat mukana</a:t>
            </a:r>
          </a:p>
          <a:p>
            <a:r>
              <a:rPr lang="fi-FI" dirty="0"/>
              <a:t>Maskotti = nuorin ja eskari,  josta ryhmän täytyy pitää hyvää huolta </a:t>
            </a:r>
          </a:p>
          <a:p>
            <a:pPr marL="0" indent="0">
              <a:buNone/>
            </a:pPr>
            <a:r>
              <a:rPr lang="fi-FI" dirty="0"/>
              <a:t>-järjestelijän apulainen, jakaa voimia taikasauvallaan sekä kannustaa sillä omaa ryhmää</a:t>
            </a:r>
          </a:p>
          <a:p>
            <a:pPr marL="0" indent="0">
              <a:buNone/>
            </a:pPr>
            <a:r>
              <a:rPr lang="fi-FI" dirty="0"/>
              <a:t>-ryhmän tehtävissä näkyvillä (videoissa, kuvissa vaikka vain käsi tms...)</a:t>
            </a:r>
          </a:p>
        </p:txBody>
      </p:sp>
    </p:spTree>
    <p:extLst>
      <p:ext uri="{BB962C8B-B14F-4D97-AF65-F5344CB8AC3E}">
        <p14:creationId xmlns:p14="http://schemas.microsoft.com/office/powerpoint/2010/main" val="394722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B34281-6C52-0047-9DA0-54E392989D83}"/>
              </a:ext>
            </a:extLst>
          </p:cNvPr>
          <p:cNvSpPr>
            <a:spLocks noGrp="1"/>
          </p:cNvSpPr>
          <p:nvPr>
            <p:ph type="title"/>
          </p:nvPr>
        </p:nvSpPr>
        <p:spPr/>
        <p:txBody>
          <a:bodyPr/>
          <a:lstStyle/>
          <a:p>
            <a:r>
              <a:rPr lang="fi-FI" dirty="0"/>
              <a:t>Toiminnan </a:t>
            </a:r>
            <a:r>
              <a:rPr lang="fi-FI" dirty="0" err="1"/>
              <a:t>päivärunko</a:t>
            </a:r>
            <a:endParaRPr lang="fi-FI" dirty="0"/>
          </a:p>
        </p:txBody>
      </p:sp>
      <p:sp>
        <p:nvSpPr>
          <p:cNvPr id="3" name="Tekstin paikkamerkki 2">
            <a:extLst>
              <a:ext uri="{FF2B5EF4-FFF2-40B4-BE49-F238E27FC236}">
                <a16:creationId xmlns:a16="http://schemas.microsoft.com/office/drawing/2014/main" id="{DF013F88-81E4-6B46-8202-674C84E528C3}"/>
              </a:ext>
            </a:extLst>
          </p:cNvPr>
          <p:cNvSpPr>
            <a:spLocks noGrp="1"/>
          </p:cNvSpPr>
          <p:nvPr>
            <p:ph sz="quarter" idx="13"/>
          </p:nvPr>
        </p:nvSpPr>
        <p:spPr/>
        <p:txBody>
          <a:bodyPr vert="horz" lIns="91440" tIns="45720" rIns="91440" bIns="45720" rtlCol="0" anchor="t">
            <a:normAutofit/>
          </a:bodyPr>
          <a:lstStyle/>
          <a:p>
            <a:r>
              <a:rPr lang="fi-FI" dirty="0"/>
              <a:t>Päivän </a:t>
            </a:r>
            <a:r>
              <a:rPr lang="fi-FI" dirty="0" err="1"/>
              <a:t>aloitustarina</a:t>
            </a:r>
            <a:r>
              <a:rPr lang="fi-FI" dirty="0"/>
              <a:t> ja </a:t>
            </a:r>
            <a:r>
              <a:rPr lang="fi-FI" dirty="0" err="1"/>
              <a:t>ryhmäytymistehtävä</a:t>
            </a:r>
            <a:r>
              <a:rPr lang="fi-FI" dirty="0"/>
              <a:t> oman open kanssa </a:t>
            </a:r>
          </a:p>
          <a:p>
            <a:r>
              <a:rPr lang="fi-FI" dirty="0" err="1"/>
              <a:t>Aloituspalaveri</a:t>
            </a:r>
            <a:r>
              <a:rPr lang="fi-FI" dirty="0"/>
              <a:t> omalla majalla: päivän ohjelma ja toiminnan suunnittelu</a:t>
            </a:r>
          </a:p>
          <a:p>
            <a:r>
              <a:rPr lang="fi-FI" dirty="0"/>
              <a:t>Päivän tehtävät ja toiminta</a:t>
            </a:r>
          </a:p>
          <a:p>
            <a:r>
              <a:rPr lang="fi-FI" dirty="0"/>
              <a:t>Ruokailut porrastetusti oman open kanssa (4 ryhmää kerrallaan), ruokailu laavulla</a:t>
            </a:r>
          </a:p>
          <a:p>
            <a:r>
              <a:rPr lang="fi-FI" dirty="0"/>
              <a:t>Päivän päätös: palaute omissa ryhmissä open kanssa.</a:t>
            </a:r>
          </a:p>
        </p:txBody>
      </p:sp>
    </p:spTree>
    <p:extLst>
      <p:ext uri="{BB962C8B-B14F-4D97-AF65-F5344CB8AC3E}">
        <p14:creationId xmlns:p14="http://schemas.microsoft.com/office/powerpoint/2010/main" val="2658593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93A9-B95C-4E37-9B75-E2F261DD4F11}"/>
              </a:ext>
            </a:extLst>
          </p:cNvPr>
          <p:cNvSpPr>
            <a:spLocks noGrp="1"/>
          </p:cNvSpPr>
          <p:nvPr>
            <p:ph type="title"/>
          </p:nvPr>
        </p:nvSpPr>
        <p:spPr/>
        <p:txBody>
          <a:bodyPr/>
          <a:lstStyle/>
          <a:p>
            <a:r>
              <a:rPr lang="fi-FI"/>
              <a:t>Aloitus  maanantai</a:t>
            </a:r>
          </a:p>
        </p:txBody>
      </p:sp>
      <p:sp>
        <p:nvSpPr>
          <p:cNvPr id="3" name="Content Placeholder 2">
            <a:extLst>
              <a:ext uri="{FF2B5EF4-FFF2-40B4-BE49-F238E27FC236}">
                <a16:creationId xmlns:a16="http://schemas.microsoft.com/office/drawing/2014/main" id="{23405A46-C9F4-4E7C-9390-226D42F632AD}"/>
              </a:ext>
            </a:extLst>
          </p:cNvPr>
          <p:cNvSpPr>
            <a:spLocks noGrp="1"/>
          </p:cNvSpPr>
          <p:nvPr>
            <p:ph sz="quarter" idx="13"/>
          </p:nvPr>
        </p:nvSpPr>
        <p:spPr/>
        <p:txBody>
          <a:bodyPr vert="horz" lIns="91440" tIns="45720" rIns="91440" bIns="45720" rtlCol="0" anchor="t">
            <a:normAutofit fontScale="62500" lnSpcReduction="20000"/>
          </a:bodyPr>
          <a:lstStyle/>
          <a:p>
            <a:r>
              <a:rPr lang="fi-FI">
                <a:ea typeface="+mn-lt"/>
                <a:cs typeface="+mn-lt"/>
              </a:rPr>
              <a:t>Haltijatarina</a:t>
            </a:r>
          </a:p>
          <a:p>
            <a:pPr>
              <a:buClr>
                <a:srgbClr val="000000"/>
              </a:buClr>
            </a:pPr>
            <a:r>
              <a:rPr lang="fi-FI">
                <a:ea typeface="+mn-lt"/>
                <a:cs typeface="+mn-lt"/>
              </a:rPr>
              <a:t>1päivä: </a:t>
            </a:r>
            <a:r>
              <a:rPr lang="fi-FI" i="1">
                <a:ea typeface="+mn-lt"/>
                <a:cs typeface="+mn-lt"/>
              </a:rPr>
              <a:t>Oli kerran pyhä paikka, pyhä metsä jonka siimeksessä lepäsivät onni ja rauha. Leikittelivät sydän ja sielu katsellen auringonsäteiden välkehdintää lammen pinnalla. Siellä asuivat haltijat, jo kauan, kauan ennen </a:t>
            </a:r>
            <a:r>
              <a:rPr lang="fi-FI" i="1" err="1">
                <a:ea typeface="+mn-lt"/>
                <a:cs typeface="+mn-lt"/>
              </a:rPr>
              <a:t>ihmistä.Haltijat</a:t>
            </a:r>
            <a:r>
              <a:rPr lang="fi-FI" i="1">
                <a:ea typeface="+mn-lt"/>
                <a:cs typeface="+mn-lt"/>
              </a:rPr>
              <a:t> elivät luonto kotinaan, huolehtivat siitä ja vartioivat sitä, kukin luontonsa mukaisesti. Jokaisella oli oma tehtävänsä. Haltijoita oli monenlaisia, niin kuin ihmisiäkin, niitä erottivat erilaiset luonteenpiirteet ja erityistaidot. Jotkut haltijat olivat toisia vahvempia ja ne huolehtivat luonnon tasapainosta, luonnonvoimista ja kokonaisista maa- alueista.</a:t>
            </a:r>
            <a:endParaRPr lang="fi-FI">
              <a:ea typeface="+mn-lt"/>
              <a:cs typeface="+mn-lt"/>
            </a:endParaRPr>
          </a:p>
          <a:p>
            <a:pPr>
              <a:buClr>
                <a:srgbClr val="000000"/>
              </a:buClr>
            </a:pPr>
            <a:r>
              <a:rPr lang="fi-FI" i="1">
                <a:ea typeface="+mn-lt"/>
                <a:cs typeface="+mn-lt"/>
              </a:rPr>
              <a:t>Eräs tällainen erityisen voimakas haltija oli luonteeltaan hyvin ystävällinen ja lempeä. Häntä kutsuttiinkin siksi Hyväksi Haltijaksi. Hyvä Haltija piti kaikenlaisista kukista, perhosista ja linnuista. Aivan erityisen paljon hän piti metsän sienistä niistä hän huolehtikin mielellään, apunaan iso joukko pienempiä haltijoita. </a:t>
            </a:r>
            <a:endParaRPr lang="fi-FI"/>
          </a:p>
          <a:p>
            <a:pPr>
              <a:buClr>
                <a:srgbClr val="000000"/>
              </a:buClr>
            </a:pPr>
            <a:endParaRPr lang="fi-FI">
              <a:ea typeface="+mn-lt"/>
              <a:cs typeface="+mn-lt"/>
            </a:endParaRPr>
          </a:p>
          <a:p>
            <a:r>
              <a:rPr lang="fi-FI">
                <a:ea typeface="+mn-lt"/>
                <a:cs typeface="+mn-lt"/>
              </a:rPr>
              <a:t>Tykkäämispiiri: kaikki 4 ryhmää samassa piirissä, kasvot ulospäin. Yksi kerrallaan saa sanoa asian, josta tykkää luonnossa. Sanoja kääntyy piiriin päin, samoin kaikki ne, jotka tykkäävät samasta asiasta. (Luonnon kohteita, asioita, kasveja, eläimiä, tekemistä…käpy, suo, kielo, karhu, retkeily, uiminen, eväät…) keskelle katsojat myös vaihtavat paikkaa keskenään.</a:t>
            </a:r>
            <a:endParaRPr lang="en-US">
              <a:ea typeface="+mn-lt"/>
              <a:cs typeface="+mn-lt"/>
            </a:endParaRPr>
          </a:p>
          <a:p>
            <a:endParaRPr lang="fi-FI"/>
          </a:p>
        </p:txBody>
      </p:sp>
    </p:spTree>
    <p:extLst>
      <p:ext uri="{BB962C8B-B14F-4D97-AF65-F5344CB8AC3E}">
        <p14:creationId xmlns:p14="http://schemas.microsoft.com/office/powerpoint/2010/main" val="109140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7D1-A96D-4678-A382-FB2713D6CBCB}"/>
              </a:ext>
            </a:extLst>
          </p:cNvPr>
          <p:cNvSpPr>
            <a:spLocks noGrp="1"/>
          </p:cNvSpPr>
          <p:nvPr>
            <p:ph type="title"/>
          </p:nvPr>
        </p:nvSpPr>
        <p:spPr/>
        <p:txBody>
          <a:bodyPr/>
          <a:lstStyle/>
          <a:p>
            <a:r>
              <a:rPr lang="fi-FI"/>
              <a:t>Aloitus  tiistai</a:t>
            </a:r>
          </a:p>
        </p:txBody>
      </p:sp>
      <p:sp>
        <p:nvSpPr>
          <p:cNvPr id="3" name="Content Placeholder 2">
            <a:extLst>
              <a:ext uri="{FF2B5EF4-FFF2-40B4-BE49-F238E27FC236}">
                <a16:creationId xmlns:a16="http://schemas.microsoft.com/office/drawing/2014/main" id="{E53CD5FE-F7D8-4E09-855B-8841DC3050D2}"/>
              </a:ext>
            </a:extLst>
          </p:cNvPr>
          <p:cNvSpPr>
            <a:spLocks noGrp="1"/>
          </p:cNvSpPr>
          <p:nvPr>
            <p:ph sz="quarter" idx="13"/>
          </p:nvPr>
        </p:nvSpPr>
        <p:spPr/>
        <p:txBody>
          <a:bodyPr vert="horz" lIns="91440" tIns="45720" rIns="91440" bIns="45720" rtlCol="0" anchor="t">
            <a:normAutofit fontScale="77500" lnSpcReduction="20000"/>
          </a:bodyPr>
          <a:lstStyle/>
          <a:p>
            <a:r>
              <a:rPr lang="fi-FI"/>
              <a:t>Haltijatarina</a:t>
            </a:r>
          </a:p>
          <a:p>
            <a:pPr>
              <a:buClr>
                <a:srgbClr val="000000"/>
              </a:buClr>
            </a:pPr>
            <a:r>
              <a:rPr lang="fi-FI" i="1">
                <a:ea typeface="+mn-lt"/>
                <a:cs typeface="+mn-lt"/>
              </a:rPr>
              <a:t>2 päivä: Hyvän Haltijan mailla metsän sienet kasvoivat aivan ihmeellisen maukkaiksi ja ravitseviksi sillä hän kasvatti niitä suurella rakkaudella ja ilolla sekä siunasi maan taikavoimillaan. Kaikki metsän eläimet pitivät Hyvän Haltijan mailla kasvaneista sienistä kovasti ja siksi ne vierailivatkin usein hänen luonaan. Erityisesti karhut ja monet pikkulinnut olivat hänen hyviä ystäviään. Hyvä Haltija piti kovasti karhujen leikkisästä luonteesta ja leikki ja nauroi niiden kanssa mielellään. Pikkulinnut lauloivat toinen toistaan kauniimmin hänen </a:t>
            </a:r>
            <a:r>
              <a:rPr lang="fi-FI" i="1" err="1">
                <a:ea typeface="+mn-lt"/>
                <a:cs typeface="+mn-lt"/>
              </a:rPr>
              <a:t>kanessaan</a:t>
            </a:r>
            <a:r>
              <a:rPr lang="fi-FI" i="1">
                <a:ea typeface="+mn-lt"/>
                <a:cs typeface="+mn-lt"/>
              </a:rPr>
              <a:t> ja hän näki miten niiden jokaisen laulu muuttui kuin kauniiksi väreiksi täyttäen Hyvän Haltijan metsät ja maat suloisesti musiikillaan ja väreillään. Hyvän Haltijan maalla jokaisen täytti syvä onni ja sinne oli hyvä siipirikon linnunkin pysähtyä toipumaan matkansa varrella. Syödessään Hyvän Haltijan sieniä saattoi jokainen tuntea tervehtyvänsä vaivoistaan ja mielensä vapautuvan huolista. Siellä oli jokaisella hyvä olla.</a:t>
            </a:r>
            <a:endParaRPr lang="fi-FI"/>
          </a:p>
          <a:p>
            <a:r>
              <a:rPr lang="fi-FI"/>
              <a:t>Kotiryhmissä: Hae luonnosta jotain, jonka avulla voit kertoa itsestäsi. </a:t>
            </a:r>
          </a:p>
        </p:txBody>
      </p:sp>
    </p:spTree>
    <p:extLst>
      <p:ext uri="{BB962C8B-B14F-4D97-AF65-F5344CB8AC3E}">
        <p14:creationId xmlns:p14="http://schemas.microsoft.com/office/powerpoint/2010/main" val="203329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E506AB-4D70-C244-8572-0FE64DEA2FD0}"/>
              </a:ext>
            </a:extLst>
          </p:cNvPr>
          <p:cNvSpPr>
            <a:spLocks noGrp="1"/>
          </p:cNvSpPr>
          <p:nvPr>
            <p:ph type="title"/>
          </p:nvPr>
        </p:nvSpPr>
        <p:spPr/>
        <p:txBody>
          <a:bodyPr/>
          <a:lstStyle/>
          <a:p>
            <a:r>
              <a:rPr lang="fi-FI"/>
              <a:t>Aloitus keskiviikko</a:t>
            </a:r>
          </a:p>
        </p:txBody>
      </p:sp>
      <p:sp>
        <p:nvSpPr>
          <p:cNvPr id="3" name="Sisällön paikkamerkki 2">
            <a:extLst>
              <a:ext uri="{FF2B5EF4-FFF2-40B4-BE49-F238E27FC236}">
                <a16:creationId xmlns:a16="http://schemas.microsoft.com/office/drawing/2014/main" id="{3DD293F1-6000-5146-A754-9CC8F37F2207}"/>
              </a:ext>
            </a:extLst>
          </p:cNvPr>
          <p:cNvSpPr>
            <a:spLocks noGrp="1"/>
          </p:cNvSpPr>
          <p:nvPr>
            <p:ph sz="quarter" idx="13"/>
          </p:nvPr>
        </p:nvSpPr>
        <p:spPr/>
        <p:txBody>
          <a:bodyPr vert="horz" lIns="91440" tIns="45720" rIns="91440" bIns="45720" rtlCol="0" anchor="t">
            <a:normAutofit fontScale="55000" lnSpcReduction="20000"/>
          </a:bodyPr>
          <a:lstStyle/>
          <a:p>
            <a:r>
              <a:rPr lang="fi-FI"/>
              <a:t>Haltijatarina</a:t>
            </a:r>
          </a:p>
          <a:p>
            <a:pPr>
              <a:buClr>
                <a:srgbClr val="000000"/>
              </a:buClr>
            </a:pPr>
            <a:r>
              <a:rPr lang="fi-FI" i="1">
                <a:ea typeface="+mn-lt"/>
                <a:cs typeface="+mn-lt"/>
              </a:rPr>
              <a:t>3 päivä: Tuli aika jolloin ihmiset alkoivat rakentaa taloja ja tehdä peltoja metsien keskelle. Niin myös Hyvän Haltijan maalle saapui kerran ihminen joka asettui sinne asumaan. Hyvä Haltija huomasi tämän olevan hyväluontoinen vaikkakin haltijasta tuntui , ettei ihminen aina oikein tiennyt miten olisi asioista ajatellut ja miten maata ja metsää olisi pitänyt hoitaa. Hyvä Haltija päätti auttaa ihmistä tämän toimissa ja niin onnistuivatkin ihmisen pyrkimykset paremmin kuin jos hän olisi vain yksin töitään tehnyt. Ihmisen huomaamatta Haltija apureineen hoiti edelleen seiniään ja salli ihmisen toimet maillaan vaikka ei aina ymmärtänyt miksi ihminen teki asioita niin </a:t>
            </a:r>
            <a:r>
              <a:rPr lang="fi-FI" i="1" err="1">
                <a:ea typeface="+mn-lt"/>
                <a:cs typeface="+mn-lt"/>
              </a:rPr>
              <a:t>monimutkaisesti.Hyvä</a:t>
            </a:r>
            <a:r>
              <a:rPr lang="fi-FI" i="1">
                <a:ea typeface="+mn-lt"/>
                <a:cs typeface="+mn-lt"/>
              </a:rPr>
              <a:t> Haltija piti huolta myös ihmisen mukanaan tuomista eläimistä; lehmistä, lampaista, kissoista ja koirista.</a:t>
            </a:r>
            <a:endParaRPr lang="fi-FI"/>
          </a:p>
          <a:p>
            <a:pPr>
              <a:buClr>
                <a:srgbClr val="000000"/>
              </a:buClr>
            </a:pPr>
            <a:r>
              <a:rPr lang="fi-FI" i="1">
                <a:ea typeface="+mn-lt"/>
                <a:cs typeface="+mn-lt"/>
              </a:rPr>
              <a:t>Aika kului eteenpäin ja ihmisiä saapui </a:t>
            </a:r>
            <a:r>
              <a:rPr lang="fi-FI" i="1" err="1">
                <a:ea typeface="+mn-lt"/>
                <a:cs typeface="+mn-lt"/>
              </a:rPr>
              <a:t>hatijoiden</a:t>
            </a:r>
            <a:r>
              <a:rPr lang="fi-FI" i="1">
                <a:ea typeface="+mn-lt"/>
                <a:cs typeface="+mn-lt"/>
              </a:rPr>
              <a:t> seuduille enemmänkin. Ihmisten elinikä on kuitenkin lyhyt ja Hyvä Haltijakin oli jo ehtinyt huomata monia ihmisiä </a:t>
            </a:r>
            <a:r>
              <a:rPr lang="fi-FI" i="1" err="1">
                <a:ea typeface="+mn-lt"/>
                <a:cs typeface="+mn-lt"/>
              </a:rPr>
              <a:t>katsellessan</a:t>
            </a:r>
            <a:r>
              <a:rPr lang="fi-FI" i="1">
                <a:ea typeface="+mn-lt"/>
                <a:cs typeface="+mn-lt"/>
              </a:rPr>
              <a:t>, että nämäkin olivat jokainen erilaisia. Siksi hän ilahtui suuresti saadessaan huomata että lopulta hänen mailleen saapuikin sellainen ihminen, joka piti samanlaisista asioista kuin hän! Tämä ihminen piti kukista, perhosista, linnuista, leikistä ja laulusta, sekä erityisen paljon myös sienistä. Hän piti sienistä niin paljon, että halusi viljellä niitä myös muille, tuottamaan terveyttä ja mielihyvää herkullisella tavalla. Tätä ihmistä Hyvä Haltija halusi erityisesti auttaa, koska huomasi hänen myös arvostavan Haltijan apua ja kuuntelevan tämän hyviä neuvoja. Näin, ihmisen avulla, Hyvä Haltija </a:t>
            </a:r>
            <a:r>
              <a:rPr lang="fi-FI" i="1" err="1">
                <a:ea typeface="+mn-lt"/>
                <a:cs typeface="+mn-lt"/>
              </a:rPr>
              <a:t>saatoikin</a:t>
            </a:r>
            <a:r>
              <a:rPr lang="fi-FI" i="1">
                <a:ea typeface="+mn-lt"/>
                <a:cs typeface="+mn-lt"/>
              </a:rPr>
              <a:t> nyt levittää sienien kautta iloa, rakkautta ja terveyttä yhä laajemmalle ja hän iloitsi kun näki ihmisten nauttivan näistä sekä olevan onnellisia. Onni kulkekoon kaikkialle, saavuttakoon rakkaus jokaisen sydämen ja rauha jokaisen sielun!</a:t>
            </a:r>
            <a:endParaRPr lang="fi-FI"/>
          </a:p>
          <a:p>
            <a:pPr>
              <a:buClr>
                <a:srgbClr val="000000"/>
              </a:buClr>
            </a:pPr>
            <a:endParaRPr lang="fi-FI"/>
          </a:p>
          <a:p>
            <a:endParaRPr lang="fi-FI"/>
          </a:p>
        </p:txBody>
      </p:sp>
    </p:spTree>
    <p:extLst>
      <p:ext uri="{BB962C8B-B14F-4D97-AF65-F5344CB8AC3E}">
        <p14:creationId xmlns:p14="http://schemas.microsoft.com/office/powerpoint/2010/main" val="1055357527"/>
      </p:ext>
    </p:extLst>
  </p:cSld>
  <p:clrMapOvr>
    <a:masterClrMapping/>
  </p:clrMapOvr>
</p:sld>
</file>

<file path=ppt/theme/theme1.xml><?xml version="1.0" encoding="utf-8"?>
<a:theme xmlns:a="http://schemas.openxmlformats.org/drawingml/2006/main" name="Pisar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92164708A85E50459CA9A085D45DAC22" ma:contentTypeVersion="4" ma:contentTypeDescription="Luo uusi asiakirja." ma:contentTypeScope="" ma:versionID="968d9a25fff169f22c69e0137103fe88">
  <xsd:schema xmlns:xsd="http://www.w3.org/2001/XMLSchema" xmlns:xs="http://www.w3.org/2001/XMLSchema" xmlns:p="http://schemas.microsoft.com/office/2006/metadata/properties" xmlns:ns2="2f907178-bd66-4127-9fe1-e4656d5e2836" xmlns:ns3="0e1fcf22-a1c3-4801-8fd5-83f09dd55365" targetNamespace="http://schemas.microsoft.com/office/2006/metadata/properties" ma:root="true" ma:fieldsID="2e950b363feb65e60eaedc9749d93653" ns2:_="" ns3:_="">
    <xsd:import namespace="2f907178-bd66-4127-9fe1-e4656d5e2836"/>
    <xsd:import namespace="0e1fcf22-a1c3-4801-8fd5-83f09dd553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07178-bd66-4127-9fe1-e4656d5e2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1fcf22-a1c3-4801-8fd5-83f09dd55365"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2CD4F-D231-4B58-A836-6D431E1D353B}">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350D38EB-B8F9-4D1D-9693-0F49DDA35B52}">
  <ds:schemaRefs>
    <ds:schemaRef ds:uri="http://schemas.microsoft.com/office/2006/metadata/contentType"/>
    <ds:schemaRef ds:uri="http://schemas.microsoft.com/office/2006/metadata/properties/metaAttributes"/>
    <ds:schemaRef ds:uri="http://www.w3.org/2000/xmlns/"/>
    <ds:schemaRef ds:uri="http://www.w3.org/2001/XMLSchema"/>
    <ds:schemaRef ds:uri="2f907178-bd66-4127-9fe1-e4656d5e2836"/>
    <ds:schemaRef ds:uri="0e1fcf22-a1c3-4801-8fd5-83f09dd55365"/>
  </ds:schemaRefs>
</ds:datastoreItem>
</file>

<file path=customXml/itemProps3.xml><?xml version="1.0" encoding="utf-8"?>
<ds:datastoreItem xmlns:ds="http://schemas.openxmlformats.org/officeDocument/2006/customXml" ds:itemID="{4973BB1C-D24F-4F61-A3CE-5B87ABAECD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Laajakuva</PresentationFormat>
  <Slides>31</Slides>
  <Notes>0</Notes>
  <HiddenSlides>0</HiddenSlides>
  <ScaleCrop>false</ScaleCrop>
  <HeadingPairs>
    <vt:vector size="4" baseType="variant">
      <vt:variant>
        <vt:lpstr>Teema</vt:lpstr>
      </vt:variant>
      <vt:variant>
        <vt:i4>1</vt:i4>
      </vt:variant>
      <vt:variant>
        <vt:lpstr>Dian otsikot</vt:lpstr>
      </vt:variant>
      <vt:variant>
        <vt:i4>31</vt:i4>
      </vt:variant>
    </vt:vector>
  </HeadingPairs>
  <TitlesOfParts>
    <vt:vector size="32" baseType="lpstr">
      <vt:lpstr>Pisara</vt:lpstr>
      <vt:lpstr>Tikkalan koulu Metsäpäivät 2019 Kestävä elämäntapa</vt:lpstr>
      <vt:lpstr>Metsän haltijan mysteeri</vt:lpstr>
      <vt:lpstr>Millainen tuo metsän haltija on?  Missä hän majailee?</vt:lpstr>
      <vt:lpstr>Mitä tapahtuu?</vt:lpstr>
      <vt:lpstr>Roolit  ja tehtävät kotiryhmissä</vt:lpstr>
      <vt:lpstr>Toiminnan päivärunko</vt:lpstr>
      <vt:lpstr>Aloitus  maanantai</vt:lpstr>
      <vt:lpstr>Aloitus  tiistai</vt:lpstr>
      <vt:lpstr>Aloitus keskiviikko</vt:lpstr>
      <vt:lpstr>Lopetus maanantai</vt:lpstr>
      <vt:lpstr>Lopetus tiistai</vt:lpstr>
      <vt:lpstr>Mysteeritehtävät Maanantai ja tiistai Koko ryhmä tekee yhdessä</vt:lpstr>
      <vt:lpstr>Metsätehtävät</vt:lpstr>
      <vt:lpstr>Rakentakaa metsämaja</vt:lpstr>
      <vt:lpstr>Valmistakaa maskotille taikasauva</vt:lpstr>
      <vt:lpstr>Ainakin 3 kysymystä</vt:lpstr>
      <vt:lpstr>Suojaako väri?</vt:lpstr>
      <vt:lpstr>Ei kuulu luontoon</vt:lpstr>
      <vt:lpstr>Maatuu, ei maadu, maatuu…</vt:lpstr>
      <vt:lpstr>Jokamiehenoikeudet</vt:lpstr>
      <vt:lpstr>Jokamiehenoikeudet</vt:lpstr>
      <vt:lpstr>Teemme salakirjoitusta!</vt:lpstr>
      <vt:lpstr>Onko biojäte jätettä? </vt:lpstr>
      <vt:lpstr>Valmistakaa kuusenkerkkäpuolukkaherkkua</vt:lpstr>
      <vt:lpstr>Valmistakaa hortahakkelusta: Yksinkertaisuus, villeys ja jumalainen maku</vt:lpstr>
      <vt:lpstr>Kun koossa on 16 kuvakorttia</vt:lpstr>
      <vt:lpstr>Mysteerin ratkaisu</vt:lpstr>
      <vt:lpstr>Onneksi olkoon, olette perillä! Missä on metsän haltija? Onko se puissa, kivissä vai sinisellä taivaalla?  Keksikää, missä oma haltijanne piileskelee.</vt:lpstr>
      <vt:lpstr>Valmistautuminen</vt:lpstr>
      <vt:lpstr>Ryhmäytyminen Ennen metsäpäiviä</vt:lpstr>
      <vt:lpstr>Metsäjuhlapäivä  Keskiviikko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Tikkalan koulu Metsäpäivät 2019 Kestävä elämäntapa</dc:title>
  <dc:creator>Tiina.Jylha</dc:creator>
  <cp:lastModifiedBy>Tiina.Jylha</cp:lastModifiedBy>
  <cp:revision>130</cp:revision>
  <dcterms:created xsi:type="dcterms:W3CDTF">2019-04-16T16:19:42Z</dcterms:created>
  <dcterms:modified xsi:type="dcterms:W3CDTF">2019-10-02T14:30:47Z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12</vt:lpwstr>
  </property>
  <property fmtid="{D5CDD505-2E9C-101B-9397-08002B2CF9AE}" pid="3" name="ContentTypeId">
    <vt:lpwstr>0x01010092164708A85E50459CA9A085D45DAC22</vt:lpwstr>
  </property>
</Properties>
</file>