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8"/>
  </p:notesMasterIdLst>
  <p:handoutMasterIdLst>
    <p:handoutMasterId r:id="rId89"/>
  </p:handoutMasterIdLst>
  <p:sldIdLst>
    <p:sldId id="256" r:id="rId5"/>
    <p:sldId id="367" r:id="rId6"/>
    <p:sldId id="274" r:id="rId7"/>
    <p:sldId id="368" r:id="rId8"/>
    <p:sldId id="357" r:id="rId9"/>
    <p:sldId id="358" r:id="rId10"/>
    <p:sldId id="359" r:id="rId11"/>
    <p:sldId id="259" r:id="rId12"/>
    <p:sldId id="333" r:id="rId13"/>
    <p:sldId id="334" r:id="rId14"/>
    <p:sldId id="335" r:id="rId15"/>
    <p:sldId id="341" r:id="rId16"/>
    <p:sldId id="342" r:id="rId17"/>
    <p:sldId id="336" r:id="rId18"/>
    <p:sldId id="337" r:id="rId19"/>
    <p:sldId id="338" r:id="rId20"/>
    <p:sldId id="339" r:id="rId21"/>
    <p:sldId id="340" r:id="rId22"/>
    <p:sldId id="282" r:id="rId23"/>
    <p:sldId id="264" r:id="rId24"/>
    <p:sldId id="283" r:id="rId25"/>
    <p:sldId id="314" r:id="rId26"/>
    <p:sldId id="278" r:id="rId27"/>
    <p:sldId id="369" r:id="rId28"/>
    <p:sldId id="327" r:id="rId29"/>
    <p:sldId id="329" r:id="rId30"/>
    <p:sldId id="324" r:id="rId31"/>
    <p:sldId id="328" r:id="rId32"/>
    <p:sldId id="325" r:id="rId33"/>
    <p:sldId id="326" r:id="rId34"/>
    <p:sldId id="376" r:id="rId35"/>
    <p:sldId id="365" r:id="rId36"/>
    <p:sldId id="350" r:id="rId37"/>
    <p:sldId id="293" r:id="rId38"/>
    <p:sldId id="263" r:id="rId39"/>
    <p:sldId id="269" r:id="rId40"/>
    <p:sldId id="265" r:id="rId41"/>
    <p:sldId id="346" r:id="rId42"/>
    <p:sldId id="352" r:id="rId43"/>
    <p:sldId id="351" r:id="rId44"/>
    <p:sldId id="285" r:id="rId45"/>
    <p:sldId id="355" r:id="rId46"/>
    <p:sldId id="299" r:id="rId47"/>
    <p:sldId id="286" r:id="rId48"/>
    <p:sldId id="287" r:id="rId49"/>
    <p:sldId id="321" r:id="rId50"/>
    <p:sldId id="322" r:id="rId51"/>
    <p:sldId id="375" r:id="rId52"/>
    <p:sldId id="289" r:id="rId53"/>
    <p:sldId id="300" r:id="rId54"/>
    <p:sldId id="298" r:id="rId55"/>
    <p:sldId id="356" r:id="rId56"/>
    <p:sldId id="303" r:id="rId57"/>
    <p:sldId id="306" r:id="rId58"/>
    <p:sldId id="307" r:id="rId59"/>
    <p:sldId id="308" r:id="rId60"/>
    <p:sldId id="310" r:id="rId61"/>
    <p:sldId id="372" r:id="rId62"/>
    <p:sldId id="291" r:id="rId63"/>
    <p:sldId id="366" r:id="rId64"/>
    <p:sldId id="304" r:id="rId65"/>
    <p:sldId id="297" r:id="rId66"/>
    <p:sldId id="275" r:id="rId67"/>
    <p:sldId id="349" r:id="rId68"/>
    <p:sldId id="273" r:id="rId69"/>
    <p:sldId id="294" r:id="rId70"/>
    <p:sldId id="348" r:id="rId71"/>
    <p:sldId id="276" r:id="rId72"/>
    <p:sldId id="373" r:id="rId73"/>
    <p:sldId id="292" r:id="rId74"/>
    <p:sldId id="295" r:id="rId75"/>
    <p:sldId id="330" r:id="rId76"/>
    <p:sldId id="374" r:id="rId77"/>
    <p:sldId id="311" r:id="rId78"/>
    <p:sldId id="319" r:id="rId79"/>
    <p:sldId id="323" r:id="rId80"/>
    <p:sldId id="312" r:id="rId81"/>
    <p:sldId id="317" r:id="rId82"/>
    <p:sldId id="318" r:id="rId83"/>
    <p:sldId id="320" r:id="rId84"/>
    <p:sldId id="313" r:id="rId85"/>
    <p:sldId id="363" r:id="rId86"/>
    <p:sldId id="362" r:id="rId8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D294-D159-5947-AE2C-FF25FC9E1886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318E1-632A-264C-8D95-0B8DAC45F2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72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8F43-431E-BD42-AF81-594767997818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92A5-ECEC-8D4B-B427-047904F4BB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51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092A5-ECEC-8D4B-B427-047904F4BBFD}" type="slidenum">
              <a:rPr lang="fi-FI" smtClean="0"/>
              <a:t>69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9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32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7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58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04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2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4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2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0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9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4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93B-0CDB-104B-BA7F-0182AC70364A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5D85-2238-6A4E-92D8-6BF855F55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1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Mission </a:t>
            </a:r>
            <a:r>
              <a:rPr lang="fi-FI" err="1"/>
              <a:t>Possible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eli tutkimusretkikuntien tehtävät</a:t>
            </a:r>
          </a:p>
          <a:p>
            <a:r>
              <a:rPr lang="fi-FI" dirty="0" err="1"/>
              <a:t>Oravivuoren</a:t>
            </a:r>
            <a:r>
              <a:rPr lang="fi-FI" dirty="0"/>
              <a:t> valloituksessa</a:t>
            </a:r>
          </a:p>
        </p:txBody>
      </p:sp>
    </p:spTree>
    <p:extLst>
      <p:ext uri="{BB962C8B-B14F-4D97-AF65-F5344CB8AC3E}">
        <p14:creationId xmlns:p14="http://schemas.microsoft.com/office/powerpoint/2010/main" val="193148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3.Toimia koko ajan ryhmänä.</a:t>
            </a:r>
          </a:p>
          <a:p>
            <a:pPr marL="0" indent="0">
              <a:buNone/>
            </a:pPr>
            <a:r>
              <a:rPr lang="fi-FI"/>
              <a:t>JOKAINEN ON TÄRKEÄ RYHMÄN JÄSEN.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4.Muistaa oma rooli ja tehtävät.</a:t>
            </a:r>
          </a:p>
        </p:txBody>
      </p:sp>
    </p:spTree>
    <p:extLst>
      <p:ext uri="{BB962C8B-B14F-4D97-AF65-F5344CB8AC3E}">
        <p14:creationId xmlns:p14="http://schemas.microsoft.com/office/powerpoint/2010/main" val="16438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LÄHTÖKOKOUS  koululla ennen retkeä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013986"/>
            <a:ext cx="7886700" cy="23702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1.Sovitaan roolit ja opetellaan yhdessä roolien tehtävät. Ryhmän vanhin on tutkimusretkikunnan johtaja.</a:t>
            </a:r>
            <a:endParaRPr/>
          </a:p>
          <a:p>
            <a:pPr marL="0" indent="0">
              <a:buNone/>
            </a:pPr>
            <a:r>
              <a:rPr lang="fi-FI"/>
              <a:t>2.Käydään kaikki tehtävät johtajan johdolla yhdessä läpi.</a:t>
            </a:r>
          </a:p>
          <a:p>
            <a:pPr marL="0" indent="0">
              <a:buNone/>
            </a:pPr>
            <a:r>
              <a:rPr lang="fi-FI"/>
              <a:t>3.Tutkitaan reitti kartalta. Huomioidaan vaaran paikat ja kirjoitetaan ne tavoitepaperiin.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0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fi-FI"/>
              <a:t>4.Mietitään yhdessä, mitkä tehtävät tulisi tehdä menomatkalla ja mitkä tulomatkalla.</a:t>
            </a:r>
            <a:endParaRPr lang="en-US"/>
          </a:p>
          <a:p>
            <a:pPr marL="0" indent="0">
              <a:buNone/>
            </a:pPr>
            <a:r>
              <a:rPr lang="fi-FI"/>
              <a:t>5.Tarkistetaan varusteet.</a:t>
            </a:r>
            <a:endParaRPr/>
          </a:p>
          <a:p>
            <a:pPr marL="0" indent="0">
              <a:buNone/>
            </a:pPr>
            <a:r>
              <a:rPr lang="fi-FI"/>
              <a:t>6.Kirjoitetaan nimilaput.</a:t>
            </a:r>
          </a:p>
          <a:p>
            <a:pPr marL="0" indent="0">
              <a:buNone/>
            </a:pPr>
            <a:r>
              <a:rPr lang="fi-FI"/>
              <a:t>7.Käydään ryhmän tavoitteet läpi.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27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8.Keksitään </a:t>
            </a:r>
            <a:r>
              <a:rPr lang="fi-FI" dirty="0" err="1"/>
              <a:t>tsemppihuuto</a:t>
            </a:r>
            <a:r>
              <a:rPr lang="fi-FI" dirty="0"/>
              <a:t> ja harjoitellaan sitä ulkona.</a:t>
            </a:r>
          </a:p>
          <a:p>
            <a:pPr marL="0" indent="0">
              <a:buNone/>
            </a:pPr>
            <a:r>
              <a:rPr lang="fi-FI" dirty="0"/>
              <a:t>9.Kootaan varusteet, nimilaput, lippu.</a:t>
            </a:r>
          </a:p>
        </p:txBody>
      </p:sp>
    </p:spTree>
    <p:extLst>
      <p:ext uri="{BB962C8B-B14F-4D97-AF65-F5344CB8AC3E}">
        <p14:creationId xmlns:p14="http://schemas.microsoft.com/office/powerpoint/2010/main" val="2298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Ryhmäläisten roolit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Innostava johtaja</a:t>
            </a:r>
          </a:p>
          <a:p>
            <a:r>
              <a:rPr lang="fi-FI" dirty="0"/>
              <a:t>Kannustava </a:t>
            </a:r>
            <a:r>
              <a:rPr lang="fi-FI" dirty="0" err="1"/>
              <a:t>mukaanvetäjä</a:t>
            </a:r>
            <a:endParaRPr lang="fi-FI" dirty="0"/>
          </a:p>
          <a:p>
            <a:r>
              <a:rPr lang="fi-FI" dirty="0"/>
              <a:t>Rakentava kriitikko</a:t>
            </a:r>
          </a:p>
          <a:p>
            <a:r>
              <a:rPr lang="fi-FI" dirty="0"/>
              <a:t>Tasapuolinen sovittelija</a:t>
            </a:r>
          </a:p>
          <a:p>
            <a:r>
              <a:rPr lang="fi-FI" dirty="0"/>
              <a:t>Huolellinen järjestäjä</a:t>
            </a:r>
          </a:p>
        </p:txBody>
      </p:sp>
    </p:spTree>
    <p:extLst>
      <p:ext uri="{BB962C8B-B14F-4D97-AF65-F5344CB8AC3E}">
        <p14:creationId xmlns:p14="http://schemas.microsoft.com/office/powerpoint/2010/main" val="139987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RAKENTAVA KRIITIKKO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61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HUOLELLINEN JÄRJESTELIJÄ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81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TASAPUOLINEN SOVITTELIJA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03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KANNUSTAVA MUKAANVETÄJÄ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1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Yhteiset tehtävät kaikille ryhmille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/>
              <a:t>Sanaselitys</a:t>
            </a:r>
            <a:r>
              <a:rPr lang="fi-FI"/>
              <a:t> kuusikossa</a:t>
            </a:r>
          </a:p>
          <a:p>
            <a:r>
              <a:rPr lang="fi-FI" err="1"/>
              <a:t>Ketjutehtävä</a:t>
            </a:r>
            <a:r>
              <a:rPr lang="fi-FI"/>
              <a:t> polun alussa</a:t>
            </a:r>
          </a:p>
          <a:p>
            <a:r>
              <a:rPr lang="fi-FI" err="1"/>
              <a:t>Retkimuisto</a:t>
            </a:r>
            <a:r>
              <a:rPr lang="fi-FI"/>
              <a:t> itsenäisesti</a:t>
            </a:r>
          </a:p>
          <a:p>
            <a:r>
              <a:rPr lang="fi-FI" err="1"/>
              <a:t>Loppupiiri</a:t>
            </a:r>
            <a:r>
              <a:rPr lang="fi-FI"/>
              <a:t> kun palataan alas</a:t>
            </a:r>
          </a:p>
        </p:txBody>
      </p:sp>
    </p:spTree>
    <p:extLst>
      <p:ext uri="{BB962C8B-B14F-4D97-AF65-F5344CB8AC3E}">
        <p14:creationId xmlns:p14="http://schemas.microsoft.com/office/powerpoint/2010/main" val="210980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10DACC-9442-1443-B81D-099F665B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 ORAVIVUORELLA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175CD2-B4F1-544D-B157-6DBF4018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Jokaisella ryhmällä on oma herra Struve, eli aikuinen, joka auttaa tarvittaessa ryhmäänsä</a:t>
            </a:r>
          </a:p>
          <a:p>
            <a:r>
              <a:rPr lang="fi-FI" dirty="0"/>
              <a:t>Herra Struve kulkee ryhmän mukana, mutta ryhmän </a:t>
            </a:r>
            <a:r>
              <a:rPr lang="fi-FI" dirty="0" err="1"/>
              <a:t>oppilasjohtaja</a:t>
            </a:r>
            <a:r>
              <a:rPr lang="fi-FI" dirty="0"/>
              <a:t> johtaa ryhmää</a:t>
            </a:r>
          </a:p>
          <a:p>
            <a:r>
              <a:rPr lang="fi-FI" dirty="0"/>
              <a:t>Herra Struve kannustaa ryhmää sekä järjestää pieniä </a:t>
            </a:r>
            <a:r>
              <a:rPr lang="fi-FI" dirty="0" err="1"/>
              <a:t>palautetuokioita</a:t>
            </a:r>
            <a:r>
              <a:rPr lang="fi-FI" dirty="0"/>
              <a:t> matkan varrella</a:t>
            </a:r>
          </a:p>
          <a:p>
            <a:r>
              <a:rPr lang="fi-FI" dirty="0"/>
              <a:t>Herra Struve kertoo matkan alussa ja varrella ryhmälleen kuvitteellisia kokemuksia työstään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8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Osaatko selittää? </a:t>
            </a:r>
            <a:r>
              <a:rPr lang="fi-FI" dirty="0" err="1"/>
              <a:t>Sanaselitys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Selittäkää</a:t>
            </a:r>
            <a:r>
              <a:rPr lang="fi-FI" dirty="0"/>
              <a:t> vuorotellen ja sana kerrallaan ryhmälle seuraavat sanat. Sanaa ei saa sanoa.</a:t>
            </a:r>
          </a:p>
          <a:p>
            <a:pPr marL="0" indent="0">
              <a:buNone/>
            </a:pPr>
            <a:r>
              <a:rPr lang="fi-FI" dirty="0"/>
              <a:t>-Maapallo, kartta, kolmio, mittaaminen, torni, ketju, laite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Tehdään </a:t>
            </a:r>
            <a:r>
              <a:rPr lang="fi-FI" dirty="0" err="1"/>
              <a:t>alakuusikossa</a:t>
            </a:r>
            <a:r>
              <a:rPr lang="fi-FI" dirty="0"/>
              <a:t> joko lähtiessä tai pois tullessa.</a:t>
            </a:r>
          </a:p>
        </p:txBody>
      </p:sp>
    </p:spTree>
    <p:extLst>
      <p:ext uri="{BB962C8B-B14F-4D97-AF65-F5344CB8AC3E}">
        <p14:creationId xmlns:p14="http://schemas.microsoft.com/office/powerpoint/2010/main" val="130127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Struven</a:t>
            </a:r>
            <a:r>
              <a:rPr lang="fi-FI"/>
              <a:t> ketju on...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Kolmiomittausketju, joka ulottui melkein 3000 kilometrin matkan Mustalta mereltä Jäämerelle.</a:t>
            </a:r>
          </a:p>
          <a:p>
            <a:r>
              <a:rPr lang="fi-FI" sz="1600"/>
              <a:t>Sen avulla haluttiin selvittää, onko maapallo pallon muotoinen. Tulosten avulla selvisi, että maapallo ei ole symmetrinen pallo, vaan on hieman litistynyt navoiltaan. Maapallo muistuttaa siis hieman mandariinia.</a:t>
            </a:r>
          </a:p>
          <a:p>
            <a:r>
              <a:rPr lang="fi-FI"/>
              <a:t>Rakentakaa </a:t>
            </a:r>
            <a:r>
              <a:rPr lang="fi-FI" err="1"/>
              <a:t>Struven</a:t>
            </a:r>
            <a:r>
              <a:rPr lang="fi-FI"/>
              <a:t> ketju maahan. Paikalta löytyy myös vihjeitä.</a:t>
            </a:r>
          </a:p>
          <a:p>
            <a:r>
              <a:rPr lang="fi-FI"/>
              <a:t>Pyytäkää aikuista tarkistamaan ketjunne. </a:t>
            </a:r>
          </a:p>
          <a:p>
            <a:pPr marL="0" indent="0">
              <a:buNone/>
            </a:pPr>
            <a:r>
              <a:rPr lang="fi-FI" sz="1400"/>
              <a:t>VÄLINEET: Ketjunpätkät, jokaisessa laminoitu paikannimilappu.</a:t>
            </a:r>
          </a:p>
          <a:p>
            <a:pPr marL="0" indent="0">
              <a:buNone/>
            </a:pPr>
            <a:endParaRPr lang="fi-FI" sz="14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059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5159-A8AD-4FCD-BB2E-2EB9D25E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Tehtävä: Retkimuisto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24CE7F-96A8-445D-8A40-2113266A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dirty="0"/>
              <a:t>Välineet: tabletti, vihko, kynä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1. Jokainen ryhmäläinen ottaa mieleisensä kuvan maisemasta, tapahtumasta tai jostakin mikä kertoo retkestä.</a:t>
            </a: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Koululla</a:t>
            </a:r>
          </a:p>
          <a:p>
            <a:pPr marL="0" indent="0">
              <a:buNone/>
            </a:pPr>
            <a:r>
              <a:rPr lang="fi-FI" sz="1800" dirty="0"/>
              <a:t>2. Kirjoita kuvalle teksti. Miksi otit kuvan ja mistä?</a:t>
            </a:r>
          </a:p>
          <a:p>
            <a:pPr marL="0" indent="0">
              <a:buNone/>
            </a:pPr>
            <a:r>
              <a:rPr lang="fi-FI" sz="1800" dirty="0"/>
              <a:t>3. Tulosta kuva teksteineen.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01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Loppupiiri</a:t>
            </a:r>
            <a:r>
              <a:rPr lang="fi-FI"/>
              <a:t>, kun retki ohi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Ryhmä piirissä</a:t>
            </a:r>
          </a:p>
          <a:p>
            <a:r>
              <a:rPr lang="fi-FI"/>
              <a:t>Kivi tai käpy kiertää kädestä käteen, kun kivi kädessä, kerro mitä olet oppinut, mikä hauskinta, mikä kauneinta...</a:t>
            </a:r>
          </a:p>
        </p:txBody>
      </p:sp>
    </p:spTree>
    <p:extLst>
      <p:ext uri="{BB962C8B-B14F-4D97-AF65-F5344CB8AC3E}">
        <p14:creationId xmlns:p14="http://schemas.microsoft.com/office/powerpoint/2010/main" val="206925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F1A2E-113C-494C-A399-1DD157F8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TAIDERYHMÄN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F76522-B215-5641-8FD3-99032714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Seuraavassa</a:t>
            </a:r>
          </a:p>
        </p:txBody>
      </p:sp>
    </p:spTree>
    <p:extLst>
      <p:ext uri="{BB962C8B-B14F-4D97-AF65-F5344CB8AC3E}">
        <p14:creationId xmlns:p14="http://schemas.microsoft.com/office/powerpoint/2010/main" val="165114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D15CC-DD9B-D94E-AFF7-DD3EEC0D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Taiteilijana </a:t>
            </a:r>
            <a:r>
              <a:rPr lang="fi-FI" err="1"/>
              <a:t>Oravivuorella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DA35D9-5E9C-F445-804B-4B6118E7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5133"/>
            <a:ext cx="8454527" cy="3497192"/>
          </a:xfrm>
        </p:spPr>
        <p:txBody>
          <a:bodyPr/>
          <a:lstStyle/>
          <a:p>
            <a:r>
              <a:rPr lang="fi-FI" err="1"/>
              <a:t>Suunnitelkaa</a:t>
            </a:r>
            <a:r>
              <a:rPr lang="fi-FI"/>
              <a:t> ja toteuttakaa oman </a:t>
            </a:r>
            <a:r>
              <a:rPr lang="fi-FI" err="1"/>
              <a:t>taidelehtiönne</a:t>
            </a:r>
            <a:r>
              <a:rPr lang="fi-FI"/>
              <a:t> kansilehti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76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F7BD2-B965-6B4F-B4F1-58B301DC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5F264D-3DC1-064B-9930-19BD0BE98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/>
              <a:t>Valokuvatkaa</a:t>
            </a:r>
            <a:r>
              <a:rPr lang="fi-FI"/>
              <a:t> matkan varrelta löytyneitä luonnon omia taideteoksia kehystämällä valitsemanne kohta mukananne olevilla kehyksillä ja valokuvaamalla kohde.</a:t>
            </a:r>
          </a:p>
        </p:txBody>
      </p:sp>
    </p:spTree>
    <p:extLst>
      <p:ext uri="{BB962C8B-B14F-4D97-AF65-F5344CB8AC3E}">
        <p14:creationId xmlns:p14="http://schemas.microsoft.com/office/powerpoint/2010/main" val="96244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C6C56-44DC-C84C-9374-4F0345BC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Luonnostelu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3A39-1B3E-AE43-B622-6EF1027A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/>
              <a:t>Tutkikaa kalliolla olevan vanhan </a:t>
            </a:r>
            <a:r>
              <a:rPr lang="fi-FI" err="1"/>
              <a:t>käkkärämännyn</a:t>
            </a:r>
            <a:r>
              <a:rPr lang="fi-FI"/>
              <a:t> muotoja. Ottakaa useita valokuvia männystä.</a:t>
            </a:r>
          </a:p>
          <a:p>
            <a:r>
              <a:rPr lang="fi-FI" err="1"/>
              <a:t>Luonnostelkaa</a:t>
            </a:r>
            <a:r>
              <a:rPr lang="fi-FI"/>
              <a:t> erilaisilla kynillä jokainen omaan </a:t>
            </a:r>
            <a:r>
              <a:rPr lang="fi-FI" err="1"/>
              <a:t>vihkoonne</a:t>
            </a:r>
            <a:r>
              <a:rPr lang="fi-FI"/>
              <a:t> muutamia piirustuksia männystä. Kokeilkaa hiiltä, lyijykynää ja väriliitua.</a:t>
            </a:r>
          </a:p>
          <a:p>
            <a:r>
              <a:rPr lang="fi-FI" err="1"/>
              <a:t>Tarkastelkaa</a:t>
            </a:r>
            <a:r>
              <a:rPr lang="fi-FI"/>
              <a:t> miten luonnokset muuttuvat ja miten piirtäminen kehittyy </a:t>
            </a:r>
            <a:r>
              <a:rPr lang="fi-FI" err="1"/>
              <a:t>usemman</a:t>
            </a:r>
            <a:r>
              <a:rPr lang="fi-FI"/>
              <a:t> luonnoksen ansiosta. Mikä vaikutus erilaisilla kynillä on </a:t>
            </a:r>
            <a:r>
              <a:rPr lang="fi-FI" err="1"/>
              <a:t>luonnoksiin</a:t>
            </a:r>
            <a:r>
              <a:rPr lang="fi-FI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4944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4206E4-DC6F-2F40-AC7F-4C11DF2E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ACF3CB-A730-A844-9BBF-7AB51739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414951" cy="2653527"/>
          </a:xfrm>
        </p:spPr>
        <p:txBody>
          <a:bodyPr>
            <a:normAutofit fontScale="77500" lnSpcReduction="20000"/>
          </a:bodyPr>
          <a:lstStyle/>
          <a:p>
            <a:r>
              <a:rPr lang="fi-FI" err="1"/>
              <a:t>Suunnitelkaa</a:t>
            </a:r>
            <a:r>
              <a:rPr lang="fi-FI"/>
              <a:t> ja </a:t>
            </a:r>
            <a:r>
              <a:rPr lang="fi-FI" err="1"/>
              <a:t>valmistakaa</a:t>
            </a:r>
            <a:r>
              <a:rPr lang="fi-FI"/>
              <a:t> ryhmänne maamerkki maasta löytyneistä risuista/lehdistä/ irtokivistä. Voitte käyttää maamerkin alla valkoista lakanaa, jotta maamerkki erottuu hyvin.</a:t>
            </a:r>
          </a:p>
          <a:p>
            <a:r>
              <a:rPr lang="fi-FI"/>
              <a:t>Oheinen kuva toimii teille virikkeenä maamerkin ideoinnissa, mutta aiheen ja materiaalit saatte päättää itse. Muistakaa, että puita ei saa repiä, </a:t>
            </a:r>
            <a:r>
              <a:rPr lang="fi-FI" err="1"/>
              <a:t>sammal</a:t>
            </a:r>
            <a:r>
              <a:rPr lang="fi-FI"/>
              <a:t> ja jäkälä annetaan kasvaa rauhassa.</a:t>
            </a:r>
          </a:p>
          <a:p>
            <a:r>
              <a:rPr lang="fi-FI" err="1"/>
              <a:t>Kuvatkaa</a:t>
            </a:r>
            <a:r>
              <a:rPr lang="fi-FI"/>
              <a:t> maamerkki.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F8523B1-C6C3-FE48-BBAE-A84313AB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601" y="370884"/>
            <a:ext cx="1563743" cy="27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AF7054-B019-8B43-B7FF-772ED378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Erilaisia pintoja luonnossa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28C186-6307-2F43-BBB8-C028534A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/>
              <a:t>Tutkikaa ja </a:t>
            </a:r>
            <a:r>
              <a:rPr lang="fi-FI" err="1"/>
              <a:t>tunnustelkaa</a:t>
            </a:r>
            <a:r>
              <a:rPr lang="fi-FI"/>
              <a:t> erilaisia pintoja luonnossa matkan varrella. Laittakaa oma </a:t>
            </a:r>
            <a:r>
              <a:rPr lang="fi-FI" err="1"/>
              <a:t>luonnosvihkon</a:t>
            </a:r>
            <a:r>
              <a:rPr lang="fi-FI"/>
              <a:t> sivu esimerkiksi puun runkoa tai kallion pintaa vasten. Tämän jälkeen käyttäkää väriliitua poikittain paperilla. Minkälaista kuviota paperille muodostuu? Mikä vaikutus kynän asennolla on kuvion muodostumiseen?</a:t>
            </a:r>
          </a:p>
          <a:p>
            <a:r>
              <a:rPr lang="fi-FI"/>
              <a:t>Kirjoita paperiin esim. mänty/koivu/kallio/kanto sen mukaan mistä pinnasta kuvio on siirretty.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8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Tutkimusretkikuntien tarvikkeet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Nimilaput jokaisella, rooli nimilapussa</a:t>
            </a:r>
          </a:p>
          <a:p>
            <a:r>
              <a:rPr lang="fi-FI" dirty="0" err="1"/>
              <a:t>Hihanauha</a:t>
            </a:r>
            <a:r>
              <a:rPr lang="fi-FI" dirty="0"/>
              <a:t>, oma väri (helpompi tunnistaa ryhmä)</a:t>
            </a:r>
          </a:p>
          <a:p>
            <a:r>
              <a:rPr lang="fi-FI" dirty="0"/>
              <a:t>Tabletti </a:t>
            </a:r>
          </a:p>
          <a:p>
            <a:r>
              <a:rPr lang="fi-FI" dirty="0"/>
              <a:t>Lyijykyniä</a:t>
            </a:r>
          </a:p>
          <a:p>
            <a:r>
              <a:rPr lang="fi-FI" dirty="0"/>
              <a:t>Kansio, jossa ohjeet ja tehtävät</a:t>
            </a:r>
          </a:p>
          <a:p>
            <a:r>
              <a:rPr lang="fi-FI" dirty="0"/>
              <a:t>Muistivihko</a:t>
            </a:r>
          </a:p>
          <a:p>
            <a:r>
              <a:rPr lang="fi-FI" dirty="0"/>
              <a:t>Omat </a:t>
            </a:r>
            <a:r>
              <a:rPr lang="fi-FI" dirty="0" err="1"/>
              <a:t>ryhmäkohtaiset</a:t>
            </a:r>
            <a:r>
              <a:rPr lang="fi-FI" dirty="0"/>
              <a:t> tarvikkeet/välineet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659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766D3-226E-A940-A631-66B37DF2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Luonnon värikartta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827844-F6CA-924F-AFD2-0DC7D16A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Käytössänne on sisustajan </a:t>
            </a:r>
            <a:r>
              <a:rPr lang="fi-FI" err="1"/>
              <a:t>värilastuja</a:t>
            </a:r>
            <a:r>
              <a:rPr lang="fi-FI"/>
              <a:t>. Etsikää mahdollisimman monta </a:t>
            </a:r>
            <a:r>
              <a:rPr lang="fi-FI" err="1"/>
              <a:t>värilastun</a:t>
            </a:r>
            <a:r>
              <a:rPr lang="fi-FI"/>
              <a:t> sävyjen väristä asiaa luonnosta ja asetelkaa ne maahan värisuoraksi .</a:t>
            </a:r>
          </a:p>
          <a:p>
            <a:r>
              <a:rPr lang="fi-FI"/>
              <a:t>Kokeilkaa saatteko siirrettyä värejä omaan luonnosvihkoon hankaamalla tai painamalla .</a:t>
            </a:r>
          </a:p>
        </p:txBody>
      </p:sp>
    </p:spTree>
    <p:extLst>
      <p:ext uri="{BB962C8B-B14F-4D97-AF65-F5344CB8AC3E}">
        <p14:creationId xmlns:p14="http://schemas.microsoft.com/office/powerpoint/2010/main" val="203394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97D9-340E-4049-AD19-0CA6A9A8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MATEMATIIKKA-</a:t>
            </a:r>
            <a:br>
              <a:rPr lang="fi-FI"/>
            </a:br>
            <a:r>
              <a:rPr lang="fi-FI"/>
              <a:t>RYHMÄN TEHTÄVÄT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3D918A-A88B-D643-9B6F-3F0EE9132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039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8F222-A953-488B-84F9-E81E56D0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Luokittelua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448E18-BCB3-4283-A2C4-F92C3F7E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/>
              <a:t>Lajitelkaa</a:t>
            </a:r>
            <a:r>
              <a:rPr lang="fi-FI" dirty="0"/>
              <a:t> matkalla </a:t>
            </a:r>
            <a:r>
              <a:rPr lang="fi-FI" dirty="0" err="1"/>
              <a:t>keräämänne</a:t>
            </a:r>
            <a:r>
              <a:rPr lang="fi-FI" dirty="0"/>
              <a:t> esineet ja tässä pussissa olevat esineet neljään eri ryhmään.</a:t>
            </a:r>
          </a:p>
          <a:p>
            <a:r>
              <a:rPr lang="fi-FI" dirty="0"/>
              <a:t>Jokaisessa ryhmässä olevilla esineillä pitää olla  yhteinen ominaisuus.</a:t>
            </a:r>
          </a:p>
          <a:p>
            <a:r>
              <a:rPr lang="fi-FI" dirty="0"/>
              <a:t>Kirjoittakaa ryhmiä yhdistävä ominaisuus paperille.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429AC-6036-426F-BAD4-39BC2F49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Kerää matkan aikana...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D730D7-6B8C-4EC6-8B99-98350197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Reitin varrelta 5 asiaa, jotka mahtuvat yhteiseen pussiin. Pussin sisällä olevaa salaisuuspussia ei saa avata ennen kuin alatte yhdessä tehdä tehtävää.</a:t>
            </a:r>
          </a:p>
          <a:p>
            <a:r>
              <a:rPr lang="fi-FI"/>
              <a:t>Reitin varrella siis jokainen ainoastaan kerää omat 5 asiaansa pussiin.</a:t>
            </a:r>
          </a:p>
          <a:p>
            <a:r>
              <a:rPr lang="fi-FI" sz="1400"/>
              <a:t>Suorittakaa tehtävä, kun olette palanneet huipulta alas. Jos ette ehdi, tehtävä tehdään koululla.</a:t>
            </a:r>
          </a:p>
          <a:p>
            <a:r>
              <a:rPr lang="fi-FI" sz="1400"/>
              <a:t>Ohjeet tehtävän suorittamiseen löydätte salaisuuspussista.</a:t>
            </a:r>
          </a:p>
          <a:p>
            <a:r>
              <a:rPr lang="fi-FI" sz="1400"/>
              <a:t>Välineet: Vihreä pussi, jonka sisällä pieni vihreä pussi.</a:t>
            </a:r>
          </a:p>
        </p:txBody>
      </p:sp>
    </p:spTree>
    <p:extLst>
      <p:ext uri="{BB962C8B-B14F-4D97-AF65-F5344CB8AC3E}">
        <p14:creationId xmlns:p14="http://schemas.microsoft.com/office/powerpoint/2010/main" val="4219004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360 astetta...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Asetu seisomaan itseksesi.</a:t>
            </a:r>
          </a:p>
          <a:p>
            <a:pPr marL="0" indent="0">
              <a:buNone/>
            </a:pPr>
            <a:r>
              <a:rPr lang="fi-FI"/>
              <a:t>Käänny hitaasti paikallasi 360 astetta eli täysi kierros.</a:t>
            </a:r>
          </a:p>
          <a:p>
            <a:pPr marL="0" indent="0">
              <a:buNone/>
            </a:pPr>
            <a:r>
              <a:rPr lang="fi-FI"/>
              <a:t>Katsele hitaasti ympärillesi.</a:t>
            </a:r>
          </a:p>
          <a:p>
            <a:pPr marL="0" indent="0">
              <a:buNone/>
            </a:pPr>
            <a:r>
              <a:rPr lang="fi-FI"/>
              <a:t>Mikä on mielestäsi kaunein tai hienoin tai vaikuttavin asia luonnossa, jonka näet. Kuvaa siitä lyhyt video ja kerro samalla ajatuksesi.</a:t>
            </a:r>
          </a:p>
        </p:txBody>
      </p:sp>
    </p:spTree>
    <p:extLst>
      <p:ext uri="{BB962C8B-B14F-4D97-AF65-F5344CB8AC3E}">
        <p14:creationId xmlns:p14="http://schemas.microsoft.com/office/powerpoint/2010/main" val="604745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Struve havaitsi, että maapallo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Ei olekaan ihan pyöreä, vaan on hieman navoiltaan litistynyt</a:t>
            </a:r>
          </a:p>
          <a:p>
            <a:r>
              <a:rPr lang="fi-FI"/>
              <a:t>Pohtikaa yhdessä</a:t>
            </a:r>
          </a:p>
          <a:p>
            <a:pPr marL="0" indent="0">
              <a:buNone/>
            </a:pPr>
            <a:r>
              <a:rPr lang="fi-FI"/>
              <a:t>Onko matka maapallon navoilta maan keskipisteeseen a) 10km b) 20km c) 30 km lyhyempi kuin päiväntasaajalta. Perustelkaa vastauksenne muistivihkoon.</a:t>
            </a:r>
          </a:p>
        </p:txBody>
      </p:sp>
    </p:spTree>
    <p:extLst>
      <p:ext uri="{BB962C8B-B14F-4D97-AF65-F5344CB8AC3E}">
        <p14:creationId xmlns:p14="http://schemas.microsoft.com/office/powerpoint/2010/main" val="117341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Matematiikkaa maisemassa eli silmät auki!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Tehtävää suoritetaan </a:t>
            </a:r>
            <a:r>
              <a:rPr lang="fi-FI" err="1"/>
              <a:t>Oravivuoressa</a:t>
            </a:r>
            <a:r>
              <a:rPr lang="fi-FI"/>
              <a:t> sekä meno- että paluumatkalla.</a:t>
            </a:r>
          </a:p>
          <a:p>
            <a:r>
              <a:rPr lang="fi-FI"/>
              <a:t>Kulkekaa tarkkaillen ympäristöstä löytyviä matemaattisia kuvioita, toistuvia kuvioita, muotoja jne. </a:t>
            </a:r>
            <a:endParaRPr/>
          </a:p>
          <a:p>
            <a:r>
              <a:rPr lang="fi-FI"/>
              <a:t>Kuvatkaa ja selostakaa havaintonne.</a:t>
            </a:r>
          </a:p>
        </p:txBody>
      </p:sp>
    </p:spTree>
    <p:extLst>
      <p:ext uri="{BB962C8B-B14F-4D97-AF65-F5344CB8AC3E}">
        <p14:creationId xmlns:p14="http://schemas.microsoft.com/office/powerpoint/2010/main" val="1297094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Muodostakaa</a:t>
            </a:r>
            <a:r>
              <a:rPr lang="fi-FI" dirty="0"/>
              <a:t> yhdessä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Tasasivuinen kolmio luonnonmateriaalista</a:t>
            </a:r>
          </a:p>
          <a:p>
            <a:r>
              <a:rPr lang="fi-FI" dirty="0"/>
              <a:t>Piiri, jonka halkaisija on 2 metriä</a:t>
            </a:r>
          </a:p>
          <a:p>
            <a:r>
              <a:rPr lang="fi-FI" dirty="0"/>
              <a:t>Jana, jonka pituus on 3 metriä</a:t>
            </a:r>
          </a:p>
          <a:p>
            <a:r>
              <a:rPr lang="fi-FI" dirty="0"/>
              <a:t>Yhtä monta grammaa kiviä ja lehtiä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35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Kolmiomittaus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6505" y="1370013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ENNEN RETKEÄ KOULULLA: Valmistakaa mittaväline ohjeen mukaan tiistaina.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Mitatkaa yhden matkan varrelta löytyvän puun korkeus kolmion avulla. Ottakaa tabletilla kuvasarja mittaamisesta. Kuvatkaa myös puu, jonka mittaatte.  </a:t>
            </a:r>
          </a:p>
        </p:txBody>
      </p:sp>
    </p:spTree>
    <p:extLst>
      <p:ext uri="{BB962C8B-B14F-4D97-AF65-F5344CB8AC3E}">
        <p14:creationId xmlns:p14="http://schemas.microsoft.com/office/powerpoint/2010/main" val="633594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99BCF-AF87-49AD-9238-0490C5A4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Arvioikaa ennen retkeä, montako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B32A36-9579-4B2F-B273-16201DE9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Kyynärää on yksi syli?</a:t>
            </a:r>
            <a:endParaRPr lang="en-US"/>
          </a:p>
          <a:p>
            <a:r>
              <a:rPr lang="fi-FI"/>
              <a:t>Jalkaa on yksi kyynärä?</a:t>
            </a:r>
            <a:endParaRPr lang="en-US"/>
          </a:p>
          <a:p>
            <a:r>
              <a:rPr lang="fi-FI"/>
              <a:t>Vaaksaa on yksi jalka?</a:t>
            </a:r>
            <a:endParaRPr lang="en-US"/>
          </a:p>
          <a:p>
            <a:r>
              <a:rPr lang="fi-FI"/>
              <a:t>Merkitkää arvionne tähän paperiin.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81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90D1E-83FB-5F42-9EA0-B00E3E691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Yleiset ja </a:t>
            </a:r>
            <a:r>
              <a:rPr lang="fi-FI" dirty="0" err="1"/>
              <a:t>ryhmäkohtaiset</a:t>
            </a:r>
            <a:r>
              <a:rPr lang="fi-FI" dirty="0"/>
              <a:t> ohjeet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734B4-E1DC-BD4C-9FD1-7751E0015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6636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1007FF-CCB3-4730-9209-F61238FB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VANHOJA MITTOJA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80061B-AC56-43DE-BE1D-F78C034E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Kuinka monta</a:t>
            </a:r>
          </a:p>
          <a:p>
            <a:r>
              <a:rPr lang="fi-FI" dirty="0"/>
              <a:t>Kyynärää on yksi syli?</a:t>
            </a:r>
          </a:p>
          <a:p>
            <a:r>
              <a:rPr lang="fi-FI" dirty="0"/>
              <a:t>Jalkaa on yksi kyynärä?</a:t>
            </a:r>
          </a:p>
          <a:p>
            <a:r>
              <a:rPr lang="fi-FI" dirty="0"/>
              <a:t>Vaaksaa on yksi jalka?</a:t>
            </a:r>
          </a:p>
          <a:p>
            <a:r>
              <a:rPr lang="fi-FI" dirty="0" err="1"/>
              <a:t>Merkitkää</a:t>
            </a:r>
            <a:r>
              <a:rPr lang="fi-FI" dirty="0"/>
              <a:t> tulokset tähän paperiin.</a:t>
            </a:r>
          </a:p>
          <a:p>
            <a:r>
              <a:rPr lang="fi-FI" dirty="0"/>
              <a:t>Tarkistakaa arvionne.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049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Vanhat viralliset mitat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59141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/>
              <a:t>Vertailkaa miten tuloksenne eroavat näistä virallisista, vanhoista mitoista. Pohtikaa ja perustelkaa.</a:t>
            </a:r>
            <a:endParaRPr lang="fi-FI"/>
          </a:p>
          <a:p>
            <a:r>
              <a:rPr lang="fi-FI"/>
              <a:t>1 syli = 3 kyynärää</a:t>
            </a:r>
          </a:p>
          <a:p>
            <a:r>
              <a:rPr lang="fi-FI"/>
              <a:t>1 kyynärä = 2 jalkaa</a:t>
            </a:r>
          </a:p>
          <a:p>
            <a:r>
              <a:rPr lang="fi-FI"/>
              <a:t>1 jalka = 2 vaaksaa</a:t>
            </a:r>
          </a:p>
          <a:p>
            <a:r>
              <a:rPr lang="fi-FI"/>
              <a:t>12 tuumaa = 1 vaaksa = mitta peukalon päästä keskisormen päähän</a:t>
            </a:r>
          </a:p>
        </p:txBody>
      </p:sp>
    </p:spTree>
    <p:extLst>
      <p:ext uri="{BB962C8B-B14F-4D97-AF65-F5344CB8AC3E}">
        <p14:creationId xmlns:p14="http://schemas.microsoft.com/office/powerpoint/2010/main" val="1860381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594D3-65E9-49E2-BAB7-0F05897D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Arvioi kävelymatka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7627BD-10B3-4DC9-8D30-3D1F67648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1800">
                <a:solidFill>
                  <a:srgbClr val="FF0000"/>
                </a:solidFill>
              </a:rPr>
              <a:t>1. Arvioikaa kuinka pitkä kävelymatka on lähtöpaikalta </a:t>
            </a:r>
            <a:r>
              <a:rPr lang="fi-FI" sz="1800" err="1">
                <a:solidFill>
                  <a:srgbClr val="FF0000"/>
                </a:solidFill>
              </a:rPr>
              <a:t>Oravivuoren</a:t>
            </a:r>
            <a:r>
              <a:rPr lang="fi-FI" sz="1800">
                <a:solidFill>
                  <a:srgbClr val="FF0000"/>
                </a:solidFill>
              </a:rPr>
              <a:t> huipulle.</a:t>
            </a:r>
          </a:p>
          <a:p>
            <a:pPr marL="0" indent="0">
              <a:buNone/>
            </a:pPr>
            <a:r>
              <a:rPr lang="fi-FI" sz="1800">
                <a:solidFill>
                  <a:srgbClr val="FF0000"/>
                </a:solidFill>
              </a:rPr>
              <a:t>2. </a:t>
            </a:r>
            <a:r>
              <a:rPr lang="fi-FI" sz="1800" u="sng">
                <a:solidFill>
                  <a:srgbClr val="FF0000"/>
                </a:solidFill>
              </a:rPr>
              <a:t>Tehkää arviota koko kävelymatkan ajan.</a:t>
            </a:r>
          </a:p>
          <a:p>
            <a:pPr marL="0" indent="0">
              <a:buNone/>
            </a:pPr>
            <a:r>
              <a:rPr lang="fi-FI" sz="1800"/>
              <a:t>3. Kirjoittakaa arvio muistivihkoon </a:t>
            </a:r>
            <a:r>
              <a:rPr lang="fi-FI" sz="1800" err="1"/>
              <a:t>Oravivuoren</a:t>
            </a:r>
            <a:r>
              <a:rPr lang="fi-FI" sz="1800"/>
              <a:t> huipulla.</a:t>
            </a:r>
          </a:p>
          <a:p>
            <a:pPr marL="0" indent="0">
              <a:buNone/>
            </a:pPr>
            <a:endParaRPr lang="fi-FI" sz="1800"/>
          </a:p>
          <a:p>
            <a:pPr>
              <a:buNone/>
            </a:pPr>
            <a:r>
              <a:rPr lang="fi-FI" sz="2400"/>
              <a:t>Vastaus:</a:t>
            </a:r>
            <a:r>
              <a:rPr lang="fi-FI" sz="1800"/>
              <a:t> Kävelymatka lähtöpaikalta </a:t>
            </a:r>
            <a:r>
              <a:rPr lang="fi-FI" sz="1800" err="1"/>
              <a:t>Oravivuoren</a:t>
            </a:r>
            <a:r>
              <a:rPr lang="fi-FI" sz="1800"/>
              <a:t> huipulle on ______________ .</a:t>
            </a:r>
            <a:endParaRPr sz="24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4. Mitä keinoja käytitte arvioinnin apuna? _________________________________</a:t>
            </a:r>
          </a:p>
          <a:p>
            <a:pPr marL="0" indent="0">
              <a:buNone/>
            </a:pPr>
            <a:r>
              <a:rPr lang="fi-FI" sz="1800"/>
              <a:t>__________________________________________________________________</a:t>
            </a:r>
          </a:p>
          <a:p>
            <a:pPr marL="0" indent="0">
              <a:buNone/>
            </a:pPr>
            <a:r>
              <a:rPr lang="fi-FI" sz="1800"/>
              <a:t>__________________________________________________________________ </a:t>
            </a:r>
          </a:p>
        </p:txBody>
      </p:sp>
    </p:spTree>
    <p:extLst>
      <p:ext uri="{BB962C8B-B14F-4D97-AF65-F5344CB8AC3E}">
        <p14:creationId xmlns:p14="http://schemas.microsoft.com/office/powerpoint/2010/main" val="3827310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9F84C-850C-48A2-8714-12EF8E4A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Tarkista kävelymatka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14049E-CC8D-4586-BE0A-905E7F12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u="sng" dirty="0">
                <a:solidFill>
                  <a:srgbClr val="FF0000"/>
                </a:solidFill>
              </a:rPr>
              <a:t>Tehtävä tehdään </a:t>
            </a:r>
            <a:r>
              <a:rPr lang="fi-FI" sz="1800" u="sng" dirty="0" err="1">
                <a:solidFill>
                  <a:srgbClr val="FF0000"/>
                </a:solidFill>
              </a:rPr>
              <a:t>Oravivuoren</a:t>
            </a:r>
            <a:r>
              <a:rPr lang="fi-FI" sz="1800" u="sng" dirty="0">
                <a:solidFill>
                  <a:srgbClr val="FF0000"/>
                </a:solidFill>
              </a:rPr>
              <a:t> huipulla.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1. Tarkistakaa </a:t>
            </a:r>
            <a:r>
              <a:rPr lang="fi-FI" sz="1800" dirty="0" err="1"/>
              <a:t>opelta</a:t>
            </a:r>
            <a:r>
              <a:rPr lang="fi-FI" sz="1800" dirty="0"/>
              <a:t> kuinka pitkä kävelymatka oli.</a:t>
            </a:r>
          </a:p>
          <a:p>
            <a:pPr marL="0" indent="0">
              <a:buNone/>
            </a:pPr>
            <a:r>
              <a:rPr lang="fi-FI" sz="1800" dirty="0"/>
              <a:t>2. Oikea matka on: _______________________</a:t>
            </a:r>
          </a:p>
          <a:p>
            <a:pPr marL="0" indent="0">
              <a:buNone/>
            </a:pPr>
            <a:r>
              <a:rPr lang="fi-FI" sz="1800" dirty="0"/>
              <a:t>3. Verratkaa omaa arviotasi open antamaan tulokseen.</a:t>
            </a:r>
          </a:p>
          <a:p>
            <a:pPr marL="0" indent="0">
              <a:buNone/>
            </a:pPr>
            <a:r>
              <a:rPr lang="fi-FI" sz="1800" dirty="0"/>
              <a:t>4. Kuinka hyvin </a:t>
            </a:r>
            <a:r>
              <a:rPr lang="fi-FI" sz="1800" dirty="0" err="1"/>
              <a:t>osasitte</a:t>
            </a:r>
            <a:r>
              <a:rPr lang="fi-FI" sz="1800" dirty="0"/>
              <a:t> arvioida? _______________________________________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82269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Etsikää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Sylin mittainen puunrunko</a:t>
            </a:r>
          </a:p>
          <a:p>
            <a:r>
              <a:rPr lang="fi-FI"/>
              <a:t>Kyynärän mittainen oksa</a:t>
            </a:r>
          </a:p>
          <a:p>
            <a:r>
              <a:rPr lang="fi-FI"/>
              <a:t>Jalan korkuinen varpukasvi</a:t>
            </a:r>
          </a:p>
          <a:p>
            <a:r>
              <a:rPr lang="fi-FI"/>
              <a:t>Vaaksan levyinen kivi</a:t>
            </a:r>
          </a:p>
          <a:p>
            <a:pPr marL="0" indent="0">
              <a:buNone/>
            </a:pPr>
            <a:r>
              <a:rPr lang="fi-FI"/>
              <a:t>Ottakaa tabletilla kuvat mittauksesta niin, että kuvasta näkee myös esim. jalan.</a:t>
            </a:r>
          </a:p>
        </p:txBody>
      </p:sp>
    </p:spTree>
    <p:extLst>
      <p:ext uri="{BB962C8B-B14F-4D97-AF65-F5344CB8AC3E}">
        <p14:creationId xmlns:p14="http://schemas.microsoft.com/office/powerpoint/2010/main" val="66692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Ilman mittanauhaa on...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mahdollista arvioida ja mitata erilaisia kohteita.</a:t>
            </a:r>
          </a:p>
          <a:p>
            <a:pPr marL="0">
              <a:buNone/>
            </a:pPr>
            <a:r>
              <a:rPr lang="fi-FI" sz="1600">
                <a:solidFill>
                  <a:srgbClr val="FF0000"/>
                </a:solidFill>
              </a:rPr>
              <a:t>HUOM! Tämä tehtävä tehdään portaiden juurella.</a:t>
            </a:r>
            <a:endParaRPr lang="en-US" sz="16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1.Käyttäkää vanhoja mittoja ja arvioikaa</a:t>
            </a:r>
            <a:endParaRPr/>
          </a:p>
          <a:p>
            <a:pPr marL="0" indent="0">
              <a:buNone/>
            </a:pPr>
            <a:r>
              <a:rPr lang="fi-FI" sz="1600"/>
              <a:t>-sinisellä nauhalla merkitty risu</a:t>
            </a:r>
          </a:p>
          <a:p>
            <a:pPr marL="0" indent="0">
              <a:buNone/>
            </a:pPr>
            <a:r>
              <a:rPr lang="fi-FI" sz="1600"/>
              <a:t>-sinisellä narulla merkitty alueen pinta-ala</a:t>
            </a:r>
          </a:p>
          <a:p>
            <a:pPr marL="0" indent="0">
              <a:buNone/>
            </a:pPr>
            <a:r>
              <a:rPr lang="fi-FI" sz="1600"/>
              <a:t>-portaan leveys</a:t>
            </a:r>
          </a:p>
          <a:p>
            <a:pPr marL="0" indent="0">
              <a:buNone/>
            </a:pPr>
            <a:r>
              <a:rPr lang="fi-FI" sz="1600"/>
              <a:t>2.Mitatkaa vanhoilla mitoilla samat kohteet.</a:t>
            </a:r>
            <a:endParaRPr lang="fi-FI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61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Geometrisia 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Jokainen ryhmän jäsen pitää koko ajan kiinni narusta.</a:t>
            </a:r>
          </a:p>
          <a:p>
            <a:r>
              <a:rPr lang="fi-FI" dirty="0" err="1"/>
              <a:t>Muodostakaa</a:t>
            </a:r>
            <a:r>
              <a:rPr lang="fi-FI" dirty="0"/>
              <a:t> geometriset kuviot ja </a:t>
            </a:r>
            <a:r>
              <a:rPr lang="fi-FI" dirty="0" err="1"/>
              <a:t>kuvatkaa</a:t>
            </a:r>
            <a:r>
              <a:rPr lang="fi-FI" dirty="0"/>
              <a:t> ne.</a:t>
            </a:r>
          </a:p>
          <a:p>
            <a:pPr marL="0" indent="0">
              <a:buNone/>
            </a:pPr>
            <a:r>
              <a:rPr lang="fi-FI" sz="1600" dirty="0"/>
              <a:t>Välineet: Lenkiksi sidottu pitkä naru (3-4m)</a:t>
            </a:r>
          </a:p>
        </p:txBody>
      </p:sp>
    </p:spTree>
    <p:extLst>
      <p:ext uri="{BB962C8B-B14F-4D97-AF65-F5344CB8AC3E}">
        <p14:creationId xmlns:p14="http://schemas.microsoft.com/office/powerpoint/2010/main" val="42828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Matka murtolukuina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Tarkkailkaa menomatkaa yhtenä kokonaisena</a:t>
            </a:r>
          </a:p>
          <a:p>
            <a:pPr marL="0" indent="0">
              <a:buNone/>
            </a:pPr>
            <a:r>
              <a:rPr lang="fi-FI" sz="1600"/>
              <a:t>1. Kun lähdette paluumatkalle, pysähtykää ensin kohtaan, jossa olette kulkeneet</a:t>
            </a:r>
          </a:p>
          <a:p>
            <a:pPr marL="0" indent="0">
              <a:buNone/>
            </a:pPr>
            <a:r>
              <a:rPr lang="fi-FI" sz="1600"/>
              <a:t>matkasta neljäsosan. Pysähtykää siihen ja kuvatkaa näkymä selostuksen kera.</a:t>
            </a:r>
          </a:p>
          <a:p>
            <a:pPr marL="0" indent="0">
              <a:buNone/>
            </a:pPr>
            <a:r>
              <a:rPr lang="fi-FI" sz="1600"/>
              <a:t>2. Kulkekaa loppumatkasta yksi kolmasosa, pysähtykää ja kuvatkaa jälleen näkymä selostuksen kera.</a:t>
            </a:r>
          </a:p>
          <a:p>
            <a:pPr marL="0" indent="0">
              <a:buNone/>
            </a:pPr>
            <a:r>
              <a:rPr lang="fi-FI" sz="1600"/>
              <a:t>3. Arvioikaa siinä, kuinka ilmoittaisitte loppumatkan murtolukuna. Merkatkaa loppumatka murtolukuna muistivihkoon.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415510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F467B-75D8-3B40-8FD1-A2598506D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KARTTARYHMÄN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F218F7-637D-1843-A9F4-BB85B3B0C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24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Kartta ja mittakaava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600"/>
              <a:t>Tehtävä 1a: Mittaa matka linnuntietä</a:t>
            </a:r>
          </a:p>
          <a:p>
            <a:pPr marL="0" indent="0">
              <a:buNone/>
            </a:pPr>
            <a:r>
              <a:rPr lang="fi-FI" sz="1600"/>
              <a:t>Tehtävä 1b: Arvioi kävelymatka</a:t>
            </a:r>
          </a:p>
          <a:p>
            <a:pPr marL="0" indent="0">
              <a:buNone/>
            </a:pPr>
            <a:r>
              <a:rPr lang="fi-FI" sz="1600"/>
              <a:t>Tehtävä1c: Tarkista kävelymatka</a:t>
            </a:r>
          </a:p>
          <a:p>
            <a:pPr marL="0" indent="0">
              <a:buNone/>
            </a:pPr>
            <a:r>
              <a:rPr lang="fi-FI" sz="1600"/>
              <a:t>Tehtävä 2a: Piirrä kartta Oravivuoren tasanteesta</a:t>
            </a:r>
          </a:p>
          <a:p>
            <a:pPr marL="0" indent="0">
              <a:buNone/>
            </a:pPr>
            <a:r>
              <a:rPr lang="fi-FI" sz="1600"/>
              <a:t>Tehtävä 2b: Piirrä kartta (tehdään koululla retken jälkeen)</a:t>
            </a:r>
          </a:p>
          <a:p>
            <a:pPr marL="0" indent="0">
              <a:buNone/>
            </a:pPr>
            <a:r>
              <a:rPr lang="fi-FI" sz="1600"/>
              <a:t>Tehtävä 3a: Arvioi etäisyyttä</a:t>
            </a:r>
          </a:p>
          <a:p>
            <a:pPr marL="0" indent="0">
              <a:buNone/>
            </a:pPr>
            <a:r>
              <a:rPr lang="fi-FI" sz="1600"/>
              <a:t>Tehtävä 3b: Mittaa etäisyys (tehdään koululla retken jälkeen)</a:t>
            </a:r>
          </a:p>
          <a:p>
            <a:pPr marL="0" indent="0">
              <a:buNone/>
            </a:pPr>
            <a:r>
              <a:rPr lang="fi-FI" sz="1600"/>
              <a:t>Tehtävä 3c: Mittaa etäisyys karttaohjelman avulla (tehdään koululla retken jälkeen)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09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8E63E-7FC5-45D0-8024-F84CA54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Retkeilyryhmä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27C144-F31C-487E-8ECD-DC810EDA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EI SAA JUOSTA!                       PYSYTÄÄN RYHMÄSSÄ!</a:t>
            </a:r>
          </a:p>
          <a:p>
            <a:r>
              <a:rPr lang="fi-FI" dirty="0"/>
              <a:t>Tutkikaa tehtävä 1 ja tehkää sitä koko matkan ajan huipulle.</a:t>
            </a:r>
            <a:endParaRPr dirty="0"/>
          </a:p>
          <a:p>
            <a:r>
              <a:rPr lang="fi-FI" dirty="0" err="1"/>
              <a:t>Kulkekaa</a:t>
            </a:r>
            <a:r>
              <a:rPr lang="fi-FI" dirty="0"/>
              <a:t> suoraan huipulle ja aloittakaa tehtävien teko  sieltä.</a:t>
            </a:r>
            <a:endParaRPr dirty="0"/>
          </a:p>
          <a:p>
            <a:r>
              <a:rPr lang="fi-FI" dirty="0"/>
              <a:t>Tehkää yhteiset tehtävät viimeisenä.</a:t>
            </a:r>
          </a:p>
        </p:txBody>
      </p:sp>
    </p:spTree>
    <p:extLst>
      <p:ext uri="{BB962C8B-B14F-4D97-AF65-F5344CB8AC3E}">
        <p14:creationId xmlns:p14="http://schemas.microsoft.com/office/powerpoint/2010/main" val="3989546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9B616-A9E2-45DF-9524-BAA8F184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1a: Mittaa matka linnuntietä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51A244-FEDB-4CB5-96EC-EC83A72E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i-FI" sz="1800" u="sng"/>
              <a:t>Tehtävä tehdään lähtöpaikalla.</a:t>
            </a:r>
          </a:p>
          <a:p>
            <a:pPr marL="0" indent="0">
              <a:buNone/>
            </a:pPr>
            <a:endParaRPr lang="fi-FI" sz="1800" u="sng"/>
          </a:p>
          <a:p>
            <a:pPr marL="0" indent="0">
              <a:buNone/>
            </a:pPr>
            <a:r>
              <a:rPr lang="fi-FI" sz="1800"/>
              <a:t>Välineet: kartta, kynä, </a:t>
            </a:r>
            <a:r>
              <a:rPr lang="fi-FI" sz="1800" err="1"/>
              <a:t>viivotin</a:t>
            </a:r>
            <a:endParaRPr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 u="sng"/>
              <a:t>Vinkki: Linnuntie tarkoittaa suorinta mahdollista reittiä lähtöpisteestä maaliin.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Kartan mittakaava on 1:5500</a:t>
            </a:r>
            <a:endParaRPr/>
          </a:p>
          <a:p>
            <a:pPr marL="0" indent="0">
              <a:buNone/>
            </a:pPr>
            <a:r>
              <a:rPr lang="fi-FI" sz="1800"/>
              <a:t>2. Se tarkoittaa, että 1cm matka kartalla on luonnossa 5500cm.</a:t>
            </a:r>
          </a:p>
          <a:p>
            <a:pPr marL="0" indent="0">
              <a:buNone/>
            </a:pPr>
            <a:r>
              <a:rPr lang="fi-FI" sz="1800"/>
              <a:t>3. Ota luvun 5500 lopusta pois 2 nollaa. Silloin 1cm kartalla on sama kuin luonnossa 55m.</a:t>
            </a:r>
          </a:p>
          <a:p>
            <a:pPr marL="0" indent="0">
              <a:buNone/>
            </a:pPr>
            <a:r>
              <a:rPr lang="fi-FI" sz="1800"/>
              <a:t>4. Mittaa </a:t>
            </a:r>
            <a:r>
              <a:rPr lang="fi-FI" sz="1800" err="1"/>
              <a:t>viivottimella</a:t>
            </a:r>
            <a:r>
              <a:rPr lang="fi-FI" sz="1800"/>
              <a:t> kartasta kuinka monta cm on linnuntietä lähtöpaikalta </a:t>
            </a:r>
            <a:r>
              <a:rPr lang="fi-FI" sz="1800" err="1"/>
              <a:t>Oravivuorelle</a:t>
            </a:r>
            <a:r>
              <a:rPr lang="fi-FI" sz="1800"/>
              <a:t>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498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594D3-65E9-49E2-BAB7-0F05897D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1b: Arvioi kävelymatka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7627BD-10B3-4DC9-8D30-3D1F67648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1800"/>
              <a:t>1. Arvioi kuinka pitkä kävelymatka on lähtöpaikalta </a:t>
            </a:r>
            <a:r>
              <a:rPr lang="fi-FI" sz="1800" err="1"/>
              <a:t>Oravivuoren</a:t>
            </a:r>
            <a:r>
              <a:rPr lang="fi-FI" sz="1800"/>
              <a:t> huipulle.</a:t>
            </a:r>
          </a:p>
          <a:p>
            <a:pPr marL="0" indent="0">
              <a:buNone/>
            </a:pPr>
            <a:r>
              <a:rPr lang="fi-FI" sz="1800"/>
              <a:t>2. </a:t>
            </a:r>
            <a:r>
              <a:rPr lang="fi-FI" sz="1800" u="sng"/>
              <a:t>Tee arviota koko kävelymatkan ajan.</a:t>
            </a:r>
          </a:p>
          <a:p>
            <a:pPr marL="0" indent="0">
              <a:buNone/>
            </a:pPr>
            <a:r>
              <a:rPr lang="fi-FI" sz="1800"/>
              <a:t>3. Kirjoita arviosi muistiin Oravivuoren huipulla.</a:t>
            </a:r>
          </a:p>
          <a:p>
            <a:pPr marL="0" indent="0">
              <a:buNone/>
            </a:pPr>
            <a:endParaRPr lang="fi-FI" sz="1800"/>
          </a:p>
          <a:p>
            <a:pPr>
              <a:buNone/>
            </a:pPr>
            <a:r>
              <a:rPr lang="fi-FI" sz="2400"/>
              <a:t>Vastaus:</a:t>
            </a:r>
            <a:r>
              <a:rPr lang="fi-FI" sz="1800"/>
              <a:t> Kävelymatka lähtöpaikalta Oravivuoren huipulle on ______________ .</a:t>
            </a:r>
            <a:endParaRPr sz="24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4. Mitä keinoja käytit arvioinnin apuna? _________________________________</a:t>
            </a:r>
          </a:p>
          <a:p>
            <a:pPr marL="0" indent="0">
              <a:buNone/>
            </a:pPr>
            <a:r>
              <a:rPr lang="fi-FI" sz="1800"/>
              <a:t>__________________________________________________________________</a:t>
            </a:r>
          </a:p>
          <a:p>
            <a:pPr marL="0" indent="0">
              <a:buNone/>
            </a:pPr>
            <a:r>
              <a:rPr lang="fi-FI" sz="1800"/>
              <a:t>__________________________________________________________________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1523574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9F84C-850C-48A2-8714-12EF8E4A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1c: Tarkista kävelymatka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14049E-CC8D-4586-BE0A-905E7F12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u="sng" dirty="0"/>
              <a:t>Tehtävä tehdään </a:t>
            </a:r>
            <a:r>
              <a:rPr lang="fi-FI" sz="1800" u="sng" dirty="0" err="1"/>
              <a:t>Oravivuoren</a:t>
            </a:r>
            <a:r>
              <a:rPr lang="fi-FI" sz="1800" u="sng" dirty="0"/>
              <a:t> huipulla.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1. Tarkista </a:t>
            </a:r>
            <a:r>
              <a:rPr lang="fi-FI" sz="1800" dirty="0" err="1"/>
              <a:t>opelta</a:t>
            </a:r>
            <a:r>
              <a:rPr lang="fi-FI" sz="1800" dirty="0"/>
              <a:t>  kuinka pitkä kävelymatka oli.</a:t>
            </a:r>
          </a:p>
          <a:p>
            <a:pPr marL="0" indent="0">
              <a:buNone/>
            </a:pPr>
            <a:r>
              <a:rPr lang="fi-FI" sz="1800" dirty="0"/>
              <a:t>2. Oikea matka on: _______________________</a:t>
            </a:r>
          </a:p>
          <a:p>
            <a:pPr marL="0" indent="0">
              <a:buNone/>
            </a:pPr>
            <a:r>
              <a:rPr lang="fi-FI" sz="1800" dirty="0"/>
              <a:t>3. Vertaa omaa arviotasi open antamaan tulokseen.</a:t>
            </a:r>
          </a:p>
          <a:p>
            <a:pPr marL="0" indent="0">
              <a:buNone/>
            </a:pPr>
            <a:r>
              <a:rPr lang="fi-FI" sz="1800" dirty="0"/>
              <a:t>4. Kuinka hyvin osasit arvioida? _______________________________________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39980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2828C3-8A73-42DB-BC66-E7731E18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2a: Piirrä kartta </a:t>
            </a:r>
            <a:r>
              <a:rPr lang="fi-FI" err="1"/>
              <a:t>Oravivuoren</a:t>
            </a:r>
            <a:r>
              <a:rPr lang="fi-FI"/>
              <a:t> tasanteesta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88EFD7-5427-42AC-8DEB-D332C757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1800" u="sng"/>
              <a:t>Tehtävä tehdään </a:t>
            </a:r>
            <a:r>
              <a:rPr lang="fi-FI" sz="1800" u="sng" err="1"/>
              <a:t>Oravivuoren</a:t>
            </a:r>
            <a:r>
              <a:rPr lang="fi-FI" sz="1800" u="sng"/>
              <a:t> huipulla.</a:t>
            </a:r>
            <a:endParaRPr lang="fi-FI" sz="1800"/>
          </a:p>
          <a:p>
            <a:pPr marL="0" indent="0">
              <a:buNone/>
            </a:pPr>
            <a:endParaRPr lang="fi-FI" sz="1800" u="sng"/>
          </a:p>
          <a:p>
            <a:pPr marL="0" indent="0">
              <a:buNone/>
            </a:pPr>
            <a:r>
              <a:rPr lang="fi-FI" sz="1800"/>
              <a:t>Välineet: tabletti, vihko, kynä, kompassi</a:t>
            </a:r>
            <a:endParaRPr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Kuvaa tornin huipulta </a:t>
            </a:r>
            <a:r>
              <a:rPr lang="fi-FI" sz="1800" err="1"/>
              <a:t>Oravivuoren</a:t>
            </a:r>
            <a:r>
              <a:rPr lang="fi-FI" sz="1800"/>
              <a:t> tasanne. Ota 4-6 kuvaa mahdollisimman tarkkaan suoraan alaspäin siten, että tasanne tulee kuvatuksi tarkasti ja laajalta alueelta.</a:t>
            </a:r>
          </a:p>
          <a:p>
            <a:pPr marL="0" indent="0">
              <a:buNone/>
            </a:pPr>
            <a:r>
              <a:rPr lang="fi-FI" sz="1800"/>
              <a:t>2. Lisäksi voit halutessasi myös videoida samalla tavalla tasanteen.</a:t>
            </a:r>
          </a:p>
          <a:p>
            <a:pPr>
              <a:buNone/>
            </a:pPr>
            <a:r>
              <a:rPr lang="fi-FI" sz="1800"/>
              <a:t>3. Tee tarvittaessa vihkoon muistiinpanoja ja piirroksia tasanteesta, </a:t>
            </a:r>
            <a:r>
              <a:rPr lang="fi-FI" sz="1800" u="sng"/>
              <a:t>jotta pystyt myöhemmin koululla piirtämään kartan siitä.</a:t>
            </a:r>
            <a:endParaRPr u="sng"/>
          </a:p>
        </p:txBody>
      </p:sp>
    </p:spTree>
    <p:extLst>
      <p:ext uri="{BB962C8B-B14F-4D97-AF65-F5344CB8AC3E}">
        <p14:creationId xmlns:p14="http://schemas.microsoft.com/office/powerpoint/2010/main" val="3753986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FAEB7F-C1E9-4700-B492-3D18D8C1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2b: Piirrä kartta </a:t>
            </a:r>
            <a:r>
              <a:rPr lang="fi-FI" err="1"/>
              <a:t>Oravivuoren</a:t>
            </a:r>
            <a:r>
              <a:rPr lang="fi-FI"/>
              <a:t> tasanteesta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2EAC5-D019-4E4B-84B8-D49B17B6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u="sng"/>
              <a:t>Tehtävä tehdään koululla retken jälkeen.</a:t>
            </a:r>
          </a:p>
          <a:p>
            <a:pPr marL="0" indent="0">
              <a:buNone/>
            </a:pPr>
            <a:endParaRPr lang="fi-FI" sz="1800" u="sng"/>
          </a:p>
          <a:p>
            <a:pPr marL="0" indent="0">
              <a:buNone/>
            </a:pPr>
            <a:r>
              <a:rPr lang="fi-FI" sz="1800"/>
              <a:t>Välineet: tabletti, vihko, kynä, puuvärit, kompassi, A4 –paperi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Laadi ottamiesi "ilmakuvien" avulla kartta </a:t>
            </a:r>
            <a:r>
              <a:rPr lang="fi-FI" sz="1800" err="1"/>
              <a:t>Oravivuoren</a:t>
            </a:r>
            <a:r>
              <a:rPr lang="fi-FI" sz="1800"/>
              <a:t> tasanteesta.</a:t>
            </a:r>
          </a:p>
          <a:p>
            <a:pPr marL="0" indent="0">
              <a:buNone/>
            </a:pPr>
            <a:r>
              <a:rPr lang="fi-FI" sz="1800"/>
              <a:t>2. Käytä kartan piirtämisessä oikeita karttamerkkejä ja kartan värejä.</a:t>
            </a:r>
          </a:p>
        </p:txBody>
      </p:sp>
    </p:spTree>
    <p:extLst>
      <p:ext uri="{BB962C8B-B14F-4D97-AF65-F5344CB8AC3E}">
        <p14:creationId xmlns:p14="http://schemas.microsoft.com/office/powerpoint/2010/main" val="3812683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BE6064-2746-4059-9644-D3CCE8CC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3a: Arvioi etäisyyttä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C071FC-3672-4E17-BB94-067EFCD1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fi-FI" sz="1800" u="sng"/>
              <a:t>Tehtävä tehdään </a:t>
            </a:r>
            <a:r>
              <a:rPr lang="fi-FI" sz="1800" u="sng" err="1"/>
              <a:t>Oravivuoren</a:t>
            </a:r>
            <a:r>
              <a:rPr lang="fi-FI" sz="1800" u="sng"/>
              <a:t> huipulla.</a:t>
            </a:r>
            <a:endParaRPr lang="fi-FI"/>
          </a:p>
          <a:p>
            <a:pPr marL="0" indent="0">
              <a:buNone/>
            </a:pPr>
            <a:r>
              <a:rPr lang="fi-FI" sz="1800"/>
              <a:t>Välineet: kompassi, kynä</a:t>
            </a:r>
            <a:endParaRPr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Katso kompassin avulla tornin huipulta suoraan kohti itää.</a:t>
            </a:r>
          </a:p>
          <a:p>
            <a:pPr marL="0" indent="0">
              <a:buNone/>
            </a:pPr>
            <a:r>
              <a:rPr lang="fi-FI" sz="1800"/>
              <a:t>2. Kuinka kaukana arvioit vastarannan olevan?</a:t>
            </a:r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2400"/>
              <a:t>Vastaus:</a:t>
            </a:r>
            <a:r>
              <a:rPr lang="fi-FI" sz="1800"/>
              <a:t> Matka vastarannalle on  ______________.</a:t>
            </a:r>
            <a:endParaRPr lang="en-US" sz="1800"/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1800"/>
              <a:t>3. Mitä keinoja käytit arvioinnin apuna? _________________________________</a:t>
            </a:r>
            <a:endParaRPr lang="en-US" sz="1800"/>
          </a:p>
          <a:p>
            <a:pPr>
              <a:buNone/>
            </a:pPr>
            <a:r>
              <a:rPr lang="fi-FI" sz="1800"/>
              <a:t>__________________________________________________________________</a:t>
            </a:r>
            <a:endParaRPr lang="en-US" sz="1800"/>
          </a:p>
          <a:p>
            <a:pPr>
              <a:buNone/>
            </a:pPr>
            <a:r>
              <a:rPr lang="fi-FI" sz="1800"/>
              <a:t>__________________________________________________________________</a:t>
            </a:r>
            <a:endParaRPr/>
          </a:p>
          <a:p>
            <a:pPr marL="0" indent="0"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50563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96EB9-680F-42D1-BE59-9E17A8BD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3b: Mittaa etäisyys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998A67-FB7C-4B81-BD42-E5E8063E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1800" u="sng"/>
              <a:t>Tehtävä tehdään koululla.</a:t>
            </a:r>
          </a:p>
          <a:p>
            <a:pPr marL="0" indent="0">
              <a:buNone/>
            </a:pPr>
            <a:r>
              <a:rPr lang="fi-FI" sz="1800"/>
              <a:t>Välineet: kartta, </a:t>
            </a:r>
            <a:r>
              <a:rPr lang="fi-FI" sz="1800" err="1"/>
              <a:t>viivotin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Laske kartan avulla matka linnuntietä </a:t>
            </a:r>
            <a:r>
              <a:rPr lang="fi-FI" sz="1800" err="1"/>
              <a:t>Oravivuorelta</a:t>
            </a:r>
            <a:r>
              <a:rPr lang="fi-FI" sz="1800"/>
              <a:t> vastarannalle suoraan itään.</a:t>
            </a:r>
          </a:p>
          <a:p>
            <a:pPr marL="0" indent="0">
              <a:buNone/>
            </a:pPr>
            <a:r>
              <a:rPr lang="fi-FI" sz="1800"/>
              <a:t>2. Käytä apuna kartan mittakaavaa 1:50 000.</a:t>
            </a:r>
          </a:p>
          <a:p>
            <a:pPr marL="0" indent="0">
              <a:buNone/>
            </a:pPr>
            <a:r>
              <a:rPr lang="fi-FI" sz="2400"/>
              <a:t>Vastaus:</a:t>
            </a:r>
            <a:r>
              <a:rPr lang="fi-FI" sz="1800"/>
              <a:t> Matka </a:t>
            </a:r>
            <a:r>
              <a:rPr lang="fi-FI" sz="1800" err="1"/>
              <a:t>Oravivuoren</a:t>
            </a:r>
            <a:r>
              <a:rPr lang="fi-FI" sz="1800"/>
              <a:t> huipulta vastarannalle linnuntietä on __________.</a:t>
            </a:r>
          </a:p>
          <a:p>
            <a:pPr>
              <a:buNone/>
            </a:pPr>
            <a:r>
              <a:rPr lang="fi-FI" sz="1800"/>
              <a:t>3. Vertaa laskemaasi matkaa tornin huipulla tekemääsi arvioon.</a:t>
            </a:r>
            <a:endParaRPr lang="en-US" sz="1800"/>
          </a:p>
          <a:p>
            <a:pPr>
              <a:buNone/>
            </a:pPr>
            <a:r>
              <a:rPr lang="fi-FI" sz="1800"/>
              <a:t>4. Kuinka tarkasti onnistuit arvioimaan matkan? ___________________________</a:t>
            </a:r>
            <a:endParaRPr/>
          </a:p>
          <a:p>
            <a:pPr>
              <a:buNone/>
            </a:pPr>
            <a:r>
              <a:rPr lang="fi-FI" sz="1800"/>
              <a:t>__________________________________________________________________ </a:t>
            </a:r>
            <a:endParaRPr/>
          </a:p>
          <a:p>
            <a:pPr marL="0" indent="0"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65126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7D0A49-1B17-41B0-9BBF-194EC31C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3c: Mittaa etäisyys karttaohjelman avulla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7EFCD-F1FF-410A-8C40-5E2581FD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i-FI" sz="1800" u="sng"/>
              <a:t>Tehtävä tehdään koululla retken jälkeen.</a:t>
            </a:r>
          </a:p>
          <a:p>
            <a:pPr marL="0" indent="0">
              <a:buNone/>
            </a:pPr>
            <a:r>
              <a:rPr lang="fi-FI" sz="1800"/>
              <a:t>Välineet: tabletti</a:t>
            </a:r>
          </a:p>
          <a:p>
            <a:pPr marL="0" indent="0">
              <a:buNone/>
            </a:pPr>
            <a:r>
              <a:rPr lang="fi-FI" sz="1800"/>
              <a:t>1. Avaa nettiselain ja mene osoitteeseen </a:t>
            </a:r>
            <a:r>
              <a:rPr lang="fi-FI" sz="1800" u="sng"/>
              <a:t>asiointi.maanmittauslaitos.fi</a:t>
            </a:r>
          </a:p>
          <a:p>
            <a:pPr marL="0" indent="0">
              <a:buNone/>
            </a:pPr>
            <a:r>
              <a:rPr lang="fi-FI" sz="1800"/>
              <a:t>2. Kirjoita haku –kohtaan </a:t>
            </a:r>
            <a:r>
              <a:rPr lang="fi-FI" sz="1800" err="1"/>
              <a:t>Oravivuori</a:t>
            </a:r>
            <a:endParaRPr lang="fi-FI" sz="1800"/>
          </a:p>
          <a:p>
            <a:pPr marL="0" indent="0">
              <a:buNone/>
            </a:pPr>
            <a:r>
              <a:rPr lang="fi-FI" sz="1800"/>
              <a:t>3. Suurenna karttaa miinusmerkistä kunnes </a:t>
            </a:r>
            <a:r>
              <a:rPr lang="fi-FI" sz="1800" err="1"/>
              <a:t>Oravivuori</a:t>
            </a:r>
            <a:r>
              <a:rPr lang="fi-FI" sz="1800"/>
              <a:t> ja Pirttivuori näkyvät.</a:t>
            </a:r>
          </a:p>
          <a:p>
            <a:pPr>
              <a:buNone/>
            </a:pPr>
            <a:r>
              <a:rPr lang="fi-FI" sz="1800"/>
              <a:t>4. Mittaa matka nettisivun vasemmasta yläreunasta löytyvän "Mittaa matka" -toiminnon avulla.</a:t>
            </a:r>
            <a:endParaRPr lang="en-US" sz="1800"/>
          </a:p>
          <a:p>
            <a:pPr>
              <a:buNone/>
            </a:pPr>
            <a:r>
              <a:rPr lang="fi-FI" sz="2400"/>
              <a:t>Vastaus:</a:t>
            </a:r>
            <a:r>
              <a:rPr lang="fi-FI" sz="1800"/>
              <a:t> Matka on __________________.</a:t>
            </a:r>
            <a:endParaRPr lang="en-US" sz="1800"/>
          </a:p>
          <a:p>
            <a:pPr>
              <a:buNone/>
            </a:pPr>
            <a:r>
              <a:rPr lang="fi-FI" sz="1800"/>
              <a:t>5. Vertaa tulosta arvioosi (tehtävä 3a) sekä mittakaavan avulla (tehtävä 3b) tekemääsi laskelmaan.</a:t>
            </a:r>
            <a:endParaRPr lang="en-US" sz="1800"/>
          </a:p>
          <a:p>
            <a:pPr>
              <a:buNone/>
            </a:pPr>
            <a:r>
              <a:rPr lang="fi-FI" sz="1800"/>
              <a:t>6. Kuinka onnistuit arvioinnissa ja laskemisessa? ________________________________________</a:t>
            </a:r>
            <a:endParaRPr/>
          </a:p>
          <a:p>
            <a:pPr>
              <a:buNone/>
            </a:pPr>
            <a:r>
              <a:rPr lang="fi-FI" sz="1800"/>
              <a:t>_______________________________________________________________________________</a:t>
            </a:r>
            <a:endParaRPr/>
          </a:p>
          <a:p>
            <a:pPr marL="0" indent="0"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705495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4C213-0ACF-464D-AB9A-3E6C258E6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LUONTORYHMÄN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CA4504-20E5-8042-9BC7-FE693A233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895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tarvikkeet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  <a:p>
            <a:r>
              <a:rPr lang="fi-FI" dirty="0"/>
              <a:t>Luupit ja </a:t>
            </a:r>
            <a:r>
              <a:rPr lang="fi-FI" dirty="0" err="1"/>
              <a:t>tutkimuspurkit</a:t>
            </a:r>
            <a:endParaRPr lang="fi-FI" dirty="0"/>
          </a:p>
          <a:p>
            <a:r>
              <a:rPr lang="fi-FI" dirty="0"/>
              <a:t>Pieniä muovipusseja</a:t>
            </a:r>
          </a:p>
          <a:p>
            <a:r>
              <a:rPr lang="fi-FI" dirty="0"/>
              <a:t>Kynä ja paperia jokaisella</a:t>
            </a:r>
          </a:p>
        </p:txBody>
      </p:sp>
    </p:spTree>
    <p:extLst>
      <p:ext uri="{BB962C8B-B14F-4D97-AF65-F5344CB8AC3E}">
        <p14:creationId xmlns:p14="http://schemas.microsoft.com/office/powerpoint/2010/main" val="53503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8935C-883A-4A33-860C-68EC5C7C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Opasryhmä ja taideryhmä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90264-C9F3-4B0D-A963-47FEABC0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r>
              <a:rPr lang="fi-FI"/>
              <a:t>EI SAA JUOSTA!    PYSYTÄÄN RYHMÄSSÄ!</a:t>
            </a:r>
          </a:p>
          <a:p>
            <a:r>
              <a:rPr lang="fi-FI"/>
              <a:t>Kulkekaa kohti huippua ja suorittakaa omia tehtäviä matkan varrella.</a:t>
            </a:r>
            <a:endParaRPr/>
          </a:p>
          <a:p>
            <a:r>
              <a:rPr lang="fi-FI"/>
              <a:t>Tehkää yhteiset tehtävät viimeisenä, kun pääsette alas.</a:t>
            </a:r>
          </a:p>
        </p:txBody>
      </p:sp>
    </p:spTree>
    <p:extLst>
      <p:ext uri="{BB962C8B-B14F-4D97-AF65-F5344CB8AC3E}">
        <p14:creationId xmlns:p14="http://schemas.microsoft.com/office/powerpoint/2010/main" val="3648090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8F222-A953-488B-84F9-E81E56D0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Luokittelua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448E18-BCB3-4283-A2C4-F92C3F7E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Laittakaa matkalla keräämänne esineet ja tässä pussissa olleet esineet neljään eri ryhmään.</a:t>
            </a:r>
          </a:p>
          <a:p>
            <a:r>
              <a:rPr lang="fi-FI"/>
              <a:t>Jokaisessa ryhmässä olevilla esineillä pitää olla yksi yhteinen ominaisuus.</a:t>
            </a:r>
          </a:p>
          <a:p>
            <a:r>
              <a:rPr lang="fi-FI"/>
              <a:t>Kirjoittakaa ryhmiä yhdistävä ominaisuus paperille.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098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C5A9B-AB1B-FA44-A7AE-3A6EC73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Ympäristön havainnointia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9D3E77-405E-F14F-907D-28848882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Kävelkää polkua pitkin ja välillä </a:t>
            </a:r>
            <a:r>
              <a:rPr lang="fi-FI" dirty="0" err="1"/>
              <a:t>poiketkaa</a:t>
            </a:r>
            <a:r>
              <a:rPr lang="fi-FI" dirty="0"/>
              <a:t> polulta metsään.</a:t>
            </a:r>
          </a:p>
          <a:p>
            <a:r>
              <a:rPr lang="fi-FI" dirty="0" err="1"/>
              <a:t>Tunnustelkaa</a:t>
            </a:r>
            <a:r>
              <a:rPr lang="fi-FI" dirty="0"/>
              <a:t> ja tutkikaa luupeilla ja ilman luuppia vastaan tulevia mielenkiintoisia kohteita. Käyttäkää kaikkia aisteja.</a:t>
            </a:r>
          </a:p>
          <a:p>
            <a:r>
              <a:rPr lang="fi-FI" dirty="0">
                <a:latin typeface="Algerian" panose="020F0502020204030204" pitchFamily="34" charset="0"/>
              </a:rPr>
              <a:t>”Haistan, maistan, </a:t>
            </a:r>
            <a:r>
              <a:rPr lang="fi-FI" dirty="0" err="1">
                <a:latin typeface="Algerian" panose="020F0502020204030204" pitchFamily="34" charset="0"/>
              </a:rPr>
              <a:t>tunnustelen</a:t>
            </a:r>
            <a:r>
              <a:rPr lang="fi-FI" dirty="0">
                <a:latin typeface="Algerian" panose="020F0502020204030204" pitchFamily="34" charset="0"/>
              </a:rPr>
              <a:t>, kuulostelen ja katselen”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1373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841D77-98C4-9344-90AA-01262069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Hämähäkin seitti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D34029-DAD4-6245-8233-E6242FBA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43" y="1000265"/>
            <a:ext cx="8521876" cy="4046017"/>
          </a:xfrm>
        </p:spPr>
        <p:txBody>
          <a:bodyPr>
            <a:noAutofit/>
          </a:bodyPr>
          <a:lstStyle/>
          <a:p>
            <a:r>
              <a:rPr lang="fi-FI" sz="1400"/>
              <a:t>Tutkikaa hämähäkin seittejä. Kuinka monta erilaista seittiä löydätte.</a:t>
            </a:r>
          </a:p>
          <a:p>
            <a:r>
              <a:rPr lang="fi-FI" sz="1400" err="1"/>
              <a:t>Piirtäkää</a:t>
            </a:r>
            <a:r>
              <a:rPr lang="fi-FI" sz="1400"/>
              <a:t> valitsemanne seitti ja sen kutonut hämähäkki vihkoon.</a:t>
            </a:r>
          </a:p>
          <a:p>
            <a:r>
              <a:rPr lang="fi-FI" sz="1400"/>
              <a:t>Miten hämähäkin seitti syntyy?</a:t>
            </a:r>
            <a:endParaRPr lang="fi-FI" sz="14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400" b="1" i="0">
                <a:solidFill>
                  <a:srgbClr val="222222"/>
                </a:solidFill>
                <a:effectLst/>
                <a:latin typeface="Yleweb"/>
              </a:rPr>
              <a:t>Hämähäkki kutoo joka päivä uuden verkon. Jokaisella lajilla on oma tapansa kutoa verkko.</a:t>
            </a:r>
          </a:p>
          <a:p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Seittiaines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syntyy hämähäkin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takaruumiin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kehruurauhasissa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Seitti on hyvin ohutta, mutta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nylonsiimaakin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kestävämpää. Se on valkuaisainetta, joka ei liukene veteen, kestää happoja ja kovaakin pakkasta.</a:t>
            </a:r>
          </a:p>
          <a:p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Seitti saa alkunsa, kun hämähäkki hakeutuu sopivaan paikkaan ja alkaa erittää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seittiainesta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Kun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seittilanka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ilmavirran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kuljettamana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takertuu johonkin, hämähäkki kiinnittää toisen pään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istumaoksaansa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Hämähäkki kulkee edes takaisin kuin nuorallatanssija samalla vahvistaen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tukilankaa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Puolessa välissä se pudottautuu, kunnes kohtaa kiinteän alustan. Nyt valmiina on loivan y-kirjaimen muotoinen alku.</a:t>
            </a:r>
          </a:p>
          <a:p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Hämähäkki palaa keskipisteeseen ja alkaa kutoa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sädelankoja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sekä lopuksi koko komeuden ympärille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pyydystysseittiä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kehälankaspiraalia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Kaiken kruunaa </a:t>
            </a:r>
            <a:r>
              <a:rPr lang="fi-FI" sz="1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hälytyslanka</a:t>
            </a:r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joka kiristyy saaliin käydessä verkkoon.</a:t>
            </a:r>
          </a:p>
          <a:p>
            <a:r>
              <a:rPr lang="fi-FI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Verkon kutominen vie noin 20 minuuttia. Verkko pyydystää parhaiten uutena, joten hämähäkki kutoo joka päivä uuden verkon. Jokaisella lajilla on oma tapansa punoa verkko.</a:t>
            </a:r>
          </a:p>
          <a:p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34566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D775545-128A-B34C-9E96-64FBA9951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 Pysähtykää paikkaan, jossa on käpyjä</a:t>
            </a:r>
          </a:p>
          <a:p>
            <a:r>
              <a:rPr lang="fi-FI"/>
              <a:t> </a:t>
            </a:r>
            <a:r>
              <a:rPr lang="fi-FI" err="1"/>
              <a:t>Pohtikaa</a:t>
            </a:r>
            <a:r>
              <a:rPr lang="fi-FI"/>
              <a:t> mistä käpy on peräisin ja mikä on sen tehtävä? </a:t>
            </a:r>
          </a:p>
          <a:p>
            <a:r>
              <a:rPr lang="fi-FI"/>
              <a:t>Ketkä syövät käpyjen siemeniä? </a:t>
            </a:r>
            <a:r>
              <a:rPr lang="fi-FI" err="1"/>
              <a:t>Löydättekö</a:t>
            </a:r>
            <a:r>
              <a:rPr lang="fi-FI"/>
              <a:t> matkan varrelta käpyjä, joita on syöty? </a:t>
            </a:r>
          </a:p>
          <a:p>
            <a:r>
              <a:rPr lang="fi-FI"/>
              <a:t>Tutkikaa luupeilla käpyjä tarkemmin.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293DEAA9-4497-1B42-AE42-829962C1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Käpy luonnossa</a:t>
            </a:r>
          </a:p>
        </p:txBody>
      </p:sp>
    </p:spTree>
    <p:extLst>
      <p:ext uri="{BB962C8B-B14F-4D97-AF65-F5344CB8AC3E}">
        <p14:creationId xmlns:p14="http://schemas.microsoft.com/office/powerpoint/2010/main" val="124214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62352-C99D-A342-9792-B2B6A2DD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Hirvikärpänen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3B30E-9975-C644-BF15-5DF02A7F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Yrittäkää saada yksi hirvikärpänen </a:t>
            </a:r>
            <a:r>
              <a:rPr lang="fi-FI" err="1"/>
              <a:t>tutkimuspurkkiin</a:t>
            </a:r>
            <a:r>
              <a:rPr lang="fi-FI"/>
              <a:t> ja tutkikaa sitä.</a:t>
            </a:r>
          </a:p>
          <a:p>
            <a:r>
              <a:rPr lang="fi-FI" err="1"/>
              <a:t>Pohtikaa</a:t>
            </a:r>
            <a:r>
              <a:rPr lang="fi-FI"/>
              <a:t> yhdessä miksi hirvikärpäsiä on olemassa? Mikä niiden tehtävä on? Onko hirvikärpäsestä vaaraa ihmiselle?</a:t>
            </a:r>
          </a:p>
        </p:txBody>
      </p:sp>
    </p:spTree>
    <p:extLst>
      <p:ext uri="{BB962C8B-B14F-4D97-AF65-F5344CB8AC3E}">
        <p14:creationId xmlns:p14="http://schemas.microsoft.com/office/powerpoint/2010/main" val="2326414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Värit talteen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Valitkaa matkan varrelta paikka, jossa on mahdollisimman paljon maahan pudonneita värikkäitä lehtiä.</a:t>
            </a:r>
          </a:p>
          <a:p>
            <a:r>
              <a:rPr lang="fi-FI" dirty="0"/>
              <a:t>Rakentakaa lehdistä maahan värisuora, jossa syksyn värit vaihtuvat asteittain sävystä toiseen. Huomatkaa, että vaatimattomat harmaan ja ruskean sävyt löytävät myös paikkansa värisuoralla.</a:t>
            </a:r>
          </a:p>
          <a:p>
            <a:r>
              <a:rPr lang="fi-FI" dirty="0" err="1"/>
              <a:t>Pohtikaa</a:t>
            </a:r>
            <a:r>
              <a:rPr lang="fi-FI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Minkä puulajien lehdet ovat kaikkein värikkäimpiä?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Löytyykö alueelta puita, joiden lehdet ovat säilyneet enimmäkseen vihreinä ?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väriä syksyn lehdistä ei löydy?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Miksi lehdet vaihtavat syksyllä väriään?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8328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Kasvillisuustutkimus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Valitkaa matkan varrelta yksi kohde/kohta, jonka kasvillisuutta tutkitte.</a:t>
            </a:r>
          </a:p>
          <a:p>
            <a:pPr marL="0" indent="0">
              <a:buNone/>
            </a:pPr>
            <a:r>
              <a:rPr lang="fi-FI" sz="1400" dirty="0" err="1"/>
              <a:t>Esitelkää</a:t>
            </a:r>
            <a:r>
              <a:rPr lang="fi-FI" sz="1400" dirty="0"/>
              <a:t> kasvilajit.</a:t>
            </a:r>
          </a:p>
          <a:p>
            <a:pPr marL="0" indent="0">
              <a:buNone/>
            </a:pPr>
            <a:r>
              <a:rPr lang="fi-FI" sz="1400" dirty="0" err="1"/>
              <a:t>Kuvatkaa</a:t>
            </a:r>
            <a:r>
              <a:rPr lang="fi-FI" sz="1400" dirty="0"/>
              <a:t> ja kertokaa videolla</a:t>
            </a:r>
          </a:p>
          <a:p>
            <a:pPr>
              <a:buFontTx/>
              <a:buChar char="-"/>
            </a:pPr>
            <a:r>
              <a:rPr lang="fi-FI" sz="1400" dirty="0"/>
              <a:t>Onko paikka varjoisa vai valoisa</a:t>
            </a:r>
          </a:p>
          <a:p>
            <a:pPr>
              <a:buFontTx/>
              <a:buChar char="-"/>
            </a:pPr>
            <a:r>
              <a:rPr lang="fi-FI" sz="1400" dirty="0"/>
              <a:t>Kallioinen, kuiva vai kostea paikka</a:t>
            </a:r>
          </a:p>
          <a:p>
            <a:pPr>
              <a:buFontTx/>
              <a:buChar char="-"/>
            </a:pPr>
            <a:r>
              <a:rPr lang="fi-FI" sz="1400" dirty="0"/>
              <a:t>Rinteessä vai tasaisella maalla</a:t>
            </a:r>
          </a:p>
          <a:p>
            <a:pPr>
              <a:buFontTx/>
              <a:buChar char="-"/>
            </a:pPr>
            <a:r>
              <a:rPr lang="fi-FI" sz="1400" dirty="0"/>
              <a:t>Millainen metsätyyppi on ja mikä on </a:t>
            </a:r>
            <a:r>
              <a:rPr lang="fi-FI" sz="1400" dirty="0" err="1"/>
              <a:t>valtapuulaji</a:t>
            </a:r>
            <a:r>
              <a:rPr lang="fi-FI" sz="1400" dirty="0"/>
              <a:t>?</a:t>
            </a:r>
          </a:p>
          <a:p>
            <a:pPr>
              <a:buFontTx/>
              <a:buChar char="-"/>
            </a:pPr>
            <a:r>
              <a:rPr lang="fi-FI" sz="1400" dirty="0"/>
              <a:t>Mitkä ovat </a:t>
            </a:r>
            <a:r>
              <a:rPr lang="fi-FI" sz="1400" dirty="0" err="1"/>
              <a:t>kenttäkerroksen</a:t>
            </a:r>
            <a:r>
              <a:rPr lang="fi-FI" sz="1400" dirty="0"/>
              <a:t> </a:t>
            </a:r>
            <a:r>
              <a:rPr lang="fi-FI" sz="1400" dirty="0" err="1"/>
              <a:t>tyyppikasveja</a:t>
            </a:r>
            <a:r>
              <a:rPr lang="fi-FI" sz="1400" dirty="0"/>
              <a:t>?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496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F079A-B333-CC47-A762-60FAB215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Luonnon televisio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6EA65C-1BE5-B340-97FE-9DFFA0B66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Etsikää paikka, jossa on hyvä makoilla hetki ja katsella luonnon televisiota. Asettukaa selälleen, </a:t>
            </a:r>
            <a:r>
              <a:rPr lang="fi-FI" dirty="0" err="1"/>
              <a:t>rentoutukaa</a:t>
            </a:r>
            <a:r>
              <a:rPr lang="fi-FI" dirty="0"/>
              <a:t>, kuulostelkaa ja katselkaa taivaalle.</a:t>
            </a:r>
          </a:p>
          <a:p>
            <a:r>
              <a:rPr lang="fi-FI" dirty="0"/>
              <a:t>Nauttikaa hetki luonnon äänistä, tuoksuista ja näkymistä.</a:t>
            </a:r>
          </a:p>
          <a:p>
            <a:r>
              <a:rPr lang="fi-FI" dirty="0" err="1"/>
              <a:t>Videoikaa</a:t>
            </a:r>
            <a:r>
              <a:rPr lang="fi-FI" dirty="0"/>
              <a:t>  pieni hetki omasta televisiosta.</a:t>
            </a:r>
          </a:p>
        </p:txBody>
      </p:sp>
    </p:spTree>
    <p:extLst>
      <p:ext uri="{BB962C8B-B14F-4D97-AF65-F5344CB8AC3E}">
        <p14:creationId xmlns:p14="http://schemas.microsoft.com/office/powerpoint/2010/main" val="19573361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77ECE-6647-BC48-A980-30B921D53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Jokamiehen oikeudet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179FFD-C557-3E4B-B224-716A3C4B5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8674" y="2773784"/>
            <a:ext cx="6858000" cy="124142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Metsään on sijoitettu jokamiehen oikeuksista tekstejä jotka ovat totta / tarua. Etsikää oikeat tekstit ja </a:t>
            </a:r>
            <a:r>
              <a:rPr lang="fi-FI" dirty="0" err="1"/>
              <a:t>valokuvatkaa</a:t>
            </a:r>
            <a:r>
              <a:rPr lang="fi-FI" dirty="0"/>
              <a:t> kolme jokamiehen oikeutta. </a:t>
            </a:r>
          </a:p>
          <a:p>
            <a:r>
              <a:rPr lang="fi-FI" dirty="0"/>
              <a:t>Kuva kopioitu Alakoulun aarreaitta-sivustolta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2AFA931-8A20-9E4D-990C-85769555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51" y="78953"/>
            <a:ext cx="3392568" cy="45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5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BAAD9B-A44D-224E-9866-2E38AA4F1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OPPAAKSI ORAVIVUORELLE -RYHMÄN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EB762D-00B9-8445-B011-02EFEE42E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2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60B06-A0E8-4851-B4BD-94E29D3F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Matematiikkaryhmä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0261E-06EA-4C79-92F5-BFBD9DA5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EI SAA JUOSTA!       PYSYTÄÄN YHDESSÄ!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Tutkikaa tehtävä 1 lähtöpaikalla ja tehkää tehtävää koko matkan ajan huipulle.</a:t>
            </a:r>
          </a:p>
          <a:p>
            <a:r>
              <a:rPr lang="fi-FI" sz="1400"/>
              <a:t>Kulkekaa kohti huippua ja suorittakaa omia tehtäviä matkan varrella.</a:t>
            </a:r>
            <a:endParaRPr sz="1400"/>
          </a:p>
          <a:p>
            <a:endParaRPr lang="fi-FI" sz="1400"/>
          </a:p>
          <a:p>
            <a:r>
              <a:rPr lang="fi-FI" sz="1400"/>
              <a:t>Tehkää yhteiset tehtävät viimeisenä, kun pääsette alas.</a:t>
            </a:r>
          </a:p>
        </p:txBody>
      </p:sp>
    </p:spTree>
    <p:extLst>
      <p:ext uri="{BB962C8B-B14F-4D97-AF65-F5344CB8AC3E}">
        <p14:creationId xmlns:p14="http://schemas.microsoft.com/office/powerpoint/2010/main" val="1536617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Oppaaksi </a:t>
            </a:r>
            <a:r>
              <a:rPr lang="fi-FI" err="1"/>
              <a:t>Oravivuorelle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>
                <a:solidFill>
                  <a:srgbClr val="FF0000"/>
                </a:solidFill>
              </a:rPr>
              <a:t>TÄMÄ TEHTÄVÄ TEHDÄÄN JYRKÄN NOUSUN JÄLKEEN KÄKKYRÄMÄNNYN JA PENKIN LUONA.</a:t>
            </a:r>
            <a:endParaRPr lang="fi-FI" sz="140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Saatte </a:t>
            </a:r>
            <a:r>
              <a:rPr lang="fi-FI" err="1"/>
              <a:t>Oravivuorelle</a:t>
            </a:r>
            <a:r>
              <a:rPr lang="fi-FI"/>
              <a:t> vieraita, jotka eivät koskaan ole olleet metsässä. Haluatte auttaa heitä nauttimaan luonnosta. Kiinnittäkää tai laittakaa englanninkieliset kortit eri luontokohteisiin. Kiinnittäkää kohteisiin myös värisanat.</a:t>
            </a:r>
            <a:endParaRPr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41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Pitäkää silmät auki ja...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>
              <a:buNone/>
            </a:pPr>
            <a:r>
              <a:rPr lang="fi-FI">
                <a:solidFill>
                  <a:srgbClr val="FF0000"/>
                </a:solidFill>
              </a:rPr>
              <a:t>ENNEN RETKEÄ KOULULLA: Kokeilkaa koululla erilaisia metsään sopivia rytmisoittimia ja ottakaa ne mukaan. Tehkää niillä kuvatessanne  videoon taustamusiikkia.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Valitkaa erilaisia kohteita tai näkymiä, joiden avulla haluatte kertoa </a:t>
            </a:r>
            <a:r>
              <a:rPr lang="fi-FI" err="1"/>
              <a:t>Oravivuoresta</a:t>
            </a:r>
            <a:r>
              <a:rPr lang="fi-FI"/>
              <a:t> muille. Kuvatkaa paikat ja tehkää niihin myös selostus, jossa kerrotte omia tunnelmianne paikasta.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4495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Huipulla!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 dirty="0">
                <a:solidFill>
                  <a:srgbClr val="FF0000"/>
                </a:solidFill>
              </a:rPr>
              <a:t>ENNEN RETKEÄ KOULULLA: Teette huipulla videon, jossa yksi teistä haastattelee muita ryhmänne jäseniä. Sopikaa, kuka on haastattelija. Kirjoittakaa muistivihkoon kysymyksiä, joita kysytte </a:t>
            </a:r>
            <a:r>
              <a:rPr lang="fi-FI" sz="1400" dirty="0" err="1">
                <a:solidFill>
                  <a:srgbClr val="FF0000"/>
                </a:solidFill>
              </a:rPr>
              <a:t>toisiltanne</a:t>
            </a:r>
            <a:r>
              <a:rPr lang="fi-FI" sz="1400" dirty="0">
                <a:solidFill>
                  <a:srgbClr val="FF0000"/>
                </a:solidFill>
              </a:rPr>
              <a:t>. </a:t>
            </a:r>
            <a:endParaRPr lang="fi-FI" dirty="0"/>
          </a:p>
          <a:p>
            <a:pPr marL="0" indent="0">
              <a:buNone/>
            </a:pPr>
            <a:endParaRPr dirty="0"/>
          </a:p>
          <a:p>
            <a:r>
              <a:rPr lang="fi-FI" dirty="0" err="1"/>
              <a:t>Kuvatkaa</a:t>
            </a:r>
            <a:r>
              <a:rPr lang="fi-FI" dirty="0"/>
              <a:t> huipulla </a:t>
            </a:r>
            <a:r>
              <a:rPr lang="fi-FI" dirty="0" err="1"/>
              <a:t>videopostikortti</a:t>
            </a:r>
            <a:r>
              <a:rPr lang="fi-FI" dirty="0"/>
              <a:t> maisemista.</a:t>
            </a:r>
            <a:endParaRPr dirty="0"/>
          </a:p>
          <a:p>
            <a:r>
              <a:rPr lang="fi-FI" dirty="0"/>
              <a:t>Tehkää siihen selostus.</a:t>
            </a:r>
          </a:p>
          <a:p>
            <a:r>
              <a:rPr lang="fi-FI" dirty="0" err="1"/>
              <a:t>Videoikaa</a:t>
            </a:r>
            <a:r>
              <a:rPr lang="fi-FI" dirty="0"/>
              <a:t> haastattelu.</a:t>
            </a:r>
          </a:p>
        </p:txBody>
      </p:sp>
    </p:spTree>
    <p:extLst>
      <p:ext uri="{BB962C8B-B14F-4D97-AF65-F5344CB8AC3E}">
        <p14:creationId xmlns:p14="http://schemas.microsoft.com/office/powerpoint/2010/main" val="7586530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1B2678-ECB7-7F44-B897-A911B877A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RETKEILYRYHMÄN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A1EFBF-F329-B540-9BE6-28910D774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433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C973F4-DCD9-4976-B9ED-E2F635D5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Retkeily ja luonnossa liikkuminen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A312CF-CA67-4F90-B4A7-D1963B23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3" y="1413504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pPr>
              <a:buNone/>
            </a:pPr>
            <a:r>
              <a:rPr lang="fi-FI" sz="1600" dirty="0"/>
              <a:t>Tehtävä 1: Matkan arvioiminen</a:t>
            </a:r>
            <a:endParaRPr dirty="0"/>
          </a:p>
          <a:p>
            <a:pPr marL="0" indent="0">
              <a:buNone/>
            </a:pPr>
            <a:r>
              <a:rPr lang="fi-FI" sz="1600" dirty="0"/>
              <a:t>Tehtävä 2: Ensiapua (tehdään matkan varrella)</a:t>
            </a:r>
          </a:p>
          <a:p>
            <a:pPr marL="0" indent="0">
              <a:buNone/>
            </a:pPr>
            <a:r>
              <a:rPr lang="fi-FI" sz="1600" dirty="0"/>
              <a:t>Tehtävä 3: Ilmansuunnat (tehdään matkan varrella)</a:t>
            </a:r>
          </a:p>
          <a:p>
            <a:pPr marL="0" indent="0">
              <a:buNone/>
            </a:pPr>
            <a:r>
              <a:rPr lang="fi-FI" sz="1600" dirty="0"/>
              <a:t>Tehtävä 4: Ilmansuunnat, vinkkejä luonnosta (tehdään matkan varrella)</a:t>
            </a:r>
          </a:p>
          <a:p>
            <a:pPr>
              <a:buNone/>
            </a:pPr>
            <a:r>
              <a:rPr lang="fi-FI" sz="1600" dirty="0"/>
              <a:t>Tehtävä 5: </a:t>
            </a:r>
            <a:r>
              <a:rPr lang="fi-FI" sz="1600" dirty="0" err="1"/>
              <a:t>Retkimuistot</a:t>
            </a:r>
            <a:r>
              <a:rPr lang="fi-FI" sz="1600" dirty="0"/>
              <a:t> (tehdään matkan varrella)</a:t>
            </a:r>
            <a:endParaRPr dirty="0"/>
          </a:p>
          <a:p>
            <a:pPr marL="0" indent="0">
              <a:buNone/>
            </a:pPr>
            <a:r>
              <a:rPr lang="fi-FI" sz="1600" dirty="0"/>
              <a:t>Tehtävä 6: Trangia, keitä lämmin juoma (tehdään </a:t>
            </a:r>
            <a:r>
              <a:rPr lang="fi-FI" sz="1600" dirty="0" err="1"/>
              <a:t>Oravivuoren</a:t>
            </a:r>
            <a:r>
              <a:rPr lang="fi-FI" sz="1600" dirty="0"/>
              <a:t> </a:t>
            </a:r>
            <a:r>
              <a:rPr lang="fi-FI" sz="1600" dirty="0" err="1"/>
              <a:t>tasanteella</a:t>
            </a:r>
            <a:r>
              <a:rPr lang="fi-FI" sz="1600" dirty="0"/>
              <a:t> open valvonnassa)</a:t>
            </a:r>
          </a:p>
          <a:p>
            <a:pPr>
              <a:buNone/>
            </a:pPr>
            <a:r>
              <a:rPr lang="fi-FI" sz="1600" dirty="0"/>
              <a:t>Tehtävä 7: Suunnistus, suunnan ottaminen </a:t>
            </a:r>
            <a:r>
              <a:rPr lang="fi-FI" sz="1600" dirty="0" err="1"/>
              <a:t>kompassilla</a:t>
            </a:r>
            <a:r>
              <a:rPr lang="fi-FI" sz="1600" dirty="0"/>
              <a:t> (tehdään </a:t>
            </a:r>
            <a:r>
              <a:rPr lang="fi-FI" sz="1600" dirty="0" err="1"/>
              <a:t>Oravivuoren</a:t>
            </a:r>
            <a:r>
              <a:rPr lang="fi-FI" sz="1600" dirty="0"/>
              <a:t> </a:t>
            </a:r>
            <a:r>
              <a:rPr lang="fi-FI" sz="1600" dirty="0" err="1"/>
              <a:t>tasanteella</a:t>
            </a:r>
            <a:r>
              <a:rPr lang="fi-FI" sz="1600" dirty="0"/>
              <a:t> open valvonnassa)</a:t>
            </a:r>
            <a:endParaRPr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951252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5FA0-1C89-43A7-80C5-B8C12A51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Tehtävä 1: Arvioi kävelymatka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111B0E-9EAB-434F-82C2-6A9577B5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fi-FI" sz="1800"/>
              <a:t>Välineet: vihko, kynä</a:t>
            </a:r>
            <a:endParaRPr lang="en-US" sz="1800"/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1800"/>
              <a:t>1. Arvioi kuinka pitkä kävelymatka on lähtöpaikalta </a:t>
            </a:r>
            <a:r>
              <a:rPr lang="fi-FI" sz="1800" err="1"/>
              <a:t>Oravivuoren</a:t>
            </a:r>
            <a:r>
              <a:rPr lang="fi-FI" sz="1800"/>
              <a:t> huipulle.</a:t>
            </a:r>
            <a:endParaRPr lang="en-US" sz="1800"/>
          </a:p>
          <a:p>
            <a:pPr>
              <a:buNone/>
            </a:pPr>
            <a:r>
              <a:rPr lang="fi-FI" sz="1800"/>
              <a:t>2. </a:t>
            </a:r>
            <a:r>
              <a:rPr lang="fi-FI" sz="1800" u="sng"/>
              <a:t>Tee arviota koko kävelymatkan ajan.</a:t>
            </a:r>
            <a:endParaRPr lang="en-US" sz="1800"/>
          </a:p>
          <a:p>
            <a:pPr>
              <a:buNone/>
            </a:pPr>
            <a:r>
              <a:rPr lang="fi-FI" sz="1800"/>
              <a:t>3. Kirjoita arviosi muistiin </a:t>
            </a:r>
            <a:r>
              <a:rPr lang="fi-FI" sz="1800" err="1"/>
              <a:t>Oravivuoren</a:t>
            </a:r>
            <a:r>
              <a:rPr lang="fi-FI" sz="1800"/>
              <a:t> huipulla.</a:t>
            </a:r>
            <a:endParaRPr lang="en-US" sz="1800"/>
          </a:p>
          <a:p>
            <a:pPr>
              <a:buNone/>
            </a:pPr>
            <a:r>
              <a:rPr lang="fi-FI" sz="2400"/>
              <a:t>Vastaus:</a:t>
            </a:r>
            <a:r>
              <a:rPr lang="fi-FI" sz="1800"/>
              <a:t> Kävelymatka lähtöpaikalta Oravivuoren huipulle on ______________ .</a:t>
            </a:r>
            <a:endParaRPr/>
          </a:p>
          <a:p>
            <a:pPr>
              <a:buNone/>
            </a:pPr>
            <a:r>
              <a:rPr lang="fi-FI" sz="1800"/>
              <a:t>4. Mitä keinoja käytit arvioinnin apuna? _________________________________</a:t>
            </a:r>
            <a:endParaRPr sz="1800"/>
          </a:p>
          <a:p>
            <a:pPr>
              <a:buNone/>
            </a:pPr>
            <a:r>
              <a:rPr lang="fi-FI" sz="1800"/>
              <a:t>__________________________________________________________________</a:t>
            </a:r>
          </a:p>
          <a:p>
            <a:pPr>
              <a:buNone/>
            </a:pPr>
            <a:r>
              <a:rPr lang="fi-FI" sz="1800"/>
              <a:t>__________________________________________________________________ </a:t>
            </a:r>
            <a:endParaRPr sz="1800"/>
          </a:p>
          <a:p>
            <a:pPr>
              <a:buNone/>
            </a:pPr>
            <a:endParaRPr lang="fi-FI" sz="1800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2190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C71A8-56CC-40E4-AC42-7B979BF1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1: Arvioi kävelymatka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106860-6D41-4A8A-BD96-6AA02DDB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dirty="0"/>
              <a:t>5. Tarkista </a:t>
            </a:r>
            <a:r>
              <a:rPr lang="fi-FI" sz="1800" dirty="0" err="1"/>
              <a:t>opelta</a:t>
            </a:r>
            <a:r>
              <a:rPr lang="fi-FI" sz="1800" dirty="0"/>
              <a:t>  </a:t>
            </a:r>
            <a:r>
              <a:rPr lang="fi-FI" sz="1800" dirty="0" err="1"/>
              <a:t>Oravivuoren</a:t>
            </a:r>
            <a:r>
              <a:rPr lang="fi-FI" sz="1800" dirty="0"/>
              <a:t> huipulla mikä on oikea vastaus.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2400" dirty="0"/>
              <a:t>Vastaus:</a:t>
            </a:r>
            <a:r>
              <a:rPr lang="fi-FI" sz="1800" dirty="0"/>
              <a:t> Matka lähtöpaikalta </a:t>
            </a:r>
            <a:r>
              <a:rPr lang="fi-FI" sz="1800" dirty="0" err="1"/>
              <a:t>Oravivuoren</a:t>
            </a:r>
            <a:r>
              <a:rPr lang="fi-FI" sz="1800" dirty="0"/>
              <a:t> huipulle on _______________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6. Kuinka hyvin osasit arvioida? 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</a:t>
            </a:r>
          </a:p>
          <a:p>
            <a:pPr marL="0" indent="0">
              <a:buNone/>
            </a:pPr>
            <a:r>
              <a:rPr lang="fi-FI" sz="1800" dirty="0"/>
              <a:t>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498762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E134B-1D32-43ED-8FEF-BEB331A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Tehtävä 2: Ensiapua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1FDDDB-BFBC-40F3-8359-6FF455BD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 sz="1800" u="sng"/>
              <a:t>Tehdään menomatkan varrella.</a:t>
            </a:r>
          </a:p>
          <a:p>
            <a:pPr>
              <a:buNone/>
            </a:pPr>
            <a:r>
              <a:rPr lang="fi-FI" sz="1800"/>
              <a:t>Välineet: omat varusteet, luonnon tarjoamat välineet, kekseliäisyys, tabletti</a:t>
            </a:r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1800"/>
              <a:t>1. Yksi ryhmäläisistä kaatuu ja satuttaa ranteensa, käsivartensa tai olkapäänsä.</a:t>
            </a:r>
          </a:p>
          <a:p>
            <a:pPr>
              <a:buNone/>
            </a:pPr>
            <a:r>
              <a:rPr lang="fi-FI" sz="1800"/>
              <a:t>2. Antakaa ensiapua hänelle.</a:t>
            </a:r>
          </a:p>
          <a:p>
            <a:pPr>
              <a:buNone/>
            </a:pPr>
            <a:r>
              <a:rPr lang="fi-FI" sz="1800"/>
              <a:t>3. Ottakaa kuva ryhmäläisestä ensiavun antamisen jälkeen.</a:t>
            </a:r>
          </a:p>
          <a:p>
            <a:pPr>
              <a:buNone/>
            </a:pPr>
            <a:r>
              <a:rPr lang="fi-FI" sz="1800"/>
              <a:t>4. Päätätte kuitenkin jatkaa matkaa. Auttakaa loukkaantunut perille </a:t>
            </a:r>
            <a:r>
              <a:rPr lang="fi-FI" sz="1800" err="1"/>
              <a:t>Oravivuoren</a:t>
            </a:r>
            <a:r>
              <a:rPr lang="fi-FI" sz="1800"/>
              <a:t> huipulle.</a:t>
            </a:r>
          </a:p>
          <a:p>
            <a:pPr>
              <a:buNone/>
            </a:pPr>
            <a:endParaRPr lang="fi-FI" sz="1800"/>
          </a:p>
          <a:p>
            <a:pPr>
              <a:buNone/>
            </a:pPr>
            <a:endParaRPr lang="fi-FI" sz="1800"/>
          </a:p>
          <a:p>
            <a:pPr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76730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F287B-CCCD-49D4-90A3-A96D5B10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3: Ilmansuunnat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E00B6-A2F9-43CE-98CB-BB041CED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/>
              <a:t>Tehtävä tehdään matkan varrella.</a:t>
            </a:r>
          </a:p>
          <a:p>
            <a:pPr marL="0" indent="0">
              <a:buNone/>
            </a:pPr>
            <a:r>
              <a:rPr lang="fi-FI" sz="1800"/>
              <a:t>Välineet: vihko, kynä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Piirtäkää maahan pääilmansuunnat (itä, länsi, etelä, pohjoinen) oikeaan järjestykseen. Miettikää rauhassa koko ryhmä yhdessä.</a:t>
            </a:r>
          </a:p>
          <a:p>
            <a:pPr marL="0" indent="0">
              <a:buNone/>
            </a:pPr>
            <a:r>
              <a:rPr lang="fi-FI" sz="1800"/>
              <a:t>2. Kopioikaa piirros vihkoon tarkistusta varten. Riittää kun yksi ryhmästä piirtää vihkoonsa (tarkistetaan retken jälkeen koululla).</a:t>
            </a:r>
          </a:p>
          <a:p>
            <a:pPr marL="0" indent="0">
              <a:buNone/>
            </a:pPr>
            <a:r>
              <a:rPr lang="fi-FI" sz="1800"/>
              <a:t>3. Lisätkää piirrokseen maahan väli-ilmansuunnat (lounas, luode, kaakko, koillinen) oikeaan järjestykseen. Miettikää rauhassa koko ryhmä yhdessä.</a:t>
            </a:r>
          </a:p>
          <a:p>
            <a:pPr>
              <a:buNone/>
            </a:pPr>
            <a:r>
              <a:rPr lang="fi-FI" sz="1800"/>
              <a:t>4. Kopioikaa piirros vihkoon tarkistusta varten. Riittää kun yksi ryhmästä piirtää vihkoonsa (tarkistetaan retken jälkeen koululla).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77154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26EC2-1802-416F-80C5-6DBD5420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Tehtävä 4: Ilmansuunta, vinkkejä luonnosta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C18034-578D-4D27-824B-79333A79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/>
              <a:t>Tehtävä tehdään matkan varrella.</a:t>
            </a:r>
          </a:p>
          <a:p>
            <a:pPr marL="0" indent="0">
              <a:buNone/>
            </a:pPr>
            <a:r>
              <a:rPr lang="fi-FI" sz="1800"/>
              <a:t>Välineet: tabletti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1. Tarkkailkaa yhdessä luontoa polun lähettyvillä.</a:t>
            </a:r>
          </a:p>
          <a:p>
            <a:pPr marL="0" indent="0">
              <a:buNone/>
            </a:pPr>
            <a:r>
              <a:rPr lang="fi-FI" sz="1800"/>
              <a:t>2. Ottakaa kuva tai kuvia kohdista, joiden avulla voi päätellä jonkin ilmansuunnan.</a:t>
            </a:r>
          </a:p>
          <a:p>
            <a:pPr marL="0" indent="0">
              <a:buNone/>
            </a:pPr>
            <a:r>
              <a:rPr lang="fi-FI" sz="1800"/>
              <a:t>3. Kuvasta pitäisi näkyä syy, miksi se kertoo ilmansuunnan.</a:t>
            </a:r>
          </a:p>
          <a:p>
            <a:pPr marL="0" indent="0">
              <a:buNone/>
            </a:pPr>
            <a:r>
              <a:rPr lang="fi-FI" sz="1800"/>
              <a:t>4. Valmistautukaa selittämään, miten kuvasta voi päätellä ilmansuunnan.</a:t>
            </a:r>
          </a:p>
        </p:txBody>
      </p:sp>
    </p:spTree>
    <p:extLst>
      <p:ext uri="{BB962C8B-B14F-4D97-AF65-F5344CB8AC3E}">
        <p14:creationId xmlns:p14="http://schemas.microsoft.com/office/powerpoint/2010/main" val="161588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Oravivuorella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Kaikille ryhmille yhteiset tehtävät</a:t>
            </a:r>
          </a:p>
          <a:p>
            <a:r>
              <a:rPr lang="fi-FI" dirty="0"/>
              <a:t>Ryhmien omat tehtävät</a:t>
            </a:r>
          </a:p>
          <a:p>
            <a:r>
              <a:rPr lang="fi-FI" dirty="0"/>
              <a:t>Ryhmät ohjeistetaan kulkemaan ja tekemään tehtävät itsenäisesti siten, että tehtävät tulisivat kaikki tehtyä retken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676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E3E5D-FE92-4CE6-B669-CBDF1406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 5: Retkimuistot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0E16E-5B2B-4572-B8EA-75BEC739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/>
              <a:t>Välineet: tabletti, vihko, kynä</a:t>
            </a:r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1800"/>
              <a:t>1. Jokainen </a:t>
            </a:r>
            <a:r>
              <a:rPr lang="fi-FI" sz="1800" err="1"/>
              <a:t>ryhmäläinen</a:t>
            </a:r>
            <a:r>
              <a:rPr lang="fi-FI" sz="1800"/>
              <a:t> ottaa mieleisensä kuvan maisemasta, tapahtumasta tai jostakin mikä kertoo retkestä.</a:t>
            </a:r>
          </a:p>
          <a:p>
            <a:pPr>
              <a:buNone/>
            </a:pPr>
            <a:endParaRPr lang="fi-FI" sz="1800"/>
          </a:p>
          <a:p>
            <a:pPr>
              <a:buNone/>
            </a:pPr>
            <a:r>
              <a:rPr lang="fi-FI" sz="1800"/>
              <a:t>Koululla</a:t>
            </a:r>
            <a:endParaRPr lang="en-US" sz="1800"/>
          </a:p>
          <a:p>
            <a:pPr>
              <a:buNone/>
            </a:pPr>
            <a:r>
              <a:rPr lang="fi-FI" sz="1800"/>
              <a:t>2. Kirjoita kuvalle teksti. Miksi otit kuvan ja mistä ?</a:t>
            </a:r>
            <a:endParaRPr lang="en-US" sz="1800"/>
          </a:p>
          <a:p>
            <a:pPr>
              <a:buNone/>
            </a:pPr>
            <a:r>
              <a:rPr lang="fi-FI" sz="1800"/>
              <a:t>3. Yhdistä kuva ja teksti paperille muiden nähtäväksi.</a:t>
            </a:r>
            <a:endParaRPr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7206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FF39D9-42A7-49B0-AF7B-10B2C452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Tehtävä 6: Keitä lämmin juoma </a:t>
            </a:r>
            <a:r>
              <a:rPr lang="fi-FI" sz="2800" err="1"/>
              <a:t>trangialla</a:t>
            </a:r>
            <a:r>
              <a:rPr lang="fi-FI" sz="2800"/>
              <a:t>, syö eväät ja nauti maisemasta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9D3026-2A95-4201-B6CB-8FDE421A0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u="sng" dirty="0"/>
              <a:t>Tehtävä tehdään </a:t>
            </a:r>
            <a:r>
              <a:rPr lang="fi-FI" sz="1800" u="sng" dirty="0" err="1"/>
              <a:t>Oravivuoren</a:t>
            </a:r>
            <a:r>
              <a:rPr lang="fi-FI" sz="1800" u="sng" dirty="0"/>
              <a:t> huipulla.</a:t>
            </a:r>
          </a:p>
          <a:p>
            <a:pPr marL="0" indent="0">
              <a:buNone/>
            </a:pPr>
            <a:r>
              <a:rPr lang="fi-FI" sz="1800" dirty="0"/>
              <a:t>Vinkki: Trangia on retkikeitin.</a:t>
            </a:r>
            <a:endParaRPr lang="fi-FI" dirty="0"/>
          </a:p>
          <a:p>
            <a:pPr marL="0" indent="0">
              <a:buNone/>
            </a:pPr>
            <a:r>
              <a:rPr lang="fi-FI" sz="1800" dirty="0"/>
              <a:t>Välineet: vettä, omat eväät, </a:t>
            </a:r>
            <a:r>
              <a:rPr lang="fi-FI" sz="1800" dirty="0" err="1"/>
              <a:t>trangia</a:t>
            </a:r>
            <a:r>
              <a:rPr lang="fi-FI" sz="1800" dirty="0"/>
              <a:t>, mehutiivistettä (</a:t>
            </a:r>
            <a:r>
              <a:rPr lang="fi-FI" sz="1800" dirty="0" err="1"/>
              <a:t>trangian</a:t>
            </a:r>
            <a:r>
              <a:rPr lang="fi-FI" sz="1800" dirty="0"/>
              <a:t> ja mehun saa </a:t>
            </a:r>
            <a:r>
              <a:rPr lang="fi-FI" sz="1800" dirty="0" err="1"/>
              <a:t>opelta</a:t>
            </a:r>
            <a:r>
              <a:rPr lang="fi-FI" sz="1800" dirty="0"/>
              <a:t>)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1. Ope näyttää mallin, kuinka </a:t>
            </a:r>
            <a:r>
              <a:rPr lang="fi-FI" sz="1800" dirty="0" err="1"/>
              <a:t>trangia</a:t>
            </a:r>
            <a:r>
              <a:rPr lang="fi-FI" sz="1800" dirty="0"/>
              <a:t> laitetaan käyttökuntoon.</a:t>
            </a:r>
          </a:p>
          <a:p>
            <a:pPr marL="0" indent="0">
              <a:buNone/>
            </a:pPr>
            <a:r>
              <a:rPr lang="fi-FI" sz="1800" dirty="0"/>
              <a:t>2. </a:t>
            </a:r>
            <a:r>
              <a:rPr lang="fi-FI" sz="1800" dirty="0" err="1"/>
              <a:t>Keittäkää</a:t>
            </a:r>
            <a:r>
              <a:rPr lang="fi-FI" sz="1800" dirty="0"/>
              <a:t> ryhmälle kuumaa mehua.</a:t>
            </a:r>
          </a:p>
          <a:p>
            <a:pPr marL="0" indent="0">
              <a:buNone/>
            </a:pPr>
            <a:r>
              <a:rPr lang="fi-FI" sz="1800" dirty="0"/>
              <a:t>3. Nauttikaa yhdessä tauosta lämmintä mehua juoden, eväitä syöden ja maisemasta nauttien.</a:t>
            </a:r>
          </a:p>
          <a:p>
            <a:pPr marL="0" indent="0">
              <a:buNone/>
            </a:pPr>
            <a:r>
              <a:rPr lang="fi-FI" sz="1800" dirty="0"/>
              <a:t>4. </a:t>
            </a:r>
            <a:r>
              <a:rPr lang="fi-FI" sz="1800" dirty="0" err="1"/>
              <a:t>Kasatkaa</a:t>
            </a:r>
            <a:r>
              <a:rPr lang="fi-FI" sz="1800" dirty="0"/>
              <a:t> </a:t>
            </a:r>
            <a:r>
              <a:rPr lang="fi-FI" sz="1800" dirty="0" err="1"/>
              <a:t>trangia</a:t>
            </a:r>
            <a:r>
              <a:rPr lang="fi-FI" sz="1800" dirty="0"/>
              <a:t> ja palauttakaa opelle.</a:t>
            </a:r>
          </a:p>
        </p:txBody>
      </p:sp>
    </p:spTree>
    <p:extLst>
      <p:ext uri="{BB962C8B-B14F-4D97-AF65-F5344CB8AC3E}">
        <p14:creationId xmlns:p14="http://schemas.microsoft.com/office/powerpoint/2010/main" val="2615998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EC3CC0-3762-4612-87E3-28D3A0DB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TUOTOKSET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3A533-BDB3-495A-8726-147668D1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Matkamuiston ideointi/suunnittelu</a:t>
            </a:r>
          </a:p>
          <a:p>
            <a:pPr marL="0" indent="0">
              <a:buNone/>
            </a:pPr>
            <a:r>
              <a:rPr lang="fi-FI" dirty="0"/>
              <a:t>-muotoilu/kuvataide</a:t>
            </a:r>
          </a:p>
          <a:p>
            <a:pPr marL="0" indent="0">
              <a:buNone/>
            </a:pPr>
            <a:r>
              <a:rPr lang="fi-FI" dirty="0"/>
              <a:t>-matkamuistojen tarkoitus ja luonne</a:t>
            </a:r>
          </a:p>
          <a:p>
            <a:pPr marL="0" indent="0">
              <a:buNone/>
            </a:pPr>
            <a:r>
              <a:rPr lang="fi-FI" dirty="0"/>
              <a:t>-omia </a:t>
            </a:r>
            <a:r>
              <a:rPr lang="fi-FI" dirty="0" err="1"/>
              <a:t>matkamuistokokemuksia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7168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52442-7674-4C84-BF03-35B56882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PALAUTEPÄIVÄ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7786E8-23F5-4253-8D0F-8E88CF10C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1.Johtajien palaute ohjatusti:</a:t>
            </a:r>
          </a:p>
          <a:p>
            <a:r>
              <a:rPr lang="fi-FI" dirty="0"/>
              <a:t>-</a:t>
            </a:r>
            <a:r>
              <a:rPr lang="fi-FI" dirty="0" err="1"/>
              <a:t>vertaispalaute</a:t>
            </a:r>
            <a:r>
              <a:rPr lang="fi-FI" dirty="0"/>
              <a:t>, tuntemukset, mikä hyvää, mitä parannettavaa, suhde johtajuuteen</a:t>
            </a:r>
          </a:p>
          <a:p>
            <a:r>
              <a:rPr lang="fi-FI" dirty="0"/>
              <a:t>-johtaja kirjaa palautteen omalle ryhmälleen</a:t>
            </a:r>
          </a:p>
          <a:p>
            <a:r>
              <a:rPr lang="fi-FI" dirty="0" err="1"/>
              <a:t>1.Ryhmäpalaute</a:t>
            </a:r>
            <a:r>
              <a:rPr lang="fi-FI" dirty="0"/>
              <a:t> johtajalle, ryhmä kirjoittaa omalle johtajalleen</a:t>
            </a:r>
          </a:p>
          <a:p>
            <a:r>
              <a:rPr lang="fi-FI" dirty="0"/>
              <a:t>2.Tavoitteiden arviointi yhdessä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91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YHTEINEN PÄÄMÄÄRÄ ON...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1.Päästä sekä huipulle että takaisin alas ryhmänä.</a:t>
            </a:r>
          </a:p>
          <a:p>
            <a:pPr marL="0" indent="0">
              <a:buNone/>
            </a:pPr>
            <a:r>
              <a:rPr lang="fi-FI"/>
              <a:t>MATKA KULJETAAN HITAIMMAN MUKAAN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2.Tehdä tehtävät retken aikana sopivissa paikoissa.</a:t>
            </a:r>
          </a:p>
          <a:p>
            <a:pPr marL="0" indent="0">
              <a:buNone/>
            </a:pPr>
            <a:r>
              <a:rPr lang="fi-FI"/>
              <a:t>OMA SHERPA OPASTAA PAIKKOJEN VALINNASSA.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9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2164708A85E50459CA9A085D45DAC22" ma:contentTypeVersion="4" ma:contentTypeDescription="Luo uusi asiakirja." ma:contentTypeScope="" ma:versionID="968d9a25fff169f22c69e0137103fe88">
  <xsd:schema xmlns:xsd="http://www.w3.org/2001/XMLSchema" xmlns:xs="http://www.w3.org/2001/XMLSchema" xmlns:p="http://schemas.microsoft.com/office/2006/metadata/properties" xmlns:ns2="2f907178-bd66-4127-9fe1-e4656d5e2836" xmlns:ns3="0e1fcf22-a1c3-4801-8fd5-83f09dd55365" targetNamespace="http://schemas.microsoft.com/office/2006/metadata/properties" ma:root="true" ma:fieldsID="2e950b363feb65e60eaedc9749d93653" ns2:_="" ns3:_="">
    <xsd:import namespace="2f907178-bd66-4127-9fe1-e4656d5e2836"/>
    <xsd:import namespace="0e1fcf22-a1c3-4801-8fd5-83f09dd5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7178-bd66-4127-9fe1-e4656d5e2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fcf22-a1c3-4801-8fd5-83f09dd5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0CA82C-3ED9-4253-96EA-6D6B10375D1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E6110EB-B5DB-4F70-9B31-88213A4C1CF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f907178-bd66-4127-9fe1-e4656d5e2836"/>
    <ds:schemaRef ds:uri="0e1fcf22-a1c3-4801-8fd5-83f09dd55365"/>
  </ds:schemaRefs>
</ds:datastoreItem>
</file>

<file path=customXml/itemProps3.xml><?xml version="1.0" encoding="utf-8"?>
<ds:datastoreItem xmlns:ds="http://schemas.openxmlformats.org/officeDocument/2006/customXml" ds:itemID="{34CD587C-692D-427E-B4B4-D1E8B32B4B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Application>Microsoft Office PowerPoint</Application>
  <PresentationFormat>Näytössä katseltava esitys (16:9)</PresentationFormat>
  <Slides>83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83</vt:i4>
      </vt:variant>
    </vt:vector>
  </HeadingPairs>
  <TitlesOfParts>
    <vt:vector size="84" baseType="lpstr">
      <vt:lpstr>Office-teema</vt:lpstr>
      <vt:lpstr>Mission Possible</vt:lpstr>
      <vt:lpstr>TOIMINTA ORAVIVUORELLA</vt:lpstr>
      <vt:lpstr>Tutkimusretkikuntien tarvikkeet</vt:lpstr>
      <vt:lpstr>Yleiset ja ryhmäkohtaiset ohjeet  </vt:lpstr>
      <vt:lpstr>Retkeilyryhmä</vt:lpstr>
      <vt:lpstr>Opasryhmä ja taideryhmä</vt:lpstr>
      <vt:lpstr>Matematiikkaryhmä</vt:lpstr>
      <vt:lpstr>Oravivuorella</vt:lpstr>
      <vt:lpstr>YHTEINEN PÄÄMÄÄRÄ ON...</vt:lpstr>
      <vt:lpstr>PowerPoint-esitys</vt:lpstr>
      <vt:lpstr>LÄHTÖKOKOUS  koululla ennen retkeä</vt:lpstr>
      <vt:lpstr>PowerPoint-esitys</vt:lpstr>
      <vt:lpstr>PowerPoint-esitys</vt:lpstr>
      <vt:lpstr>Ryhmäläisten roolit</vt:lpstr>
      <vt:lpstr>RAKENTAVA KRIITIKKO</vt:lpstr>
      <vt:lpstr>HUOLELLINEN JÄRJESTELIJÄ</vt:lpstr>
      <vt:lpstr>TASAPUOLINEN SOVITTELIJA</vt:lpstr>
      <vt:lpstr>KANNUSTAVA MUKAANVETÄJÄ</vt:lpstr>
      <vt:lpstr>Yhteiset tehtävät kaikille ryhmille</vt:lpstr>
      <vt:lpstr>Osaatko selittää? Sanaselitys</vt:lpstr>
      <vt:lpstr>Struven ketju on...</vt:lpstr>
      <vt:lpstr>Tehtävä: Retkimuisto</vt:lpstr>
      <vt:lpstr>Loppupiiri, kun retki ohi</vt:lpstr>
      <vt:lpstr>TAIDERYHMÄN TEHTÄVÄT</vt:lpstr>
      <vt:lpstr>Taiteilijana Oravivuorella</vt:lpstr>
      <vt:lpstr>Kehykset</vt:lpstr>
      <vt:lpstr>Luonnostelu</vt:lpstr>
      <vt:lpstr>Yhteistyö</vt:lpstr>
      <vt:lpstr>Erilaisia pintoja luonnossa</vt:lpstr>
      <vt:lpstr>Luonnon värikartta</vt:lpstr>
      <vt:lpstr>MATEMATIIKKA- RYHMÄN TEHTÄVÄT</vt:lpstr>
      <vt:lpstr>Luokittelua</vt:lpstr>
      <vt:lpstr>Kerää matkan aikana...</vt:lpstr>
      <vt:lpstr>360 astetta...</vt:lpstr>
      <vt:lpstr>Struve havaitsi, että maapallo</vt:lpstr>
      <vt:lpstr>Matematiikkaa maisemassa eli silmät auki!</vt:lpstr>
      <vt:lpstr>Muodostakaa yhdessä</vt:lpstr>
      <vt:lpstr>Kolmiomittaus</vt:lpstr>
      <vt:lpstr>Arvioikaa ennen retkeä, montako</vt:lpstr>
      <vt:lpstr>VANHOJA MITTOJA</vt:lpstr>
      <vt:lpstr>Vanhat viralliset mitat</vt:lpstr>
      <vt:lpstr>Arvioi kävelymatka </vt:lpstr>
      <vt:lpstr>Tarkista kävelymatka</vt:lpstr>
      <vt:lpstr>Etsikää</vt:lpstr>
      <vt:lpstr>Ilman mittanauhaa on...</vt:lpstr>
      <vt:lpstr>Geometrisia muotoja</vt:lpstr>
      <vt:lpstr>Matka murtolukuina</vt:lpstr>
      <vt:lpstr>KARTTARYHMÄN TEHTÄVÄT</vt:lpstr>
      <vt:lpstr>Kartta ja mittakaava</vt:lpstr>
      <vt:lpstr>Tehtävä 1a: Mittaa matka linnuntietä</vt:lpstr>
      <vt:lpstr>Tehtävä 1b: Arvioi kävelymatka </vt:lpstr>
      <vt:lpstr>Tehtävä 1c: Tarkista kävelymatka</vt:lpstr>
      <vt:lpstr>Tehtävä 2a: Piirrä kartta Oravivuoren tasanteesta</vt:lpstr>
      <vt:lpstr>Tehtävä 2b: Piirrä kartta Oravivuoren tasanteesta</vt:lpstr>
      <vt:lpstr>Tehtävä 3a: Arvioi etäisyyttä</vt:lpstr>
      <vt:lpstr>Tehtävä 3b: Mittaa etäisyys</vt:lpstr>
      <vt:lpstr>Tehtävä 3c: Mittaa etäisyys karttaohjelman avulla</vt:lpstr>
      <vt:lpstr>LUONTORYHMÄN TEHTÄVÄT</vt:lpstr>
      <vt:lpstr>Ryhmän tarvikkeet</vt:lpstr>
      <vt:lpstr>Luokittelua</vt:lpstr>
      <vt:lpstr>Ympäristön havainnointia</vt:lpstr>
      <vt:lpstr>Hämähäkin seitti</vt:lpstr>
      <vt:lpstr>Käpy luonnossa</vt:lpstr>
      <vt:lpstr>Hirvikärpänen</vt:lpstr>
      <vt:lpstr>Värit talteen</vt:lpstr>
      <vt:lpstr>Kasvillisuustutkimus</vt:lpstr>
      <vt:lpstr>Luonnon televisio</vt:lpstr>
      <vt:lpstr>Jokamiehen oikeudet</vt:lpstr>
      <vt:lpstr>OPPAAKSI ORAVIVUORELLE -RYHMÄN TEHTÄVÄT</vt:lpstr>
      <vt:lpstr>Oppaaksi Oravivuorelle</vt:lpstr>
      <vt:lpstr>Pitäkää silmät auki ja...</vt:lpstr>
      <vt:lpstr>Huipulla!</vt:lpstr>
      <vt:lpstr>RETKEILYRYHMÄN TEHTÄVÄT</vt:lpstr>
      <vt:lpstr>Retkeily ja luonnossa liikkuminen</vt:lpstr>
      <vt:lpstr>Tehtävä 1: Arvioi kävelymatka</vt:lpstr>
      <vt:lpstr>Tehtävä 1: Arvioi kävelymatka jatkuu</vt:lpstr>
      <vt:lpstr>Tehtävä 2: Ensiapua </vt:lpstr>
      <vt:lpstr>Tehtävä 3: Ilmansuunnat</vt:lpstr>
      <vt:lpstr>Tehtävä 4: Ilmansuunta, vinkkejä luonnosta</vt:lpstr>
      <vt:lpstr>Tehtävä 5: Retkimuistot</vt:lpstr>
      <vt:lpstr>Tehtävä 6: Keitä lämmin juoma trangialla, syö eväät ja nauti maisemasta</vt:lpstr>
      <vt:lpstr>TUOTOKSET</vt:lpstr>
      <vt:lpstr>PALAUTEPÄIVÄ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Possible</dc:title>
  <cp:lastModifiedBy>Tiina.Jylha</cp:lastModifiedBy>
  <cp:revision>17</cp:revision>
  <dcterms:modified xsi:type="dcterms:W3CDTF">2019-11-01T16:34:22Z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0x01010092164708A85E50459CA9A085D45DAC22</vt:lpwstr>
  </property>
</Properties>
</file>