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9" r:id="rId3"/>
    <p:sldId id="271" r:id="rId4"/>
    <p:sldId id="272" r:id="rId5"/>
    <p:sldId id="273" r:id="rId6"/>
    <p:sldId id="270" r:id="rId7"/>
    <p:sldId id="259" r:id="rId8"/>
    <p:sldId id="257" r:id="rId9"/>
    <p:sldId id="258" r:id="rId10"/>
    <p:sldId id="260" r:id="rId11"/>
    <p:sldId id="261" r:id="rId12"/>
    <p:sldId id="263" r:id="rId13"/>
    <p:sldId id="262" r:id="rId14"/>
    <p:sldId id="264" r:id="rId15"/>
    <p:sldId id="265" r:id="rId16"/>
    <p:sldId id="266" r:id="rId17"/>
    <p:sldId id="268" r:id="rId18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uora yhdysviiv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Otsikk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25" name="Alaotsikk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i-FI" smtClean="0"/>
              <a:t>Muokkaa alaotsikon perustyyliä napsautt.</a:t>
            </a:r>
            <a:endParaRPr kumimoji="0" lang="en-US"/>
          </a:p>
        </p:txBody>
      </p:sp>
      <p:sp>
        <p:nvSpPr>
          <p:cNvPr id="31" name="Päivämäärän paikkamerkki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0F46CB0-4816-4AEA-A128-76EBDBE0BD29}" type="datetimeFigureOut">
              <a:rPr lang="fi-FI" smtClean="0"/>
              <a:pPr/>
              <a:t>11.9.2015</a:t>
            </a:fld>
            <a:endParaRPr lang="fi-FI"/>
          </a:p>
        </p:txBody>
      </p:sp>
      <p:sp>
        <p:nvSpPr>
          <p:cNvPr id="18" name="Alatunnisteen paikkamerkki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29" name="Dian numeron paikkamerkki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FB8A3B8-F53E-4BF0-9F5E-1299EEA4501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F46CB0-4816-4AEA-A128-76EBDBE0BD29}" type="datetimeFigureOut">
              <a:rPr lang="fi-FI" smtClean="0"/>
              <a:pPr/>
              <a:t>11.9.2015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8A3B8-F53E-4BF0-9F5E-1299EEA4501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0F46CB0-4816-4AEA-A128-76EBDBE0BD29}" type="datetimeFigureOut">
              <a:rPr lang="fi-FI" smtClean="0"/>
              <a:pPr/>
              <a:t>11.9.2015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FB8A3B8-F53E-4BF0-9F5E-1299EEA4501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F46CB0-4816-4AEA-A128-76EBDBE0BD29}" type="datetimeFigureOut">
              <a:rPr lang="fi-FI" smtClean="0"/>
              <a:pPr/>
              <a:t>11.9.2015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8A3B8-F53E-4BF0-9F5E-1299EEA4501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0F46CB0-4816-4AEA-A128-76EBDBE0BD29}" type="datetimeFigureOut">
              <a:rPr lang="fi-FI" smtClean="0"/>
              <a:pPr/>
              <a:t>11.9.2015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FB8A3B8-F53E-4BF0-9F5E-1299EEA4501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F46CB0-4816-4AEA-A128-76EBDBE0BD29}" type="datetimeFigureOut">
              <a:rPr lang="fi-FI" smtClean="0"/>
              <a:pPr/>
              <a:t>11.9.2015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8A3B8-F53E-4BF0-9F5E-1299EEA4501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F46CB0-4816-4AEA-A128-76EBDBE0BD29}" type="datetimeFigureOut">
              <a:rPr lang="fi-FI" smtClean="0"/>
              <a:pPr/>
              <a:t>11.9.2015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8A3B8-F53E-4BF0-9F5E-1299EEA4501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F46CB0-4816-4AEA-A128-76EBDBE0BD29}" type="datetimeFigureOut">
              <a:rPr lang="fi-FI" smtClean="0"/>
              <a:pPr/>
              <a:t>11.9.2015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8A3B8-F53E-4BF0-9F5E-1299EEA4501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0F46CB0-4816-4AEA-A128-76EBDBE0BD29}" type="datetimeFigureOut">
              <a:rPr lang="fi-FI" smtClean="0"/>
              <a:pPr/>
              <a:t>11.9.2015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8A3B8-F53E-4BF0-9F5E-1299EEA4501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F46CB0-4816-4AEA-A128-76EBDBE0BD29}" type="datetimeFigureOut">
              <a:rPr lang="fi-FI" smtClean="0"/>
              <a:pPr/>
              <a:t>11.9.2015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8A3B8-F53E-4BF0-9F5E-1299EEA4501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uorakulmi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F46CB0-4816-4AEA-A128-76EBDBE0BD29}" type="datetimeFigureOut">
              <a:rPr lang="fi-FI" smtClean="0"/>
              <a:pPr/>
              <a:t>11.9.2015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8A3B8-F53E-4BF0-9F5E-1299EEA4501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0" name="Kuvan paikkamerkki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i-FI" smtClean="0"/>
              <a:t>Lisää kuva napsauttamalla kuvaketta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orakulmi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Otsikon paikkamerkki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1" name="Tekstin paikkamerkki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  <a:p>
            <a:pPr lvl="1" eaLnBrk="1" latinLnBrk="0" hangingPunct="1"/>
            <a:r>
              <a:rPr kumimoji="0" lang="fi-FI" smtClean="0"/>
              <a:t>toinen taso</a:t>
            </a:r>
          </a:p>
          <a:p>
            <a:pPr lvl="2" eaLnBrk="1" latinLnBrk="0" hangingPunct="1"/>
            <a:r>
              <a:rPr kumimoji="0" lang="fi-FI" smtClean="0"/>
              <a:t>kolmas taso</a:t>
            </a:r>
          </a:p>
          <a:p>
            <a:pPr lvl="3" eaLnBrk="1" latinLnBrk="0" hangingPunct="1"/>
            <a:r>
              <a:rPr kumimoji="0" lang="fi-FI" smtClean="0"/>
              <a:t>neljäs taso</a:t>
            </a:r>
          </a:p>
          <a:p>
            <a:pPr lvl="4" eaLnBrk="1" latinLnBrk="0" hangingPunct="1"/>
            <a:r>
              <a:rPr kumimoji="0" lang="fi-FI" smtClean="0"/>
              <a:t>viides taso</a:t>
            </a:r>
            <a:endParaRPr kumimoji="0" lang="en-US"/>
          </a:p>
        </p:txBody>
      </p:sp>
      <p:sp>
        <p:nvSpPr>
          <p:cNvPr id="27" name="Päivämäärän paikkamerkki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0F46CB0-4816-4AEA-A128-76EBDBE0BD29}" type="datetimeFigureOut">
              <a:rPr lang="fi-FI" smtClean="0"/>
              <a:pPr/>
              <a:t>11.9.2015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16" name="Dian numeron paikkamerkki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FB8A3B8-F53E-4BF0-9F5E-1299EEA45018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aukea.net/nayta.php?teos=58228&amp;tyyppi=2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2" name="Picture 6" descr="http://aukea.net/photos/58228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72624" y="2852936"/>
            <a:ext cx="6471376" cy="40050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Yleispreesens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Ja </a:t>
            </a:r>
            <a:r>
              <a:rPr lang="fi-FI" dirty="0" err="1" smtClean="0"/>
              <a:t>be</a:t>
            </a:r>
            <a:r>
              <a:rPr lang="fi-FI" dirty="0" smtClean="0"/>
              <a:t> ja </a:t>
            </a:r>
            <a:r>
              <a:rPr lang="fi-FI" dirty="0" err="1" smtClean="0"/>
              <a:t>have</a:t>
            </a:r>
            <a:r>
              <a:rPr lang="fi-FI" dirty="0" smtClean="0"/>
              <a:t> -verbit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Be-verbin</a:t>
            </a:r>
            <a:r>
              <a:rPr lang="fi-FI" dirty="0" smtClean="0"/>
              <a:t> preesens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i-FI" b="1" dirty="0" smtClean="0"/>
              <a:t>KIELTEINEN</a:t>
            </a:r>
          </a:p>
          <a:p>
            <a:r>
              <a:rPr lang="fi-FI" dirty="0" smtClean="0"/>
              <a:t>Minä en ole vanha</a:t>
            </a:r>
          </a:p>
          <a:p>
            <a:pPr lvl="1">
              <a:buFont typeface="Arial" pitchFamily="34" charset="0"/>
              <a:buChar char="•"/>
            </a:pPr>
            <a:r>
              <a:rPr lang="fi-FI" b="1" i="1" dirty="0" smtClean="0"/>
              <a:t>I am </a:t>
            </a:r>
            <a:r>
              <a:rPr lang="fi-FI" b="1" i="1" dirty="0" err="1" smtClean="0"/>
              <a:t>not</a:t>
            </a:r>
            <a:r>
              <a:rPr lang="fi-FI" b="1" i="1" dirty="0" smtClean="0"/>
              <a:t> </a:t>
            </a:r>
            <a:r>
              <a:rPr lang="fi-FI" i="1" dirty="0" err="1" smtClean="0"/>
              <a:t>old</a:t>
            </a:r>
            <a:r>
              <a:rPr lang="fi-FI" i="1" dirty="0" smtClean="0"/>
              <a:t> / </a:t>
            </a:r>
            <a:r>
              <a:rPr lang="fi-FI" b="1" i="1" dirty="0" err="1" smtClean="0"/>
              <a:t>I´m</a:t>
            </a:r>
            <a:r>
              <a:rPr lang="fi-FI" b="1" i="1" dirty="0" smtClean="0"/>
              <a:t> </a:t>
            </a:r>
            <a:r>
              <a:rPr lang="fi-FI" b="1" i="1" dirty="0" err="1" smtClean="0"/>
              <a:t>not</a:t>
            </a:r>
            <a:r>
              <a:rPr lang="fi-FI" b="1" i="1" dirty="0" smtClean="0"/>
              <a:t> </a:t>
            </a:r>
            <a:r>
              <a:rPr lang="fi-FI" i="1" dirty="0" err="1" smtClean="0"/>
              <a:t>old</a:t>
            </a:r>
            <a:endParaRPr lang="fi-FI" i="1" dirty="0"/>
          </a:p>
          <a:p>
            <a:pPr lvl="1">
              <a:buFont typeface="Arial" pitchFamily="34" charset="0"/>
              <a:buChar char="•"/>
            </a:pPr>
            <a:endParaRPr lang="fi-FI" i="1" dirty="0" smtClean="0"/>
          </a:p>
          <a:p>
            <a:r>
              <a:rPr lang="fi-FI" dirty="0" smtClean="0"/>
              <a:t>Sinä et ole vanha</a:t>
            </a:r>
          </a:p>
          <a:p>
            <a:pPr lvl="1">
              <a:buFont typeface="Arial" pitchFamily="34" charset="0"/>
              <a:buChar char="•"/>
            </a:pPr>
            <a:r>
              <a:rPr lang="fi-FI" b="1" i="1" dirty="0" err="1" smtClean="0"/>
              <a:t>You</a:t>
            </a:r>
            <a:r>
              <a:rPr lang="fi-FI" b="1" i="1" dirty="0" smtClean="0"/>
              <a:t> </a:t>
            </a:r>
            <a:r>
              <a:rPr lang="fi-FI" b="1" i="1" dirty="0" err="1" smtClean="0"/>
              <a:t>are</a:t>
            </a:r>
            <a:r>
              <a:rPr lang="fi-FI" b="1" i="1" dirty="0" smtClean="0"/>
              <a:t> </a:t>
            </a:r>
            <a:r>
              <a:rPr lang="fi-FI" b="1" i="1" dirty="0" err="1" smtClean="0"/>
              <a:t>not</a:t>
            </a:r>
            <a:r>
              <a:rPr lang="fi-FI" i="1" dirty="0" smtClean="0"/>
              <a:t> </a:t>
            </a:r>
            <a:r>
              <a:rPr lang="fi-FI" i="1" dirty="0" err="1" smtClean="0"/>
              <a:t>old</a:t>
            </a:r>
            <a:r>
              <a:rPr lang="fi-FI" i="1" dirty="0" smtClean="0"/>
              <a:t> / </a:t>
            </a:r>
            <a:r>
              <a:rPr lang="fi-FI" b="1" i="1" dirty="0" err="1" smtClean="0"/>
              <a:t>You´re</a:t>
            </a:r>
            <a:r>
              <a:rPr lang="fi-FI" b="1" i="1" dirty="0" smtClean="0"/>
              <a:t> </a:t>
            </a:r>
            <a:r>
              <a:rPr lang="fi-FI" b="1" i="1" dirty="0" err="1" smtClean="0"/>
              <a:t>not</a:t>
            </a:r>
            <a:r>
              <a:rPr lang="fi-FI" b="1" i="1" dirty="0" smtClean="0"/>
              <a:t> </a:t>
            </a:r>
            <a:r>
              <a:rPr lang="fi-FI" i="1" dirty="0" err="1" smtClean="0"/>
              <a:t>old</a:t>
            </a:r>
            <a:endParaRPr lang="fi-FI" i="1" dirty="0" smtClean="0"/>
          </a:p>
          <a:p>
            <a:pPr lvl="1">
              <a:buNone/>
            </a:pPr>
            <a:endParaRPr lang="fi-FI" i="1" dirty="0" smtClean="0"/>
          </a:p>
          <a:p>
            <a:r>
              <a:rPr lang="fi-FI" dirty="0" smtClean="0"/>
              <a:t>Hän ei ole fiksu</a:t>
            </a:r>
          </a:p>
          <a:p>
            <a:pPr lvl="1">
              <a:buFont typeface="Arial" pitchFamily="34" charset="0"/>
              <a:buChar char="•"/>
            </a:pPr>
            <a:r>
              <a:rPr lang="fi-FI" b="1" i="1" dirty="0" smtClean="0"/>
              <a:t>He is </a:t>
            </a:r>
            <a:r>
              <a:rPr lang="fi-FI" b="1" i="1" dirty="0" err="1" smtClean="0"/>
              <a:t>not</a:t>
            </a:r>
            <a:r>
              <a:rPr lang="fi-FI" b="1" i="1" dirty="0" smtClean="0"/>
              <a:t> </a:t>
            </a:r>
            <a:r>
              <a:rPr lang="fi-FI" i="1" dirty="0" err="1" smtClean="0"/>
              <a:t>smart</a:t>
            </a:r>
            <a:r>
              <a:rPr lang="fi-FI" i="1" dirty="0" smtClean="0"/>
              <a:t> / </a:t>
            </a:r>
            <a:r>
              <a:rPr lang="fi-FI" b="1" i="1" dirty="0" smtClean="0"/>
              <a:t>He </a:t>
            </a:r>
            <a:r>
              <a:rPr lang="fi-FI" b="1" i="1" dirty="0" err="1" smtClean="0"/>
              <a:t>isn’t</a:t>
            </a:r>
            <a:r>
              <a:rPr lang="fi-FI" b="1" i="1" dirty="0" smtClean="0"/>
              <a:t> </a:t>
            </a:r>
            <a:r>
              <a:rPr lang="fi-FI" i="1" dirty="0" err="1" smtClean="0"/>
              <a:t>smart</a:t>
            </a:r>
            <a:endParaRPr lang="fi-FI" i="1" dirty="0" smtClean="0"/>
          </a:p>
          <a:p>
            <a:endParaRPr lang="fi-FI" i="1" dirty="0" smtClean="0"/>
          </a:p>
          <a:p>
            <a:pPr lvl="1">
              <a:buNone/>
            </a:pPr>
            <a:endParaRPr lang="fi-FI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Be-verbin</a:t>
            </a:r>
            <a:r>
              <a:rPr lang="fi-FI" dirty="0" smtClean="0"/>
              <a:t> preesens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i-FI" b="1" dirty="0" smtClean="0"/>
              <a:t>KYSYMYSLAUSE</a:t>
            </a:r>
            <a:r>
              <a:rPr lang="fi-FI" dirty="0" smtClean="0"/>
              <a:t> </a:t>
            </a:r>
            <a:r>
              <a:rPr lang="fi-FI" b="1" dirty="0" smtClean="0"/>
              <a:t>(myönteinen)</a:t>
            </a:r>
          </a:p>
          <a:p>
            <a:r>
              <a:rPr lang="fi-FI" dirty="0" smtClean="0"/>
              <a:t>Olenko minä vanha?</a:t>
            </a:r>
            <a:endParaRPr lang="fi-FI" dirty="0"/>
          </a:p>
          <a:p>
            <a:pPr lvl="1">
              <a:buFont typeface="Arial" pitchFamily="34" charset="0"/>
              <a:buChar char="•"/>
            </a:pPr>
            <a:r>
              <a:rPr lang="fi-FI" b="1" i="1" dirty="0" smtClean="0"/>
              <a:t>Am I </a:t>
            </a:r>
            <a:r>
              <a:rPr lang="fi-FI" i="1" dirty="0" err="1" smtClean="0"/>
              <a:t>old</a:t>
            </a:r>
            <a:r>
              <a:rPr lang="fi-FI" i="1" dirty="0" smtClean="0"/>
              <a:t>?			      </a:t>
            </a:r>
            <a:r>
              <a:rPr lang="fi-FI" dirty="0" smtClean="0">
                <a:sym typeface="Wingdings" pitchFamily="2" charset="2"/>
              </a:rPr>
              <a:t> VERBI + SUBJEKTI</a:t>
            </a:r>
            <a:endParaRPr lang="fi-FI" i="1" dirty="0" smtClean="0"/>
          </a:p>
          <a:p>
            <a:pPr lvl="2">
              <a:buNone/>
            </a:pPr>
            <a:r>
              <a:rPr lang="fi-FI" i="1" dirty="0">
                <a:sym typeface="Wingdings" pitchFamily="2" charset="2"/>
              </a:rPr>
              <a:t>	</a:t>
            </a:r>
            <a:r>
              <a:rPr lang="fi-FI" i="1" dirty="0" smtClean="0">
                <a:sym typeface="Wingdings" pitchFamily="2" charset="2"/>
              </a:rPr>
              <a:t>				</a:t>
            </a:r>
            <a:r>
              <a:rPr lang="fi-FI" i="1" dirty="0" smtClean="0"/>
              <a:t>		</a:t>
            </a:r>
          </a:p>
          <a:p>
            <a:pPr>
              <a:buNone/>
            </a:pPr>
            <a:endParaRPr lang="fi-FI" b="1" dirty="0" smtClean="0"/>
          </a:p>
          <a:p>
            <a:pPr>
              <a:buNone/>
            </a:pPr>
            <a:r>
              <a:rPr lang="fi-FI" b="1" dirty="0" smtClean="0"/>
              <a:t>KYSYMYSLAUSE (kielteinen)</a:t>
            </a:r>
          </a:p>
          <a:p>
            <a:r>
              <a:rPr lang="fi-FI" dirty="0" smtClean="0"/>
              <a:t>Etkö sinä ole fiksu</a:t>
            </a:r>
            <a:r>
              <a:rPr lang="fi-FI" dirty="0" smtClean="0"/>
              <a:t>?</a:t>
            </a:r>
          </a:p>
          <a:p>
            <a:pPr lvl="1">
              <a:buFont typeface="Arial" pitchFamily="34" charset="0"/>
              <a:buChar char="•"/>
            </a:pPr>
            <a:r>
              <a:rPr lang="fi-FI" b="1" i="1" dirty="0" err="1" smtClean="0"/>
              <a:t>Are</a:t>
            </a:r>
            <a:r>
              <a:rPr lang="fi-FI" b="1" i="1" dirty="0" smtClean="0"/>
              <a:t> </a:t>
            </a:r>
            <a:r>
              <a:rPr lang="fi-FI" b="1" i="1" dirty="0" err="1" smtClean="0"/>
              <a:t>you</a:t>
            </a:r>
            <a:r>
              <a:rPr lang="fi-FI" b="1" i="1" dirty="0" smtClean="0"/>
              <a:t> </a:t>
            </a:r>
            <a:r>
              <a:rPr lang="fi-FI" b="1" i="1" dirty="0" err="1" smtClean="0"/>
              <a:t>not</a:t>
            </a:r>
            <a:r>
              <a:rPr lang="fi-FI" b="1" i="1" dirty="0" smtClean="0"/>
              <a:t> /</a:t>
            </a:r>
          </a:p>
          <a:p>
            <a:pPr marL="292608" lvl="1" indent="0">
              <a:buNone/>
            </a:pPr>
            <a:r>
              <a:rPr lang="fi-FI" b="1" i="1" dirty="0" smtClean="0"/>
              <a:t>  </a:t>
            </a:r>
            <a:r>
              <a:rPr lang="fi-FI" b="1" i="1" dirty="0" err="1" smtClean="0"/>
              <a:t>Aren’t</a:t>
            </a:r>
            <a:r>
              <a:rPr lang="fi-FI" b="1" i="1" dirty="0" smtClean="0"/>
              <a:t> </a:t>
            </a:r>
            <a:r>
              <a:rPr lang="fi-FI" b="1" i="1" dirty="0" err="1" smtClean="0"/>
              <a:t>you</a:t>
            </a:r>
            <a:r>
              <a:rPr lang="fi-FI" b="1" i="1" dirty="0" smtClean="0"/>
              <a:t> </a:t>
            </a:r>
            <a:r>
              <a:rPr lang="fi-FI" i="1" dirty="0" err="1" smtClean="0"/>
              <a:t>smart</a:t>
            </a:r>
            <a:r>
              <a:rPr lang="fi-FI" i="1" dirty="0" smtClean="0"/>
              <a:t>? 	      </a:t>
            </a:r>
            <a:r>
              <a:rPr lang="fi-FI" dirty="0" smtClean="0">
                <a:sym typeface="Wingdings" pitchFamily="2" charset="2"/>
              </a:rPr>
              <a:t> VERBI + SUBJEKTI</a:t>
            </a:r>
            <a:r>
              <a:rPr lang="fi-FI" i="1" dirty="0" smtClean="0"/>
              <a:t>	</a:t>
            </a:r>
          </a:p>
          <a:p>
            <a:pPr lvl="2">
              <a:buNone/>
            </a:pPr>
            <a:r>
              <a:rPr lang="fi-FI" i="1" dirty="0">
                <a:sym typeface="Wingdings" pitchFamily="2" charset="2"/>
              </a:rPr>
              <a:t>	</a:t>
            </a:r>
            <a:r>
              <a:rPr lang="fi-FI" i="1" dirty="0" smtClean="0">
                <a:sym typeface="Wingdings" pitchFamily="2" charset="2"/>
              </a:rPr>
              <a:t>				</a:t>
            </a:r>
            <a:endParaRPr lang="fi-FI" i="1" dirty="0" smtClean="0"/>
          </a:p>
          <a:p>
            <a:pPr lvl="1"/>
            <a:endParaRPr lang="fi-FI" dirty="0"/>
          </a:p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doowansnewsandevents.files.wordpress.com/2013/05/squirrel-with-a-mouth-fu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268760"/>
            <a:ext cx="5715000" cy="381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Have-verbi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i="1" dirty="0" smtClean="0"/>
              <a:t>”olla, omistaa”</a:t>
            </a:r>
            <a:endParaRPr lang="fi-FI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Have-verbin</a:t>
            </a:r>
            <a:r>
              <a:rPr lang="fi-FI" dirty="0" smtClean="0"/>
              <a:t> taivutus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i-FI" u="sng" dirty="0" smtClean="0"/>
              <a:t>Yksikkö</a:t>
            </a:r>
          </a:p>
          <a:p>
            <a:pPr>
              <a:buNone/>
            </a:pPr>
            <a:r>
              <a:rPr lang="fi-FI" dirty="0" smtClean="0"/>
              <a:t>I </a:t>
            </a:r>
            <a:r>
              <a:rPr lang="fi-FI" b="1" dirty="0" err="1" smtClean="0">
                <a:solidFill>
                  <a:srgbClr val="00B0F0"/>
                </a:solidFill>
              </a:rPr>
              <a:t>have</a:t>
            </a:r>
            <a:r>
              <a:rPr lang="fi-FI" b="1" dirty="0" smtClean="0">
                <a:solidFill>
                  <a:srgbClr val="00B0F0"/>
                </a:solidFill>
              </a:rPr>
              <a:t> </a:t>
            </a:r>
            <a:r>
              <a:rPr lang="fi-FI" dirty="0" smtClean="0"/>
              <a:t>/ I </a:t>
            </a:r>
            <a:r>
              <a:rPr lang="fi-FI" b="1" dirty="0" err="1" smtClean="0">
                <a:solidFill>
                  <a:srgbClr val="00B050"/>
                </a:solidFill>
              </a:rPr>
              <a:t>have</a:t>
            </a:r>
            <a:r>
              <a:rPr lang="fi-FI" b="1" dirty="0" smtClean="0">
                <a:solidFill>
                  <a:srgbClr val="00B050"/>
                </a:solidFill>
              </a:rPr>
              <a:t> </a:t>
            </a:r>
            <a:r>
              <a:rPr lang="fi-FI" b="1" dirty="0" err="1" smtClean="0">
                <a:solidFill>
                  <a:srgbClr val="00B050"/>
                </a:solidFill>
              </a:rPr>
              <a:t>got</a:t>
            </a:r>
            <a:endParaRPr lang="fi-FI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i-FI" dirty="0" err="1" smtClean="0"/>
              <a:t>You</a:t>
            </a:r>
            <a:r>
              <a:rPr lang="fi-FI" dirty="0" smtClean="0"/>
              <a:t> </a:t>
            </a:r>
            <a:r>
              <a:rPr lang="fi-FI" b="1" dirty="0" err="1" smtClean="0">
                <a:solidFill>
                  <a:srgbClr val="00B0F0"/>
                </a:solidFill>
              </a:rPr>
              <a:t>have</a:t>
            </a:r>
            <a:r>
              <a:rPr lang="fi-FI" b="1" dirty="0" smtClean="0">
                <a:solidFill>
                  <a:srgbClr val="00B0F0"/>
                </a:solidFill>
              </a:rPr>
              <a:t> </a:t>
            </a:r>
            <a:r>
              <a:rPr lang="fi-FI" dirty="0" smtClean="0"/>
              <a:t>/ </a:t>
            </a:r>
            <a:r>
              <a:rPr lang="fi-FI" dirty="0" err="1" smtClean="0"/>
              <a:t>You</a:t>
            </a:r>
            <a:r>
              <a:rPr lang="fi-FI" dirty="0" smtClean="0"/>
              <a:t> </a:t>
            </a:r>
            <a:r>
              <a:rPr lang="fi-FI" b="1" dirty="0" err="1" smtClean="0">
                <a:solidFill>
                  <a:srgbClr val="00B050"/>
                </a:solidFill>
              </a:rPr>
              <a:t>have</a:t>
            </a:r>
            <a:r>
              <a:rPr lang="fi-FI" b="1" dirty="0" smtClean="0">
                <a:solidFill>
                  <a:srgbClr val="00B050"/>
                </a:solidFill>
              </a:rPr>
              <a:t> </a:t>
            </a:r>
            <a:r>
              <a:rPr lang="fi-FI" b="1" dirty="0" err="1" smtClean="0">
                <a:solidFill>
                  <a:srgbClr val="00B050"/>
                </a:solidFill>
              </a:rPr>
              <a:t>got</a:t>
            </a:r>
            <a:endParaRPr lang="fi-FI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i-FI" dirty="0" smtClean="0"/>
              <a:t>He, </a:t>
            </a:r>
            <a:r>
              <a:rPr lang="fi-FI" dirty="0" err="1" smtClean="0"/>
              <a:t>she</a:t>
            </a:r>
            <a:r>
              <a:rPr lang="fi-FI" dirty="0" smtClean="0"/>
              <a:t>, </a:t>
            </a:r>
            <a:r>
              <a:rPr lang="fi-FI" dirty="0" err="1" smtClean="0"/>
              <a:t>it</a:t>
            </a:r>
            <a:r>
              <a:rPr lang="fi-FI" dirty="0" smtClean="0"/>
              <a:t> </a:t>
            </a:r>
            <a:r>
              <a:rPr lang="fi-FI" b="1" dirty="0" err="1" smtClean="0">
                <a:solidFill>
                  <a:srgbClr val="00B0F0"/>
                </a:solidFill>
              </a:rPr>
              <a:t>has</a:t>
            </a:r>
            <a:r>
              <a:rPr lang="fi-FI" b="1" dirty="0" smtClean="0">
                <a:solidFill>
                  <a:srgbClr val="00B0F0"/>
                </a:solidFill>
              </a:rPr>
              <a:t> </a:t>
            </a:r>
            <a:r>
              <a:rPr lang="fi-FI" dirty="0" smtClean="0"/>
              <a:t>/ He, </a:t>
            </a:r>
            <a:r>
              <a:rPr lang="fi-FI" dirty="0" err="1" smtClean="0"/>
              <a:t>she</a:t>
            </a:r>
            <a:r>
              <a:rPr lang="fi-FI" dirty="0" smtClean="0"/>
              <a:t>, </a:t>
            </a:r>
            <a:r>
              <a:rPr lang="fi-FI" dirty="0" err="1" smtClean="0"/>
              <a:t>it</a:t>
            </a:r>
            <a:r>
              <a:rPr lang="fi-FI" dirty="0" smtClean="0"/>
              <a:t> </a:t>
            </a:r>
            <a:r>
              <a:rPr lang="fi-FI" b="1" dirty="0" err="1" smtClean="0">
                <a:solidFill>
                  <a:srgbClr val="00B050"/>
                </a:solidFill>
              </a:rPr>
              <a:t>has</a:t>
            </a:r>
            <a:r>
              <a:rPr lang="fi-FI" b="1" dirty="0" smtClean="0">
                <a:solidFill>
                  <a:srgbClr val="00B050"/>
                </a:solidFill>
              </a:rPr>
              <a:t> </a:t>
            </a:r>
            <a:r>
              <a:rPr lang="fi-FI" b="1" dirty="0" err="1" smtClean="0">
                <a:solidFill>
                  <a:srgbClr val="00B050"/>
                </a:solidFill>
              </a:rPr>
              <a:t>got</a:t>
            </a:r>
            <a:r>
              <a:rPr lang="fi-FI" b="1" dirty="0" smtClean="0">
                <a:solidFill>
                  <a:srgbClr val="00B050"/>
                </a:solidFill>
              </a:rPr>
              <a:t> </a:t>
            </a:r>
            <a:r>
              <a:rPr lang="fi-FI" dirty="0" smtClean="0">
                <a:solidFill>
                  <a:srgbClr val="00B050"/>
                </a:solidFill>
              </a:rPr>
              <a:t> </a:t>
            </a:r>
          </a:p>
          <a:p>
            <a:pPr>
              <a:buNone/>
            </a:pPr>
            <a:endParaRPr lang="fi-FI" dirty="0"/>
          </a:p>
          <a:p>
            <a:pPr>
              <a:buNone/>
            </a:pPr>
            <a:r>
              <a:rPr lang="fi-FI" u="sng" dirty="0" smtClean="0"/>
              <a:t>Monikko</a:t>
            </a:r>
          </a:p>
          <a:p>
            <a:pPr>
              <a:buNone/>
            </a:pPr>
            <a:r>
              <a:rPr lang="fi-FI" dirty="0" err="1" smtClean="0"/>
              <a:t>We</a:t>
            </a:r>
            <a:r>
              <a:rPr lang="fi-FI" dirty="0" smtClean="0"/>
              <a:t> </a:t>
            </a:r>
            <a:r>
              <a:rPr lang="fi-FI" b="1" dirty="0" err="1" smtClean="0">
                <a:solidFill>
                  <a:srgbClr val="00B0F0"/>
                </a:solidFill>
              </a:rPr>
              <a:t>have</a:t>
            </a:r>
            <a:r>
              <a:rPr lang="fi-FI" b="1" dirty="0" smtClean="0">
                <a:solidFill>
                  <a:srgbClr val="00B0F0"/>
                </a:solidFill>
              </a:rPr>
              <a:t> </a:t>
            </a:r>
            <a:r>
              <a:rPr lang="fi-FI" dirty="0" smtClean="0"/>
              <a:t>/ </a:t>
            </a:r>
            <a:r>
              <a:rPr lang="fi-FI" dirty="0" err="1" smtClean="0"/>
              <a:t>We</a:t>
            </a:r>
            <a:r>
              <a:rPr lang="fi-FI" dirty="0" smtClean="0"/>
              <a:t> </a:t>
            </a:r>
            <a:r>
              <a:rPr lang="fi-FI" b="1" dirty="0" err="1" smtClean="0">
                <a:solidFill>
                  <a:srgbClr val="00B050"/>
                </a:solidFill>
              </a:rPr>
              <a:t>have</a:t>
            </a:r>
            <a:r>
              <a:rPr lang="fi-FI" b="1" dirty="0" smtClean="0">
                <a:solidFill>
                  <a:srgbClr val="00B050"/>
                </a:solidFill>
              </a:rPr>
              <a:t> </a:t>
            </a:r>
            <a:r>
              <a:rPr lang="fi-FI" b="1" dirty="0" err="1" smtClean="0">
                <a:solidFill>
                  <a:srgbClr val="00B050"/>
                </a:solidFill>
              </a:rPr>
              <a:t>got</a:t>
            </a:r>
            <a:r>
              <a:rPr lang="fi-FI" b="1" dirty="0" smtClean="0">
                <a:solidFill>
                  <a:srgbClr val="00B050"/>
                </a:solidFill>
              </a:rPr>
              <a:t> </a:t>
            </a:r>
          </a:p>
          <a:p>
            <a:pPr>
              <a:buNone/>
            </a:pPr>
            <a:r>
              <a:rPr lang="fi-FI" dirty="0" err="1" smtClean="0"/>
              <a:t>You</a:t>
            </a:r>
            <a:r>
              <a:rPr lang="fi-FI" dirty="0" smtClean="0"/>
              <a:t> </a:t>
            </a:r>
            <a:r>
              <a:rPr lang="fi-FI" b="1" dirty="0" err="1" smtClean="0">
                <a:solidFill>
                  <a:srgbClr val="00B0F0"/>
                </a:solidFill>
              </a:rPr>
              <a:t>have</a:t>
            </a:r>
            <a:r>
              <a:rPr lang="fi-FI" b="1" dirty="0" smtClean="0">
                <a:solidFill>
                  <a:srgbClr val="00B0F0"/>
                </a:solidFill>
              </a:rPr>
              <a:t> </a:t>
            </a:r>
            <a:r>
              <a:rPr lang="fi-FI" dirty="0" smtClean="0"/>
              <a:t>/</a:t>
            </a:r>
            <a:r>
              <a:rPr lang="fi-FI" b="1" dirty="0" smtClean="0"/>
              <a:t> </a:t>
            </a:r>
            <a:r>
              <a:rPr lang="fi-FI" dirty="0" err="1" smtClean="0"/>
              <a:t>You</a:t>
            </a:r>
            <a:r>
              <a:rPr lang="fi-FI" dirty="0" smtClean="0"/>
              <a:t> </a:t>
            </a:r>
            <a:r>
              <a:rPr lang="fi-FI" b="1" dirty="0" err="1" smtClean="0">
                <a:solidFill>
                  <a:srgbClr val="00B050"/>
                </a:solidFill>
              </a:rPr>
              <a:t>have</a:t>
            </a:r>
            <a:r>
              <a:rPr lang="fi-FI" b="1" dirty="0" smtClean="0">
                <a:solidFill>
                  <a:srgbClr val="00B050"/>
                </a:solidFill>
              </a:rPr>
              <a:t> </a:t>
            </a:r>
            <a:r>
              <a:rPr lang="fi-FI" b="1" dirty="0" err="1" smtClean="0">
                <a:solidFill>
                  <a:srgbClr val="00B050"/>
                </a:solidFill>
              </a:rPr>
              <a:t>got</a:t>
            </a:r>
            <a:endParaRPr lang="fi-FI" b="1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fi-FI" dirty="0" err="1" smtClean="0"/>
              <a:t>They</a:t>
            </a:r>
            <a:r>
              <a:rPr lang="fi-FI" dirty="0" smtClean="0"/>
              <a:t> </a:t>
            </a:r>
            <a:r>
              <a:rPr lang="fi-FI" b="1" dirty="0" err="1" smtClean="0">
                <a:solidFill>
                  <a:srgbClr val="00B0F0"/>
                </a:solidFill>
              </a:rPr>
              <a:t>have</a:t>
            </a:r>
            <a:r>
              <a:rPr lang="fi-FI" b="1" dirty="0" smtClean="0">
                <a:solidFill>
                  <a:srgbClr val="00B0F0"/>
                </a:solidFill>
              </a:rPr>
              <a:t> </a:t>
            </a:r>
            <a:r>
              <a:rPr lang="fi-FI" dirty="0" smtClean="0"/>
              <a:t>/</a:t>
            </a:r>
            <a:r>
              <a:rPr lang="fi-FI" b="1" dirty="0" smtClean="0"/>
              <a:t> </a:t>
            </a:r>
            <a:r>
              <a:rPr lang="fi-FI" dirty="0" err="1" smtClean="0"/>
              <a:t>They</a:t>
            </a:r>
            <a:r>
              <a:rPr lang="fi-FI" b="1" dirty="0" smtClean="0"/>
              <a:t> </a:t>
            </a:r>
            <a:r>
              <a:rPr lang="fi-FI" b="1" dirty="0" err="1" smtClean="0">
                <a:solidFill>
                  <a:srgbClr val="00B050"/>
                </a:solidFill>
              </a:rPr>
              <a:t>have</a:t>
            </a:r>
            <a:r>
              <a:rPr lang="fi-FI" b="1" dirty="0" smtClean="0">
                <a:solidFill>
                  <a:srgbClr val="00B050"/>
                </a:solidFill>
              </a:rPr>
              <a:t> </a:t>
            </a:r>
            <a:r>
              <a:rPr lang="fi-FI" b="1" dirty="0" err="1" smtClean="0">
                <a:solidFill>
                  <a:srgbClr val="00B050"/>
                </a:solidFill>
              </a:rPr>
              <a:t>got</a:t>
            </a:r>
            <a:endParaRPr lang="fi-FI" dirty="0">
              <a:solidFill>
                <a:srgbClr val="00B050"/>
              </a:solidFill>
            </a:endParaRPr>
          </a:p>
          <a:p>
            <a:pPr>
              <a:buNone/>
            </a:pPr>
            <a:endParaRPr lang="fi-FI" b="1" dirty="0" smtClean="0"/>
          </a:p>
          <a:p>
            <a:pPr>
              <a:buNone/>
            </a:pPr>
            <a:r>
              <a:rPr lang="fi-FI" i="1" dirty="0" err="1" smtClean="0"/>
              <a:t>Have</a:t>
            </a:r>
            <a:r>
              <a:rPr lang="fi-FI" i="1" dirty="0" smtClean="0"/>
              <a:t> voidaan myös lyhentää: </a:t>
            </a:r>
            <a:r>
              <a:rPr lang="fi-FI" i="1" dirty="0" err="1" smtClean="0"/>
              <a:t>I´ve</a:t>
            </a:r>
            <a:endParaRPr lang="fi-FI" i="1" dirty="0" smtClean="0"/>
          </a:p>
          <a:p>
            <a:pPr>
              <a:buNone/>
            </a:pPr>
            <a:r>
              <a:rPr lang="fi-FI" i="1" dirty="0" smtClean="0"/>
              <a:t>Esim. </a:t>
            </a:r>
            <a:r>
              <a:rPr lang="fi-FI" i="1" dirty="0" err="1" smtClean="0"/>
              <a:t>I’ve</a:t>
            </a:r>
            <a:r>
              <a:rPr lang="fi-FI" i="1" dirty="0" smtClean="0"/>
              <a:t> </a:t>
            </a:r>
            <a:r>
              <a:rPr lang="fi-FI" i="1" dirty="0" err="1" smtClean="0"/>
              <a:t>got</a:t>
            </a:r>
            <a:r>
              <a:rPr lang="fi-FI" i="1" dirty="0" smtClean="0"/>
              <a:t> a </a:t>
            </a:r>
            <a:r>
              <a:rPr lang="fi-FI" i="1" dirty="0" err="1" smtClean="0"/>
              <a:t>car</a:t>
            </a:r>
            <a:endParaRPr lang="fi-FI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Have-verbin</a:t>
            </a:r>
            <a:r>
              <a:rPr lang="fi-FI" dirty="0" smtClean="0"/>
              <a:t> preesens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fi-FI" b="1" dirty="0" smtClean="0"/>
              <a:t>MYÖNTEINEN</a:t>
            </a:r>
          </a:p>
          <a:p>
            <a:r>
              <a:rPr lang="fi-FI" dirty="0" smtClean="0"/>
              <a:t>Minulla on poni</a:t>
            </a:r>
          </a:p>
          <a:p>
            <a:pPr lvl="1">
              <a:buFont typeface="Arial" pitchFamily="34" charset="0"/>
              <a:buChar char="•"/>
            </a:pPr>
            <a:r>
              <a:rPr lang="fi-FI" i="1" dirty="0" smtClean="0"/>
              <a:t>I </a:t>
            </a:r>
            <a:r>
              <a:rPr lang="fi-FI" b="1" i="1" dirty="0" err="1" smtClean="0"/>
              <a:t>have</a:t>
            </a:r>
            <a:r>
              <a:rPr lang="fi-FI" i="1" dirty="0" smtClean="0"/>
              <a:t> a </a:t>
            </a:r>
            <a:r>
              <a:rPr lang="fi-FI" i="1" dirty="0" err="1" smtClean="0"/>
              <a:t>pony</a:t>
            </a:r>
            <a:r>
              <a:rPr lang="fi-FI" i="1" dirty="0" smtClean="0"/>
              <a:t>	</a:t>
            </a:r>
          </a:p>
          <a:p>
            <a:pPr lvl="1">
              <a:buFont typeface="Arial" pitchFamily="34" charset="0"/>
              <a:buChar char="•"/>
            </a:pPr>
            <a:r>
              <a:rPr lang="fi-FI" i="1" dirty="0" smtClean="0"/>
              <a:t>I </a:t>
            </a:r>
            <a:r>
              <a:rPr lang="fi-FI" b="1" i="1" dirty="0" err="1" smtClean="0"/>
              <a:t>have</a:t>
            </a:r>
            <a:r>
              <a:rPr lang="fi-FI" b="1" i="1" dirty="0" smtClean="0"/>
              <a:t> </a:t>
            </a:r>
            <a:r>
              <a:rPr lang="fi-FI" b="1" i="1" dirty="0" err="1" smtClean="0"/>
              <a:t>got</a:t>
            </a:r>
            <a:r>
              <a:rPr lang="fi-FI" b="1" i="1" dirty="0" smtClean="0"/>
              <a:t> </a:t>
            </a:r>
            <a:r>
              <a:rPr lang="fi-FI" i="1" dirty="0" smtClean="0"/>
              <a:t>a </a:t>
            </a:r>
            <a:r>
              <a:rPr lang="fi-FI" i="1" dirty="0" err="1" smtClean="0"/>
              <a:t>pony</a:t>
            </a:r>
            <a:r>
              <a:rPr lang="fi-FI" i="1" dirty="0" smtClean="0"/>
              <a:t>   </a:t>
            </a:r>
            <a:r>
              <a:rPr lang="fi-FI" b="1" dirty="0" smtClean="0">
                <a:sym typeface="Wingdings" pitchFamily="2" charset="2"/>
              </a:rPr>
              <a:t> </a:t>
            </a:r>
            <a:r>
              <a:rPr lang="fi-FI" b="1" dirty="0">
                <a:sym typeface="Wingdings" pitchFamily="2" charset="2"/>
              </a:rPr>
              <a:t> </a:t>
            </a:r>
            <a:r>
              <a:rPr lang="fi-FI" dirty="0" smtClean="0">
                <a:sym typeface="Wingdings" pitchFamily="2" charset="2"/>
              </a:rPr>
              <a:t>yks.1-2 ja mon. 1-3. pers. </a:t>
            </a:r>
            <a:r>
              <a:rPr lang="fi-FI" b="1" dirty="0" smtClean="0">
                <a:sym typeface="Wingdings" pitchFamily="2" charset="2"/>
              </a:rPr>
              <a:t>		                 </a:t>
            </a:r>
            <a:r>
              <a:rPr lang="fi-FI" dirty="0" smtClean="0">
                <a:sym typeface="Wingdings" pitchFamily="2" charset="2"/>
              </a:rPr>
              <a:t>    =</a:t>
            </a:r>
            <a:r>
              <a:rPr lang="fi-FI" b="1" dirty="0" smtClean="0">
                <a:sym typeface="Wingdings" pitchFamily="2" charset="2"/>
              </a:rPr>
              <a:t> </a:t>
            </a:r>
            <a:r>
              <a:rPr lang="fi-FI" dirty="0" err="1" smtClean="0">
                <a:sym typeface="Wingdings" pitchFamily="2" charset="2"/>
              </a:rPr>
              <a:t>have</a:t>
            </a:r>
            <a:r>
              <a:rPr lang="fi-FI" dirty="0" smtClean="0">
                <a:sym typeface="Wingdings" pitchFamily="2" charset="2"/>
              </a:rPr>
              <a:t> / </a:t>
            </a:r>
            <a:r>
              <a:rPr lang="fi-FI" dirty="0" err="1" smtClean="0">
                <a:sym typeface="Wingdings" pitchFamily="2" charset="2"/>
              </a:rPr>
              <a:t>have</a:t>
            </a:r>
            <a:r>
              <a:rPr lang="fi-FI" dirty="0" smtClean="0">
                <a:sym typeface="Wingdings" pitchFamily="2" charset="2"/>
              </a:rPr>
              <a:t> </a:t>
            </a:r>
            <a:r>
              <a:rPr lang="fi-FI" dirty="0" err="1" smtClean="0">
                <a:sym typeface="Wingdings" pitchFamily="2" charset="2"/>
              </a:rPr>
              <a:t>got</a:t>
            </a:r>
            <a:endParaRPr lang="fi-FI" i="1" dirty="0" smtClean="0"/>
          </a:p>
          <a:p>
            <a:r>
              <a:rPr lang="fi-FI" dirty="0" smtClean="0"/>
              <a:t>Hänellä on papukaija</a:t>
            </a:r>
          </a:p>
          <a:p>
            <a:pPr lvl="1">
              <a:buFont typeface="Arial" pitchFamily="34" charset="0"/>
              <a:buChar char="•"/>
            </a:pPr>
            <a:r>
              <a:rPr lang="fi-FI" i="1" dirty="0" err="1" smtClean="0"/>
              <a:t>She</a:t>
            </a:r>
            <a:r>
              <a:rPr lang="fi-FI" i="1" dirty="0" smtClean="0"/>
              <a:t> </a:t>
            </a:r>
            <a:r>
              <a:rPr lang="fi-FI" b="1" i="1" dirty="0" err="1" smtClean="0"/>
              <a:t>has</a:t>
            </a:r>
            <a:r>
              <a:rPr lang="fi-FI" i="1" dirty="0" smtClean="0"/>
              <a:t> a </a:t>
            </a:r>
            <a:r>
              <a:rPr lang="fi-FI" i="1" dirty="0" err="1" smtClean="0"/>
              <a:t>parrot</a:t>
            </a:r>
            <a:r>
              <a:rPr lang="fi-FI" i="1" dirty="0" smtClean="0"/>
              <a:t>		</a:t>
            </a:r>
          </a:p>
          <a:p>
            <a:pPr lvl="1">
              <a:buFont typeface="Arial" pitchFamily="34" charset="0"/>
              <a:buChar char="•"/>
            </a:pPr>
            <a:r>
              <a:rPr lang="fi-FI" i="1" dirty="0" err="1" smtClean="0">
                <a:sym typeface="Wingdings" pitchFamily="2" charset="2"/>
              </a:rPr>
              <a:t>She</a:t>
            </a:r>
            <a:r>
              <a:rPr lang="fi-FI" i="1" dirty="0" smtClean="0">
                <a:sym typeface="Wingdings" pitchFamily="2" charset="2"/>
              </a:rPr>
              <a:t> </a:t>
            </a:r>
            <a:r>
              <a:rPr lang="fi-FI" b="1" i="1" dirty="0" err="1" smtClean="0">
                <a:sym typeface="Wingdings" pitchFamily="2" charset="2"/>
              </a:rPr>
              <a:t>has</a:t>
            </a:r>
            <a:r>
              <a:rPr lang="fi-FI" b="1" i="1" dirty="0" smtClean="0">
                <a:sym typeface="Wingdings" pitchFamily="2" charset="2"/>
              </a:rPr>
              <a:t> </a:t>
            </a:r>
            <a:r>
              <a:rPr lang="fi-FI" b="1" i="1" dirty="0" err="1" smtClean="0">
                <a:sym typeface="Wingdings" pitchFamily="2" charset="2"/>
              </a:rPr>
              <a:t>got</a:t>
            </a:r>
            <a:r>
              <a:rPr lang="fi-FI" b="1" i="1" dirty="0" smtClean="0">
                <a:sym typeface="Wingdings" pitchFamily="2" charset="2"/>
              </a:rPr>
              <a:t> </a:t>
            </a:r>
            <a:r>
              <a:rPr lang="fi-FI" i="1" dirty="0" smtClean="0">
                <a:sym typeface="Wingdings" pitchFamily="2" charset="2"/>
              </a:rPr>
              <a:t>a </a:t>
            </a:r>
            <a:r>
              <a:rPr lang="fi-FI" i="1" dirty="0" err="1" smtClean="0">
                <a:sym typeface="Wingdings" pitchFamily="2" charset="2"/>
              </a:rPr>
              <a:t>parrot</a:t>
            </a:r>
            <a:r>
              <a:rPr lang="fi-FI" i="1" dirty="0">
                <a:sym typeface="Wingdings" pitchFamily="2" charset="2"/>
              </a:rPr>
              <a:t> </a:t>
            </a:r>
            <a:r>
              <a:rPr lang="fi-FI" i="1" dirty="0" smtClean="0">
                <a:sym typeface="Wingdings" pitchFamily="2" charset="2"/>
              </a:rPr>
              <a:t>      </a:t>
            </a:r>
            <a:r>
              <a:rPr lang="fi-FI" b="1" dirty="0" smtClean="0">
                <a:sym typeface="Wingdings" pitchFamily="2" charset="2"/>
              </a:rPr>
              <a:t> </a:t>
            </a:r>
            <a:r>
              <a:rPr lang="fi-FI" dirty="0" smtClean="0">
                <a:sym typeface="Wingdings" pitchFamily="2" charset="2"/>
              </a:rPr>
              <a:t>yks. 3. pers.</a:t>
            </a:r>
          </a:p>
          <a:p>
            <a:pPr lvl="1">
              <a:buNone/>
            </a:pPr>
            <a:r>
              <a:rPr lang="fi-FI" dirty="0" smtClean="0">
                <a:sym typeface="Wingdings" pitchFamily="2" charset="2"/>
              </a:rPr>
              <a:t>					       = </a:t>
            </a:r>
            <a:r>
              <a:rPr lang="fi-FI" dirty="0" err="1" smtClean="0">
                <a:sym typeface="Wingdings" pitchFamily="2" charset="2"/>
              </a:rPr>
              <a:t>has</a:t>
            </a:r>
            <a:r>
              <a:rPr lang="fi-FI" dirty="0" smtClean="0">
                <a:sym typeface="Wingdings" pitchFamily="2" charset="2"/>
              </a:rPr>
              <a:t> / </a:t>
            </a:r>
            <a:r>
              <a:rPr lang="fi-FI" dirty="0" err="1" smtClean="0">
                <a:sym typeface="Wingdings" pitchFamily="2" charset="2"/>
              </a:rPr>
              <a:t>has</a:t>
            </a:r>
            <a:r>
              <a:rPr lang="fi-FI" dirty="0" smtClean="0">
                <a:sym typeface="Wingdings" pitchFamily="2" charset="2"/>
              </a:rPr>
              <a:t> </a:t>
            </a:r>
            <a:r>
              <a:rPr lang="fi-FI" dirty="0" err="1" smtClean="0">
                <a:sym typeface="Wingdings" pitchFamily="2" charset="2"/>
              </a:rPr>
              <a:t>got</a:t>
            </a:r>
            <a:endParaRPr lang="fi-FI" dirty="0" smtClean="0">
              <a:sym typeface="Wingdings" pitchFamily="2" charset="2"/>
            </a:endParaRPr>
          </a:p>
          <a:p>
            <a:r>
              <a:rPr lang="fi-FI" i="1" dirty="0" smtClean="0">
                <a:sym typeface="Wingdings" pitchFamily="2" charset="2"/>
              </a:rPr>
              <a:t>MYÖNTEINEN MUOTO</a:t>
            </a:r>
            <a:r>
              <a:rPr lang="fi-FI" i="1" dirty="0">
                <a:sym typeface="Wingdings" pitchFamily="2" charset="2"/>
              </a:rPr>
              <a:t>: </a:t>
            </a:r>
          </a:p>
          <a:p>
            <a:pPr lvl="1"/>
            <a:r>
              <a:rPr lang="fi-FI" i="1" dirty="0" smtClean="0">
                <a:solidFill>
                  <a:srgbClr val="00B0F0"/>
                </a:solidFill>
                <a:sym typeface="Wingdings" pitchFamily="2" charset="2"/>
              </a:rPr>
              <a:t>HAVE / </a:t>
            </a:r>
            <a:r>
              <a:rPr lang="fi-FI" i="1" dirty="0" smtClean="0">
                <a:solidFill>
                  <a:srgbClr val="00B050"/>
                </a:solidFill>
                <a:sym typeface="Wingdings" pitchFamily="2" charset="2"/>
              </a:rPr>
              <a:t>HAVE GOT </a:t>
            </a:r>
            <a:endParaRPr lang="fi-FI" i="1" dirty="0">
              <a:solidFill>
                <a:srgbClr val="00B0F0"/>
              </a:solidFill>
              <a:sym typeface="Wingdings" pitchFamily="2" charset="2"/>
            </a:endParaRPr>
          </a:p>
          <a:p>
            <a:pPr lvl="1"/>
            <a:r>
              <a:rPr lang="fi-FI" i="1" dirty="0" smtClean="0">
                <a:solidFill>
                  <a:srgbClr val="00B0F0"/>
                </a:solidFill>
                <a:sym typeface="Wingdings" pitchFamily="2" charset="2"/>
              </a:rPr>
              <a:t>HAS / </a:t>
            </a:r>
            <a:r>
              <a:rPr lang="fi-FI" i="1" dirty="0" smtClean="0">
                <a:solidFill>
                  <a:srgbClr val="00B050"/>
                </a:solidFill>
                <a:sym typeface="Wingdings" pitchFamily="2" charset="2"/>
              </a:rPr>
              <a:t>HAS </a:t>
            </a:r>
            <a:r>
              <a:rPr lang="fi-FI" i="1" dirty="0">
                <a:solidFill>
                  <a:srgbClr val="00B050"/>
                </a:solidFill>
                <a:sym typeface="Wingdings" pitchFamily="2" charset="2"/>
              </a:rPr>
              <a:t>GOT</a:t>
            </a:r>
            <a:endParaRPr lang="fi-FI" i="1" dirty="0">
              <a:solidFill>
                <a:srgbClr val="00B050"/>
              </a:solidFill>
            </a:endParaRPr>
          </a:p>
          <a:p>
            <a:pPr lvl="1">
              <a:buNone/>
            </a:pPr>
            <a:endParaRPr lang="fi-FI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Have-verbin</a:t>
            </a:r>
            <a:r>
              <a:rPr lang="fi-FI" dirty="0" smtClean="0"/>
              <a:t> preesens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fi-FI" b="1" dirty="0" smtClean="0"/>
              <a:t>KIELTEINEN</a:t>
            </a:r>
          </a:p>
          <a:p>
            <a:r>
              <a:rPr lang="fi-FI" dirty="0" smtClean="0"/>
              <a:t>Heillä ei ole sitä.</a:t>
            </a:r>
          </a:p>
          <a:p>
            <a:pPr lvl="1">
              <a:buFont typeface="Arial" pitchFamily="34" charset="0"/>
              <a:buChar char="•"/>
            </a:pPr>
            <a:r>
              <a:rPr lang="fi-FI" i="1" dirty="0" err="1" smtClean="0"/>
              <a:t>They</a:t>
            </a:r>
            <a:r>
              <a:rPr lang="fi-FI" i="1" dirty="0" smtClean="0"/>
              <a:t> </a:t>
            </a:r>
            <a:r>
              <a:rPr lang="fi-FI" b="1" i="1" dirty="0" err="1" smtClean="0">
                <a:solidFill>
                  <a:srgbClr val="00B0F0"/>
                </a:solidFill>
              </a:rPr>
              <a:t>don’t</a:t>
            </a:r>
            <a:r>
              <a:rPr lang="fi-FI" b="1" i="1" dirty="0" smtClean="0">
                <a:solidFill>
                  <a:srgbClr val="00B0F0"/>
                </a:solidFill>
              </a:rPr>
              <a:t> </a:t>
            </a:r>
            <a:r>
              <a:rPr lang="fi-FI" b="1" i="1" dirty="0" err="1" smtClean="0">
                <a:solidFill>
                  <a:srgbClr val="00B0F0"/>
                </a:solidFill>
              </a:rPr>
              <a:t>have</a:t>
            </a:r>
            <a:r>
              <a:rPr lang="fi-FI" b="1" i="1" dirty="0" smtClean="0">
                <a:solidFill>
                  <a:srgbClr val="00B0F0"/>
                </a:solidFill>
              </a:rPr>
              <a:t> </a:t>
            </a:r>
            <a:r>
              <a:rPr lang="fi-FI" i="1" dirty="0" err="1" smtClean="0"/>
              <a:t>it</a:t>
            </a:r>
            <a:r>
              <a:rPr lang="fi-FI" i="1" dirty="0" smtClean="0"/>
              <a:t>/ </a:t>
            </a:r>
            <a:r>
              <a:rPr lang="fi-FI" i="1" dirty="0" err="1" smtClean="0"/>
              <a:t>They</a:t>
            </a:r>
            <a:r>
              <a:rPr lang="fi-FI" i="1" dirty="0"/>
              <a:t> </a:t>
            </a:r>
            <a:r>
              <a:rPr lang="fi-FI" b="1" i="1" dirty="0" err="1" smtClean="0">
                <a:solidFill>
                  <a:srgbClr val="00B050"/>
                </a:solidFill>
              </a:rPr>
              <a:t>haven’t</a:t>
            </a:r>
            <a:r>
              <a:rPr lang="fi-FI" b="1" i="1" dirty="0" smtClean="0">
                <a:solidFill>
                  <a:srgbClr val="00B050"/>
                </a:solidFill>
              </a:rPr>
              <a:t> </a:t>
            </a:r>
            <a:r>
              <a:rPr lang="fi-FI" b="1" i="1" dirty="0" err="1" smtClean="0">
                <a:solidFill>
                  <a:srgbClr val="00B050"/>
                </a:solidFill>
              </a:rPr>
              <a:t>got</a:t>
            </a:r>
            <a:r>
              <a:rPr lang="fi-FI" i="1" dirty="0" smtClean="0">
                <a:solidFill>
                  <a:srgbClr val="00B050"/>
                </a:solidFill>
              </a:rPr>
              <a:t> </a:t>
            </a:r>
            <a:r>
              <a:rPr lang="fi-FI" i="1" dirty="0" err="1" smtClean="0"/>
              <a:t>it</a:t>
            </a:r>
            <a:r>
              <a:rPr lang="fi-FI" i="1" dirty="0" smtClean="0"/>
              <a:t>	</a:t>
            </a:r>
          </a:p>
          <a:p>
            <a:pPr marL="530352" lvl="2" indent="0">
              <a:buNone/>
            </a:pPr>
            <a:r>
              <a:rPr lang="fi-FI" dirty="0" smtClean="0">
                <a:sym typeface="Wingdings" pitchFamily="2" charset="2"/>
              </a:rPr>
              <a:t>=Yks. 1-2. pers. ja mon. 1-3. pers.</a:t>
            </a:r>
          </a:p>
          <a:p>
            <a:pPr>
              <a:buNone/>
            </a:pPr>
            <a:endParaRPr lang="fi-FI" b="1" dirty="0" smtClean="0"/>
          </a:p>
          <a:p>
            <a:r>
              <a:rPr lang="fi-FI" dirty="0" smtClean="0"/>
              <a:t>Hänellä ei ole lemmikkieläimiä</a:t>
            </a:r>
          </a:p>
          <a:p>
            <a:pPr lvl="1">
              <a:buFont typeface="Arial" pitchFamily="34" charset="0"/>
              <a:buChar char="•"/>
            </a:pPr>
            <a:r>
              <a:rPr lang="fi-FI" i="1" dirty="0" smtClean="0"/>
              <a:t>He </a:t>
            </a:r>
            <a:r>
              <a:rPr lang="fi-FI" b="1" i="1" dirty="0" err="1" smtClean="0">
                <a:solidFill>
                  <a:srgbClr val="00B0F0"/>
                </a:solidFill>
              </a:rPr>
              <a:t>doesn´t</a:t>
            </a:r>
            <a:r>
              <a:rPr lang="fi-FI" b="1" i="1" dirty="0" smtClean="0">
                <a:solidFill>
                  <a:srgbClr val="00B0F0"/>
                </a:solidFill>
              </a:rPr>
              <a:t> </a:t>
            </a:r>
            <a:r>
              <a:rPr lang="fi-FI" b="1" i="1" dirty="0" err="1" smtClean="0">
                <a:solidFill>
                  <a:srgbClr val="00B0F0"/>
                </a:solidFill>
              </a:rPr>
              <a:t>have</a:t>
            </a:r>
            <a:r>
              <a:rPr lang="fi-FI" b="1" i="1" dirty="0" smtClean="0">
                <a:solidFill>
                  <a:srgbClr val="00B0F0"/>
                </a:solidFill>
              </a:rPr>
              <a:t> </a:t>
            </a:r>
            <a:r>
              <a:rPr lang="fi-FI" i="1" dirty="0" err="1" smtClean="0"/>
              <a:t>pets</a:t>
            </a:r>
            <a:r>
              <a:rPr lang="fi-FI" i="1" dirty="0" smtClean="0"/>
              <a:t> / He </a:t>
            </a:r>
            <a:r>
              <a:rPr lang="fi-FI" b="1" i="1" dirty="0" err="1" smtClean="0">
                <a:solidFill>
                  <a:srgbClr val="00B050"/>
                </a:solidFill>
              </a:rPr>
              <a:t>hasn’t</a:t>
            </a:r>
            <a:r>
              <a:rPr lang="fi-FI" b="1" i="1" dirty="0" smtClean="0">
                <a:solidFill>
                  <a:srgbClr val="00B050"/>
                </a:solidFill>
              </a:rPr>
              <a:t> </a:t>
            </a:r>
            <a:r>
              <a:rPr lang="fi-FI" b="1" i="1" dirty="0" err="1" smtClean="0">
                <a:solidFill>
                  <a:srgbClr val="00B050"/>
                </a:solidFill>
              </a:rPr>
              <a:t>got</a:t>
            </a:r>
            <a:r>
              <a:rPr lang="fi-FI" b="1" i="1" dirty="0" smtClean="0">
                <a:solidFill>
                  <a:srgbClr val="00B050"/>
                </a:solidFill>
              </a:rPr>
              <a:t> </a:t>
            </a:r>
            <a:r>
              <a:rPr lang="fi-FI" i="1" dirty="0" err="1" smtClean="0"/>
              <a:t>pets</a:t>
            </a:r>
            <a:endParaRPr lang="fi-FI" i="1" dirty="0"/>
          </a:p>
          <a:p>
            <a:pPr marL="530352" lvl="2" indent="0">
              <a:buNone/>
            </a:pPr>
            <a:r>
              <a:rPr lang="fi-FI" dirty="0">
                <a:sym typeface="Wingdings" pitchFamily="2" charset="2"/>
              </a:rPr>
              <a:t>=</a:t>
            </a:r>
            <a:r>
              <a:rPr lang="fi-FI" dirty="0" smtClean="0">
                <a:sym typeface="Wingdings" pitchFamily="2" charset="2"/>
              </a:rPr>
              <a:t>yks. 3. pers.</a:t>
            </a:r>
          </a:p>
          <a:p>
            <a:pPr marL="530352" lvl="2" indent="0">
              <a:buNone/>
            </a:pPr>
            <a:endParaRPr lang="fi-FI" i="1" dirty="0">
              <a:sym typeface="Wingdings" pitchFamily="2" charset="2"/>
            </a:endParaRPr>
          </a:p>
          <a:p>
            <a:r>
              <a:rPr lang="fi-FI" i="1" dirty="0" smtClean="0">
                <a:sym typeface="Wingdings" pitchFamily="2" charset="2"/>
              </a:rPr>
              <a:t>KIELTEINEN MUOTO: </a:t>
            </a:r>
          </a:p>
          <a:p>
            <a:pPr lvl="1"/>
            <a:r>
              <a:rPr lang="fi-FI" i="1" dirty="0" smtClean="0">
                <a:solidFill>
                  <a:srgbClr val="00B0F0"/>
                </a:solidFill>
                <a:sym typeface="Wingdings" pitchFamily="2" charset="2"/>
              </a:rPr>
              <a:t>DON’T HAVE / </a:t>
            </a:r>
            <a:r>
              <a:rPr lang="fi-FI" i="1" dirty="0" smtClean="0">
                <a:solidFill>
                  <a:srgbClr val="00B050"/>
                </a:solidFill>
                <a:sym typeface="Wingdings" pitchFamily="2" charset="2"/>
              </a:rPr>
              <a:t>HAVEN’T </a:t>
            </a:r>
            <a:r>
              <a:rPr lang="fi-FI" i="1" dirty="0">
                <a:solidFill>
                  <a:srgbClr val="00B050"/>
                </a:solidFill>
                <a:sym typeface="Wingdings" pitchFamily="2" charset="2"/>
              </a:rPr>
              <a:t>GOT </a:t>
            </a:r>
            <a:endParaRPr lang="fi-FI" i="1" dirty="0" smtClean="0">
              <a:solidFill>
                <a:srgbClr val="00B0F0"/>
              </a:solidFill>
              <a:sym typeface="Wingdings" pitchFamily="2" charset="2"/>
            </a:endParaRPr>
          </a:p>
          <a:p>
            <a:pPr lvl="1"/>
            <a:r>
              <a:rPr lang="fi-FI" i="1" dirty="0" smtClean="0">
                <a:solidFill>
                  <a:srgbClr val="00B0F0"/>
                </a:solidFill>
                <a:sym typeface="Wingdings" pitchFamily="2" charset="2"/>
              </a:rPr>
              <a:t>DOESN’T </a:t>
            </a:r>
            <a:r>
              <a:rPr lang="fi-FI" i="1" dirty="0">
                <a:solidFill>
                  <a:srgbClr val="00B0F0"/>
                </a:solidFill>
                <a:sym typeface="Wingdings" pitchFamily="2" charset="2"/>
              </a:rPr>
              <a:t>HAVE </a:t>
            </a:r>
            <a:r>
              <a:rPr lang="fi-FI" i="1" dirty="0" smtClean="0">
                <a:solidFill>
                  <a:srgbClr val="00B0F0"/>
                </a:solidFill>
                <a:sym typeface="Wingdings" pitchFamily="2" charset="2"/>
              </a:rPr>
              <a:t>/ </a:t>
            </a:r>
            <a:r>
              <a:rPr lang="fi-FI" i="1" dirty="0" smtClean="0">
                <a:solidFill>
                  <a:srgbClr val="00B050"/>
                </a:solidFill>
                <a:sym typeface="Wingdings" pitchFamily="2" charset="2"/>
              </a:rPr>
              <a:t>HASN’T GOT</a:t>
            </a:r>
            <a:endParaRPr lang="fi-FI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Have-verbin</a:t>
            </a:r>
            <a:r>
              <a:rPr lang="fi-FI" dirty="0" smtClean="0"/>
              <a:t> preesens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i-FI" b="1" dirty="0" smtClean="0"/>
              <a:t>KYSYMYSLAUSE (myönteinen)</a:t>
            </a:r>
          </a:p>
          <a:p>
            <a:r>
              <a:rPr lang="fi-FI" dirty="0" smtClean="0"/>
              <a:t>Onko sinulla lemmikkejä?</a:t>
            </a:r>
          </a:p>
          <a:p>
            <a:pPr lvl="1"/>
            <a:r>
              <a:rPr lang="fi-FI" b="1" i="1" dirty="0" err="1" smtClean="0">
                <a:solidFill>
                  <a:srgbClr val="00B050"/>
                </a:solidFill>
              </a:rPr>
              <a:t>Have</a:t>
            </a:r>
            <a:r>
              <a:rPr lang="fi-FI" b="1" i="1" dirty="0" smtClean="0">
                <a:solidFill>
                  <a:srgbClr val="00B050"/>
                </a:solidFill>
              </a:rPr>
              <a:t> </a:t>
            </a:r>
            <a:r>
              <a:rPr lang="fi-FI" b="1" i="1" dirty="0" err="1" smtClean="0">
                <a:solidFill>
                  <a:srgbClr val="00B050"/>
                </a:solidFill>
              </a:rPr>
              <a:t>you</a:t>
            </a:r>
            <a:r>
              <a:rPr lang="fi-FI" b="1" i="1" dirty="0" smtClean="0">
                <a:solidFill>
                  <a:srgbClr val="00B050"/>
                </a:solidFill>
              </a:rPr>
              <a:t> </a:t>
            </a:r>
            <a:r>
              <a:rPr lang="fi-FI" b="1" i="1" dirty="0" err="1" smtClean="0">
                <a:solidFill>
                  <a:srgbClr val="00B050"/>
                </a:solidFill>
              </a:rPr>
              <a:t>got</a:t>
            </a:r>
            <a:r>
              <a:rPr lang="fi-FI" b="1" i="1" dirty="0" smtClean="0">
                <a:solidFill>
                  <a:srgbClr val="00B050"/>
                </a:solidFill>
              </a:rPr>
              <a:t> </a:t>
            </a:r>
            <a:r>
              <a:rPr lang="fi-FI" i="1" dirty="0" err="1" smtClean="0"/>
              <a:t>any</a:t>
            </a:r>
            <a:r>
              <a:rPr lang="fi-FI" i="1" dirty="0" smtClean="0"/>
              <a:t> </a:t>
            </a:r>
            <a:r>
              <a:rPr lang="fi-FI" i="1" dirty="0" err="1" smtClean="0"/>
              <a:t>pets</a:t>
            </a:r>
            <a:r>
              <a:rPr lang="fi-FI" i="1" dirty="0" smtClean="0"/>
              <a:t>?</a:t>
            </a:r>
          </a:p>
          <a:p>
            <a:pPr lvl="1"/>
            <a:r>
              <a:rPr lang="fi-FI" b="1" i="1" dirty="0" err="1">
                <a:solidFill>
                  <a:srgbClr val="00B0F0"/>
                </a:solidFill>
              </a:rPr>
              <a:t>Do</a:t>
            </a:r>
            <a:r>
              <a:rPr lang="fi-FI" b="1" i="1" dirty="0">
                <a:solidFill>
                  <a:srgbClr val="00B0F0"/>
                </a:solidFill>
              </a:rPr>
              <a:t> </a:t>
            </a:r>
            <a:r>
              <a:rPr lang="fi-FI" b="1" i="1" dirty="0" err="1">
                <a:solidFill>
                  <a:srgbClr val="00B0F0"/>
                </a:solidFill>
              </a:rPr>
              <a:t>you</a:t>
            </a:r>
            <a:r>
              <a:rPr lang="fi-FI" b="1" i="1" dirty="0">
                <a:solidFill>
                  <a:srgbClr val="00B0F0"/>
                </a:solidFill>
              </a:rPr>
              <a:t> </a:t>
            </a:r>
            <a:r>
              <a:rPr lang="fi-FI" b="1" i="1" dirty="0" err="1">
                <a:solidFill>
                  <a:srgbClr val="00B0F0"/>
                </a:solidFill>
              </a:rPr>
              <a:t>have</a:t>
            </a:r>
            <a:r>
              <a:rPr lang="fi-FI" b="1" i="1" dirty="0"/>
              <a:t> </a:t>
            </a:r>
            <a:r>
              <a:rPr lang="fi-FI" i="1" dirty="0" err="1"/>
              <a:t>any</a:t>
            </a:r>
            <a:r>
              <a:rPr lang="fi-FI" i="1" dirty="0"/>
              <a:t> </a:t>
            </a:r>
            <a:r>
              <a:rPr lang="fi-FI" i="1" dirty="0" err="1"/>
              <a:t>pets</a:t>
            </a:r>
            <a:r>
              <a:rPr lang="fi-FI" i="1" dirty="0"/>
              <a:t>? </a:t>
            </a:r>
          </a:p>
          <a:p>
            <a:pPr lvl="1">
              <a:buNone/>
            </a:pPr>
            <a:endParaRPr lang="fi-FI" i="1" dirty="0" smtClean="0"/>
          </a:p>
          <a:p>
            <a:r>
              <a:rPr lang="fi-FI" dirty="0" smtClean="0"/>
              <a:t>Onko hänellä hevonen?</a:t>
            </a:r>
          </a:p>
          <a:p>
            <a:pPr lvl="1"/>
            <a:r>
              <a:rPr lang="fi-FI" b="1" i="1" dirty="0" err="1" smtClean="0">
                <a:solidFill>
                  <a:srgbClr val="00B050"/>
                </a:solidFill>
              </a:rPr>
              <a:t>Has</a:t>
            </a:r>
            <a:r>
              <a:rPr lang="fi-FI" b="1" i="1" dirty="0" smtClean="0">
                <a:solidFill>
                  <a:srgbClr val="00B050"/>
                </a:solidFill>
              </a:rPr>
              <a:t> </a:t>
            </a:r>
            <a:r>
              <a:rPr lang="fi-FI" b="1" i="1" dirty="0" err="1" smtClean="0">
                <a:solidFill>
                  <a:srgbClr val="00B050"/>
                </a:solidFill>
              </a:rPr>
              <a:t>she</a:t>
            </a:r>
            <a:r>
              <a:rPr lang="fi-FI" b="1" i="1" dirty="0" smtClean="0">
                <a:solidFill>
                  <a:srgbClr val="00B050"/>
                </a:solidFill>
              </a:rPr>
              <a:t> </a:t>
            </a:r>
            <a:r>
              <a:rPr lang="fi-FI" b="1" i="1" dirty="0" err="1" smtClean="0">
                <a:solidFill>
                  <a:srgbClr val="00B050"/>
                </a:solidFill>
              </a:rPr>
              <a:t>got</a:t>
            </a:r>
            <a:r>
              <a:rPr lang="fi-FI" b="1" i="1" dirty="0" smtClean="0">
                <a:solidFill>
                  <a:srgbClr val="00B050"/>
                </a:solidFill>
              </a:rPr>
              <a:t> </a:t>
            </a:r>
            <a:r>
              <a:rPr lang="fi-FI" i="1" dirty="0" smtClean="0"/>
              <a:t>a </a:t>
            </a:r>
            <a:r>
              <a:rPr lang="fi-FI" i="1" dirty="0" err="1" smtClean="0"/>
              <a:t>horse</a:t>
            </a:r>
            <a:r>
              <a:rPr lang="fi-FI" i="1" dirty="0" smtClean="0"/>
              <a:t>?</a:t>
            </a:r>
          </a:p>
          <a:p>
            <a:pPr lvl="1"/>
            <a:r>
              <a:rPr lang="fi-FI" b="1" i="1" dirty="0" err="1">
                <a:solidFill>
                  <a:srgbClr val="00B0F0"/>
                </a:solidFill>
              </a:rPr>
              <a:t>Does</a:t>
            </a:r>
            <a:r>
              <a:rPr lang="fi-FI" b="1" i="1" dirty="0">
                <a:solidFill>
                  <a:srgbClr val="00B0F0"/>
                </a:solidFill>
              </a:rPr>
              <a:t> </a:t>
            </a:r>
            <a:r>
              <a:rPr lang="fi-FI" b="1" i="1" dirty="0" err="1">
                <a:solidFill>
                  <a:srgbClr val="00B0F0"/>
                </a:solidFill>
              </a:rPr>
              <a:t>she</a:t>
            </a:r>
            <a:r>
              <a:rPr lang="fi-FI" b="1" i="1" dirty="0">
                <a:solidFill>
                  <a:srgbClr val="00B0F0"/>
                </a:solidFill>
              </a:rPr>
              <a:t> </a:t>
            </a:r>
            <a:r>
              <a:rPr lang="fi-FI" b="1" i="1" dirty="0" err="1">
                <a:solidFill>
                  <a:srgbClr val="00B0F0"/>
                </a:solidFill>
              </a:rPr>
              <a:t>have</a:t>
            </a:r>
            <a:r>
              <a:rPr lang="fi-FI" b="1" i="1" dirty="0">
                <a:solidFill>
                  <a:srgbClr val="00B0F0"/>
                </a:solidFill>
              </a:rPr>
              <a:t> </a:t>
            </a:r>
            <a:r>
              <a:rPr lang="fi-FI" i="1" dirty="0"/>
              <a:t>a </a:t>
            </a:r>
            <a:r>
              <a:rPr lang="fi-FI" i="1" dirty="0" err="1"/>
              <a:t>horse</a:t>
            </a:r>
            <a:r>
              <a:rPr lang="fi-FI" i="1" dirty="0"/>
              <a:t>?</a:t>
            </a:r>
          </a:p>
          <a:p>
            <a:pPr lvl="1"/>
            <a:endParaRPr lang="fi-FI" i="1" dirty="0"/>
          </a:p>
          <a:p>
            <a:r>
              <a:rPr lang="fi-FI" i="1" dirty="0" smtClean="0"/>
              <a:t>Huomaa kysymyslause sanajärjestystä vaihtamalla tai </a:t>
            </a:r>
            <a:r>
              <a:rPr lang="fi-FI" i="1" dirty="0" err="1" smtClean="0"/>
              <a:t>do-apuverbin</a:t>
            </a:r>
            <a:r>
              <a:rPr lang="fi-FI" i="1" dirty="0" smtClean="0"/>
              <a:t> avulla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Have-verbin</a:t>
            </a:r>
            <a:r>
              <a:rPr lang="fi-FI" dirty="0" smtClean="0"/>
              <a:t> preesens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i-FI" b="1" dirty="0" smtClean="0"/>
              <a:t>KYSYMYSLAUSE (kielteinen)</a:t>
            </a:r>
          </a:p>
          <a:p>
            <a:r>
              <a:rPr lang="fi-FI" dirty="0" smtClean="0"/>
              <a:t>Eikö sinulla ole lemmikkejä?</a:t>
            </a:r>
          </a:p>
          <a:p>
            <a:pPr lvl="1"/>
            <a:r>
              <a:rPr lang="fi-FI" b="1" i="1" dirty="0" err="1">
                <a:solidFill>
                  <a:srgbClr val="00B050"/>
                </a:solidFill>
              </a:rPr>
              <a:t>Haven’t</a:t>
            </a:r>
            <a:r>
              <a:rPr lang="fi-FI" b="1" i="1" dirty="0">
                <a:solidFill>
                  <a:srgbClr val="00B050"/>
                </a:solidFill>
              </a:rPr>
              <a:t> </a:t>
            </a:r>
            <a:r>
              <a:rPr lang="fi-FI" b="1" i="1" dirty="0" err="1">
                <a:solidFill>
                  <a:srgbClr val="00B050"/>
                </a:solidFill>
              </a:rPr>
              <a:t>you</a:t>
            </a:r>
            <a:r>
              <a:rPr lang="fi-FI" b="1" i="1" dirty="0">
                <a:solidFill>
                  <a:srgbClr val="00B050"/>
                </a:solidFill>
              </a:rPr>
              <a:t> </a:t>
            </a:r>
            <a:r>
              <a:rPr lang="fi-FI" b="1" i="1" dirty="0" err="1">
                <a:solidFill>
                  <a:srgbClr val="00B050"/>
                </a:solidFill>
              </a:rPr>
              <a:t>got</a:t>
            </a:r>
            <a:r>
              <a:rPr lang="fi-FI" b="1" i="1" dirty="0"/>
              <a:t> </a:t>
            </a:r>
            <a:r>
              <a:rPr lang="fi-FI" i="1" dirty="0" err="1"/>
              <a:t>any</a:t>
            </a:r>
            <a:r>
              <a:rPr lang="fi-FI" i="1" dirty="0"/>
              <a:t> </a:t>
            </a:r>
            <a:r>
              <a:rPr lang="fi-FI" i="1" dirty="0" err="1"/>
              <a:t>pets</a:t>
            </a:r>
            <a:r>
              <a:rPr lang="fi-FI" i="1" dirty="0"/>
              <a:t>?</a:t>
            </a:r>
          </a:p>
          <a:p>
            <a:pPr lvl="1"/>
            <a:r>
              <a:rPr lang="fi-FI" b="1" i="1" dirty="0" err="1" smtClean="0">
                <a:solidFill>
                  <a:srgbClr val="00B0F0"/>
                </a:solidFill>
              </a:rPr>
              <a:t>Don’t</a:t>
            </a:r>
            <a:r>
              <a:rPr lang="fi-FI" b="1" i="1" dirty="0" smtClean="0">
                <a:solidFill>
                  <a:srgbClr val="00B0F0"/>
                </a:solidFill>
              </a:rPr>
              <a:t> </a:t>
            </a:r>
            <a:r>
              <a:rPr lang="fi-FI" b="1" i="1" dirty="0" err="1" smtClean="0">
                <a:solidFill>
                  <a:srgbClr val="00B0F0"/>
                </a:solidFill>
              </a:rPr>
              <a:t>you</a:t>
            </a:r>
            <a:r>
              <a:rPr lang="fi-FI" b="1" i="1" dirty="0" smtClean="0">
                <a:solidFill>
                  <a:srgbClr val="00B0F0"/>
                </a:solidFill>
              </a:rPr>
              <a:t> </a:t>
            </a:r>
            <a:r>
              <a:rPr lang="fi-FI" b="1" i="1" dirty="0" err="1" smtClean="0">
                <a:solidFill>
                  <a:srgbClr val="00B0F0"/>
                </a:solidFill>
              </a:rPr>
              <a:t>have</a:t>
            </a:r>
            <a:r>
              <a:rPr lang="fi-FI" b="1" i="1" dirty="0" smtClean="0">
                <a:solidFill>
                  <a:srgbClr val="00B0F0"/>
                </a:solidFill>
              </a:rPr>
              <a:t> </a:t>
            </a:r>
            <a:r>
              <a:rPr lang="fi-FI" i="1" dirty="0" err="1" smtClean="0"/>
              <a:t>any</a:t>
            </a:r>
            <a:r>
              <a:rPr lang="fi-FI" i="1" dirty="0" smtClean="0"/>
              <a:t> </a:t>
            </a:r>
            <a:r>
              <a:rPr lang="fi-FI" i="1" dirty="0" err="1" smtClean="0"/>
              <a:t>pets</a:t>
            </a:r>
            <a:r>
              <a:rPr lang="fi-FI" i="1" dirty="0" smtClean="0"/>
              <a:t>? </a:t>
            </a:r>
          </a:p>
          <a:p>
            <a:pPr lvl="1">
              <a:buNone/>
            </a:pPr>
            <a:endParaRPr lang="fi-FI" i="1" dirty="0" smtClean="0"/>
          </a:p>
          <a:p>
            <a:r>
              <a:rPr lang="fi-FI" dirty="0" smtClean="0"/>
              <a:t>Eikö hänellä ole hevonen?</a:t>
            </a:r>
          </a:p>
          <a:p>
            <a:pPr lvl="1"/>
            <a:r>
              <a:rPr lang="fi-FI" b="1" i="1" dirty="0" err="1">
                <a:solidFill>
                  <a:srgbClr val="00B050"/>
                </a:solidFill>
              </a:rPr>
              <a:t>Hasn’t</a:t>
            </a:r>
            <a:r>
              <a:rPr lang="fi-FI" b="1" i="1" dirty="0">
                <a:solidFill>
                  <a:srgbClr val="00B050"/>
                </a:solidFill>
              </a:rPr>
              <a:t> </a:t>
            </a:r>
            <a:r>
              <a:rPr lang="fi-FI" b="1" i="1" dirty="0" err="1">
                <a:solidFill>
                  <a:srgbClr val="00B050"/>
                </a:solidFill>
              </a:rPr>
              <a:t>she</a:t>
            </a:r>
            <a:r>
              <a:rPr lang="fi-FI" b="1" i="1" dirty="0">
                <a:solidFill>
                  <a:srgbClr val="00B050"/>
                </a:solidFill>
              </a:rPr>
              <a:t> </a:t>
            </a:r>
            <a:r>
              <a:rPr lang="fi-FI" b="1" i="1" dirty="0" err="1">
                <a:solidFill>
                  <a:srgbClr val="00B050"/>
                </a:solidFill>
              </a:rPr>
              <a:t>got</a:t>
            </a:r>
            <a:r>
              <a:rPr lang="fi-FI" b="1" i="1" dirty="0">
                <a:solidFill>
                  <a:srgbClr val="00B050"/>
                </a:solidFill>
              </a:rPr>
              <a:t> </a:t>
            </a:r>
            <a:r>
              <a:rPr lang="fi-FI" i="1" dirty="0"/>
              <a:t>a </a:t>
            </a:r>
            <a:r>
              <a:rPr lang="fi-FI" i="1" dirty="0" err="1"/>
              <a:t>horse</a:t>
            </a:r>
            <a:r>
              <a:rPr lang="fi-FI" i="1" dirty="0"/>
              <a:t>?</a:t>
            </a:r>
          </a:p>
          <a:p>
            <a:pPr lvl="1"/>
            <a:r>
              <a:rPr lang="fi-FI" b="1" i="1" dirty="0" err="1" smtClean="0">
                <a:solidFill>
                  <a:srgbClr val="00B0F0"/>
                </a:solidFill>
              </a:rPr>
              <a:t>Doesn’t</a:t>
            </a:r>
            <a:r>
              <a:rPr lang="fi-FI" b="1" i="1" dirty="0" smtClean="0">
                <a:solidFill>
                  <a:srgbClr val="00B0F0"/>
                </a:solidFill>
              </a:rPr>
              <a:t> </a:t>
            </a:r>
            <a:r>
              <a:rPr lang="fi-FI" b="1" i="1" dirty="0" err="1" smtClean="0">
                <a:solidFill>
                  <a:srgbClr val="00B0F0"/>
                </a:solidFill>
              </a:rPr>
              <a:t>she</a:t>
            </a:r>
            <a:r>
              <a:rPr lang="fi-FI" b="1" i="1" dirty="0" smtClean="0">
                <a:solidFill>
                  <a:srgbClr val="00B0F0"/>
                </a:solidFill>
              </a:rPr>
              <a:t> </a:t>
            </a:r>
            <a:r>
              <a:rPr lang="fi-FI" b="1" i="1" dirty="0" err="1" smtClean="0">
                <a:solidFill>
                  <a:srgbClr val="00B0F0"/>
                </a:solidFill>
              </a:rPr>
              <a:t>have</a:t>
            </a:r>
            <a:r>
              <a:rPr lang="fi-FI" b="1" i="1" dirty="0" smtClean="0">
                <a:solidFill>
                  <a:srgbClr val="00B0F0"/>
                </a:solidFill>
              </a:rPr>
              <a:t> </a:t>
            </a:r>
            <a:r>
              <a:rPr lang="fi-FI" i="1" dirty="0" smtClean="0"/>
              <a:t>a </a:t>
            </a:r>
            <a:r>
              <a:rPr lang="fi-FI" i="1" dirty="0" err="1" smtClean="0"/>
              <a:t>horse</a:t>
            </a:r>
            <a:r>
              <a:rPr lang="fi-FI" i="1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Käyttö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Mitä tapahtuu </a:t>
            </a:r>
          </a:p>
          <a:p>
            <a:pPr marL="0" indent="0">
              <a:buNone/>
            </a:pPr>
            <a:endParaRPr lang="fi-FI" dirty="0" smtClean="0"/>
          </a:p>
          <a:p>
            <a:r>
              <a:rPr lang="fi-FI" dirty="0" smtClean="0"/>
              <a:t>Mitä joku tekee yleensä tai säännöllisesti</a:t>
            </a:r>
          </a:p>
          <a:p>
            <a:endParaRPr lang="fi-FI" dirty="0"/>
          </a:p>
          <a:p>
            <a:pPr lvl="1"/>
            <a:endParaRPr lang="fi-FI" i="1" dirty="0"/>
          </a:p>
          <a:p>
            <a:pPr lvl="1">
              <a:buNone/>
            </a:pPr>
            <a:r>
              <a:rPr lang="fi-FI" i="1" dirty="0" smtClean="0"/>
              <a:t>	</a:t>
            </a:r>
            <a:endParaRPr lang="fi-FI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Yleispreesens (myönteinen)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Miten sanoisit?</a:t>
            </a:r>
          </a:p>
          <a:p>
            <a:pPr lvl="1"/>
            <a:r>
              <a:rPr lang="fi-FI" dirty="0" smtClean="0"/>
              <a:t>Puhut </a:t>
            </a:r>
            <a:r>
              <a:rPr lang="fi-FI" dirty="0"/>
              <a:t>englantia </a:t>
            </a:r>
            <a:r>
              <a:rPr lang="fi-FI" dirty="0" smtClean="0"/>
              <a:t>hyvin</a:t>
            </a:r>
            <a:endParaRPr lang="fi-FI" dirty="0"/>
          </a:p>
          <a:p>
            <a:pPr lvl="2"/>
            <a:r>
              <a:rPr lang="fi-FI" i="1" dirty="0" err="1" smtClean="0"/>
              <a:t>You</a:t>
            </a:r>
            <a:r>
              <a:rPr lang="fi-FI" i="1" dirty="0" smtClean="0"/>
              <a:t> </a:t>
            </a:r>
            <a:r>
              <a:rPr lang="fi-FI" i="1" dirty="0" err="1">
                <a:solidFill>
                  <a:srgbClr val="00B050"/>
                </a:solidFill>
              </a:rPr>
              <a:t>speak</a:t>
            </a:r>
            <a:r>
              <a:rPr lang="fi-FI" i="1" dirty="0">
                <a:solidFill>
                  <a:srgbClr val="00B050"/>
                </a:solidFill>
              </a:rPr>
              <a:t> </a:t>
            </a:r>
            <a:r>
              <a:rPr lang="fi-FI" i="1" dirty="0" err="1"/>
              <a:t>English</a:t>
            </a:r>
            <a:r>
              <a:rPr lang="fi-FI" i="1" dirty="0"/>
              <a:t> </a:t>
            </a:r>
            <a:r>
              <a:rPr lang="fi-FI" i="1" dirty="0" err="1" smtClean="0"/>
              <a:t>well</a:t>
            </a:r>
            <a:r>
              <a:rPr lang="fi-FI" dirty="0" smtClean="0"/>
              <a:t>	</a:t>
            </a:r>
          </a:p>
          <a:p>
            <a:pPr lvl="1"/>
            <a:endParaRPr lang="fi-FI" dirty="0" smtClean="0"/>
          </a:p>
          <a:p>
            <a:pPr lvl="1"/>
            <a:r>
              <a:rPr lang="fi-FI" dirty="0"/>
              <a:t>Kävelen usein </a:t>
            </a:r>
            <a:r>
              <a:rPr lang="fi-FI" dirty="0" smtClean="0"/>
              <a:t>kouluun</a:t>
            </a:r>
          </a:p>
          <a:p>
            <a:pPr lvl="2"/>
            <a:r>
              <a:rPr lang="fi-FI" i="1" dirty="0"/>
              <a:t>I </a:t>
            </a:r>
            <a:r>
              <a:rPr lang="fi-FI" i="1" dirty="0" err="1"/>
              <a:t>often</a:t>
            </a:r>
            <a:r>
              <a:rPr lang="fi-FI" i="1" dirty="0"/>
              <a:t> </a:t>
            </a:r>
            <a:r>
              <a:rPr lang="fi-FI" i="1" dirty="0" err="1">
                <a:solidFill>
                  <a:srgbClr val="00B050"/>
                </a:solidFill>
              </a:rPr>
              <a:t>walk</a:t>
            </a:r>
            <a:r>
              <a:rPr lang="fi-FI" i="1" dirty="0">
                <a:solidFill>
                  <a:srgbClr val="00B050"/>
                </a:solidFill>
              </a:rPr>
              <a:t> </a:t>
            </a:r>
            <a:r>
              <a:rPr lang="fi-FI" i="1" dirty="0"/>
              <a:t>to </a:t>
            </a:r>
            <a:r>
              <a:rPr lang="fi-FI" i="1" dirty="0" err="1"/>
              <a:t>school</a:t>
            </a:r>
            <a:endParaRPr lang="fi-FI" i="1" dirty="0"/>
          </a:p>
          <a:p>
            <a:pPr lvl="1"/>
            <a:endParaRPr lang="fi-FI" dirty="0" smtClean="0"/>
          </a:p>
          <a:p>
            <a:pPr lvl="1"/>
            <a:r>
              <a:rPr lang="fi-FI" dirty="0"/>
              <a:t>Irlannissa sataa </a:t>
            </a:r>
            <a:r>
              <a:rPr lang="fi-FI" dirty="0" smtClean="0"/>
              <a:t>paljon</a:t>
            </a:r>
          </a:p>
          <a:p>
            <a:pPr lvl="2"/>
            <a:r>
              <a:rPr lang="fi-FI" i="1" dirty="0" err="1"/>
              <a:t>It</a:t>
            </a:r>
            <a:r>
              <a:rPr lang="fi-FI" i="1" dirty="0"/>
              <a:t> </a:t>
            </a:r>
            <a:r>
              <a:rPr lang="fi-FI" i="1" dirty="0" err="1">
                <a:solidFill>
                  <a:srgbClr val="00B050"/>
                </a:solidFill>
              </a:rPr>
              <a:t>rains</a:t>
            </a:r>
            <a:r>
              <a:rPr lang="fi-FI" i="1" dirty="0">
                <a:solidFill>
                  <a:srgbClr val="00B050"/>
                </a:solidFill>
              </a:rPr>
              <a:t> </a:t>
            </a:r>
            <a:r>
              <a:rPr lang="fi-FI" i="1" dirty="0"/>
              <a:t>a </a:t>
            </a:r>
            <a:r>
              <a:rPr lang="fi-FI" i="1" dirty="0" err="1"/>
              <a:t>lot</a:t>
            </a:r>
            <a:r>
              <a:rPr lang="fi-FI" i="1" dirty="0"/>
              <a:t> in </a:t>
            </a:r>
            <a:r>
              <a:rPr lang="fi-FI" i="1" dirty="0" err="1"/>
              <a:t>Ireland</a:t>
            </a:r>
            <a:endParaRPr lang="fi-FI" i="1" dirty="0" smtClean="0"/>
          </a:p>
          <a:p>
            <a:pPr lvl="1"/>
            <a:endParaRPr lang="fi-FI" dirty="0" smtClean="0"/>
          </a:p>
          <a:p>
            <a:pPr marL="292608" lvl="1" indent="0">
              <a:buNone/>
            </a:pPr>
            <a:r>
              <a:rPr lang="fi-FI" i="1" dirty="0">
                <a:sym typeface="Wingdings" pitchFamily="2" charset="2"/>
              </a:rPr>
              <a:t> Yleispreesens = verbin perusmuoto myönteisessä muodossa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89091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Yleispreesens </a:t>
            </a:r>
            <a:r>
              <a:rPr lang="fi-FI" dirty="0" smtClean="0"/>
              <a:t>(KIELTEINEN)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915928"/>
          </a:xfrm>
        </p:spPr>
        <p:txBody>
          <a:bodyPr>
            <a:normAutofit fontScale="92500" lnSpcReduction="20000"/>
          </a:bodyPr>
          <a:lstStyle/>
          <a:p>
            <a:r>
              <a:rPr lang="fi-FI" dirty="0" smtClean="0"/>
              <a:t>Miten sanoisit?</a:t>
            </a:r>
          </a:p>
          <a:p>
            <a:pPr lvl="1"/>
            <a:r>
              <a:rPr lang="fi-FI" dirty="0" smtClean="0"/>
              <a:t>En asu suuressa kaupungissa</a:t>
            </a:r>
          </a:p>
          <a:p>
            <a:pPr lvl="2"/>
            <a:r>
              <a:rPr lang="fi-FI" i="1" dirty="0" smtClean="0"/>
              <a:t>I </a:t>
            </a:r>
            <a:r>
              <a:rPr lang="fi-FI" i="1" dirty="0" err="1" smtClean="0">
                <a:solidFill>
                  <a:srgbClr val="00B0F0"/>
                </a:solidFill>
              </a:rPr>
              <a:t>don’t</a:t>
            </a:r>
            <a:r>
              <a:rPr lang="fi-FI" i="1" dirty="0" smtClean="0"/>
              <a:t> (</a:t>
            </a:r>
            <a:r>
              <a:rPr lang="fi-FI" i="1" dirty="0" err="1" smtClean="0">
                <a:solidFill>
                  <a:srgbClr val="00B0F0"/>
                </a:solidFill>
              </a:rPr>
              <a:t>do</a:t>
            </a:r>
            <a:r>
              <a:rPr lang="fi-FI" i="1" dirty="0" smtClean="0">
                <a:solidFill>
                  <a:srgbClr val="00B0F0"/>
                </a:solidFill>
              </a:rPr>
              <a:t> </a:t>
            </a:r>
            <a:r>
              <a:rPr lang="fi-FI" i="1" dirty="0" err="1" smtClean="0">
                <a:solidFill>
                  <a:srgbClr val="00B0F0"/>
                </a:solidFill>
              </a:rPr>
              <a:t>not</a:t>
            </a:r>
            <a:r>
              <a:rPr lang="fi-FI" i="1" dirty="0" smtClean="0"/>
              <a:t>) live in a big city</a:t>
            </a:r>
          </a:p>
          <a:p>
            <a:pPr lvl="2"/>
            <a:endParaRPr lang="fi-FI" i="1" dirty="0"/>
          </a:p>
          <a:p>
            <a:pPr lvl="1"/>
            <a:r>
              <a:rPr lang="fi-FI" dirty="0" smtClean="0"/>
              <a:t>Siskoni ei pidä ystävistäni</a:t>
            </a:r>
          </a:p>
          <a:p>
            <a:pPr lvl="2"/>
            <a:r>
              <a:rPr lang="fi-FI" i="1" dirty="0" smtClean="0"/>
              <a:t>My </a:t>
            </a:r>
            <a:r>
              <a:rPr lang="fi-FI" i="1" dirty="0" err="1" smtClean="0"/>
              <a:t>sister</a:t>
            </a:r>
            <a:r>
              <a:rPr lang="fi-FI" i="1" dirty="0" smtClean="0"/>
              <a:t> </a:t>
            </a:r>
            <a:r>
              <a:rPr lang="fi-FI" i="1" dirty="0" err="1" smtClean="0">
                <a:solidFill>
                  <a:srgbClr val="00B0F0"/>
                </a:solidFill>
              </a:rPr>
              <a:t>doesn’t</a:t>
            </a:r>
            <a:r>
              <a:rPr lang="fi-FI" i="1" dirty="0" smtClean="0">
                <a:solidFill>
                  <a:srgbClr val="00B0F0"/>
                </a:solidFill>
              </a:rPr>
              <a:t> </a:t>
            </a:r>
            <a:r>
              <a:rPr lang="fi-FI" i="1" dirty="0" smtClean="0"/>
              <a:t>(</a:t>
            </a:r>
            <a:r>
              <a:rPr lang="fi-FI" i="1" dirty="0" err="1" smtClean="0">
                <a:solidFill>
                  <a:srgbClr val="00B0F0"/>
                </a:solidFill>
              </a:rPr>
              <a:t>does</a:t>
            </a:r>
            <a:r>
              <a:rPr lang="fi-FI" i="1" dirty="0" smtClean="0">
                <a:solidFill>
                  <a:srgbClr val="00B0F0"/>
                </a:solidFill>
              </a:rPr>
              <a:t> </a:t>
            </a:r>
            <a:r>
              <a:rPr lang="fi-FI" i="1" dirty="0" err="1" smtClean="0">
                <a:solidFill>
                  <a:srgbClr val="00B0F0"/>
                </a:solidFill>
              </a:rPr>
              <a:t>not</a:t>
            </a:r>
            <a:r>
              <a:rPr lang="fi-FI" i="1" dirty="0" smtClean="0"/>
              <a:t>) </a:t>
            </a:r>
            <a:r>
              <a:rPr lang="fi-FI" i="1" dirty="0" err="1" smtClean="0"/>
              <a:t>like</a:t>
            </a:r>
            <a:r>
              <a:rPr lang="fi-FI" i="1" dirty="0" smtClean="0"/>
              <a:t> my </a:t>
            </a:r>
            <a:r>
              <a:rPr lang="fi-FI" i="1" dirty="0" err="1" smtClean="0"/>
              <a:t>friends</a:t>
            </a:r>
            <a:endParaRPr lang="fi-FI" i="1" dirty="0" smtClean="0"/>
          </a:p>
          <a:p>
            <a:pPr lvl="2"/>
            <a:endParaRPr lang="fi-FI" i="1" dirty="0" smtClean="0"/>
          </a:p>
          <a:p>
            <a:pPr lvl="1"/>
            <a:r>
              <a:rPr lang="fi-FI" i="1" dirty="0" smtClean="0"/>
              <a:t>SÄÄNTÖ: tekijä + </a:t>
            </a:r>
            <a:r>
              <a:rPr lang="fi-FI" i="1" dirty="0" err="1" smtClean="0"/>
              <a:t>don’t</a:t>
            </a:r>
            <a:r>
              <a:rPr lang="fi-FI" i="1" dirty="0" smtClean="0"/>
              <a:t> / </a:t>
            </a:r>
            <a:r>
              <a:rPr lang="fi-FI" i="1" dirty="0" err="1" smtClean="0"/>
              <a:t>doesn’t</a:t>
            </a:r>
            <a:r>
              <a:rPr lang="fi-FI" i="1" dirty="0" smtClean="0"/>
              <a:t> + pääverbi</a:t>
            </a:r>
            <a:endParaRPr lang="fi-FI" i="1" dirty="0"/>
          </a:p>
          <a:p>
            <a:pPr marL="292608" lvl="1" indent="0">
              <a:buNone/>
            </a:pPr>
            <a:endParaRPr lang="fi-FI" i="1" dirty="0" smtClean="0"/>
          </a:p>
          <a:p>
            <a:pPr marL="292608" lvl="1" indent="0">
              <a:buNone/>
            </a:pPr>
            <a:r>
              <a:rPr lang="fi-FI" i="1" u="sng" dirty="0" smtClean="0"/>
              <a:t>POIKKEUS:</a:t>
            </a:r>
          </a:p>
          <a:p>
            <a:pPr marL="292608" lvl="1" indent="0">
              <a:buNone/>
            </a:pPr>
            <a:r>
              <a:rPr lang="fi-FI" i="1" dirty="0" smtClean="0"/>
              <a:t>Jos lauseessa on </a:t>
            </a:r>
            <a:r>
              <a:rPr lang="fi-FI" i="1" dirty="0" err="1" smtClean="0"/>
              <a:t>never</a:t>
            </a:r>
            <a:r>
              <a:rPr lang="fi-FI" i="1" dirty="0" smtClean="0"/>
              <a:t>, no </a:t>
            </a:r>
            <a:r>
              <a:rPr lang="fi-FI" i="1" dirty="0" err="1" smtClean="0"/>
              <a:t>nothing</a:t>
            </a:r>
            <a:r>
              <a:rPr lang="fi-FI" i="1" dirty="0" smtClean="0"/>
              <a:t>, </a:t>
            </a:r>
            <a:r>
              <a:rPr lang="fi-FI" i="1" dirty="0" err="1" smtClean="0"/>
              <a:t>nobody</a:t>
            </a:r>
            <a:r>
              <a:rPr lang="fi-FI" i="1" dirty="0" smtClean="0"/>
              <a:t>, no </a:t>
            </a:r>
            <a:r>
              <a:rPr lang="fi-FI" i="1" dirty="0" err="1" smtClean="0"/>
              <a:t>one</a:t>
            </a:r>
            <a:r>
              <a:rPr lang="fi-FI" i="1" dirty="0" smtClean="0"/>
              <a:t> tai joku muu kieltosana, </a:t>
            </a:r>
            <a:r>
              <a:rPr lang="fi-FI" i="1" dirty="0" err="1" smtClean="0"/>
              <a:t>don’t</a:t>
            </a:r>
            <a:r>
              <a:rPr lang="fi-FI" i="1" dirty="0" smtClean="0"/>
              <a:t> ja </a:t>
            </a:r>
            <a:r>
              <a:rPr lang="fi-FI" i="1" dirty="0" err="1" smtClean="0"/>
              <a:t>doesn’t</a:t>
            </a:r>
            <a:r>
              <a:rPr lang="fi-FI" i="1" dirty="0" smtClean="0"/>
              <a:t> sanoja ei käytetä.</a:t>
            </a:r>
          </a:p>
          <a:p>
            <a:pPr marL="292608" lvl="1" indent="0">
              <a:buNone/>
            </a:pPr>
            <a:endParaRPr lang="fi-FI" i="1" dirty="0" smtClean="0"/>
          </a:p>
          <a:p>
            <a:pPr marL="292608" lvl="1" indent="0">
              <a:buNone/>
            </a:pPr>
            <a:r>
              <a:rPr lang="fi-FI" i="1" dirty="0" smtClean="0"/>
              <a:t>Esim. </a:t>
            </a:r>
            <a:r>
              <a:rPr lang="fi-FI" i="1" dirty="0" smtClean="0">
                <a:solidFill>
                  <a:schemeClr val="tx1"/>
                </a:solidFill>
              </a:rPr>
              <a:t>I </a:t>
            </a:r>
            <a:r>
              <a:rPr lang="fi-FI" i="1" dirty="0" err="1" smtClean="0">
                <a:solidFill>
                  <a:schemeClr val="tx1"/>
                </a:solidFill>
              </a:rPr>
              <a:t>see</a:t>
            </a:r>
            <a:r>
              <a:rPr lang="fi-FI" i="1" dirty="0" smtClean="0">
                <a:solidFill>
                  <a:schemeClr val="tx1"/>
                </a:solidFill>
              </a:rPr>
              <a:t> </a:t>
            </a:r>
            <a:r>
              <a:rPr lang="fi-FI" i="1" dirty="0" err="1" smtClean="0">
                <a:solidFill>
                  <a:srgbClr val="FF0000"/>
                </a:solidFill>
              </a:rPr>
              <a:t>nothing</a:t>
            </a:r>
            <a:r>
              <a:rPr lang="fi-FI" i="1" dirty="0" smtClean="0">
                <a:solidFill>
                  <a:srgbClr val="FF0000"/>
                </a:solidFill>
              </a:rPr>
              <a:t> </a:t>
            </a:r>
            <a:r>
              <a:rPr lang="fi-FI" i="1" dirty="0" smtClean="0"/>
              <a:t>= </a:t>
            </a:r>
            <a:r>
              <a:rPr lang="fi-FI" i="1" dirty="0" smtClean="0">
                <a:solidFill>
                  <a:srgbClr val="00B0F0"/>
                </a:solidFill>
              </a:rPr>
              <a:t>I </a:t>
            </a:r>
            <a:r>
              <a:rPr lang="fi-FI" i="1" dirty="0" err="1" smtClean="0">
                <a:solidFill>
                  <a:srgbClr val="00B0F0"/>
                </a:solidFill>
              </a:rPr>
              <a:t>don’t</a:t>
            </a:r>
            <a:r>
              <a:rPr lang="fi-FI" i="1" dirty="0" smtClean="0">
                <a:solidFill>
                  <a:srgbClr val="00B0F0"/>
                </a:solidFill>
              </a:rPr>
              <a:t> </a:t>
            </a:r>
            <a:r>
              <a:rPr lang="fi-FI" i="1" dirty="0" err="1" smtClean="0">
                <a:solidFill>
                  <a:srgbClr val="00B0F0"/>
                </a:solidFill>
              </a:rPr>
              <a:t>see</a:t>
            </a:r>
            <a:r>
              <a:rPr lang="fi-FI" i="1" dirty="0" smtClean="0">
                <a:solidFill>
                  <a:srgbClr val="00B0F0"/>
                </a:solidFill>
              </a:rPr>
              <a:t> </a:t>
            </a:r>
            <a:r>
              <a:rPr lang="fi-FI" i="1" dirty="0" err="1" smtClean="0">
                <a:solidFill>
                  <a:srgbClr val="00B0F0"/>
                </a:solidFill>
              </a:rPr>
              <a:t>anything</a:t>
            </a:r>
            <a:endParaRPr lang="fi-FI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565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YLEISPREESENS (KYSYMYSLAUSE)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1520" y="1609416"/>
            <a:ext cx="8064896" cy="4846320"/>
          </a:xfrm>
        </p:spPr>
        <p:txBody>
          <a:bodyPr>
            <a:normAutofit fontScale="92500" lnSpcReduction="10000"/>
          </a:bodyPr>
          <a:lstStyle/>
          <a:p>
            <a:r>
              <a:rPr lang="fi-FI" dirty="0" smtClean="0"/>
              <a:t>Miten sanoisit?</a:t>
            </a:r>
          </a:p>
          <a:p>
            <a:pPr lvl="1"/>
            <a:r>
              <a:rPr lang="fi-FI" dirty="0" smtClean="0"/>
              <a:t>Kuinka usein pelaat jalkapalloa?</a:t>
            </a:r>
          </a:p>
          <a:p>
            <a:pPr lvl="2"/>
            <a:r>
              <a:rPr lang="fi-FI" i="1" dirty="0" smtClean="0"/>
              <a:t>How </a:t>
            </a:r>
            <a:r>
              <a:rPr lang="fi-FI" i="1" dirty="0" err="1" smtClean="0"/>
              <a:t>often</a:t>
            </a:r>
            <a:r>
              <a:rPr lang="fi-FI" i="1" dirty="0" smtClean="0"/>
              <a:t> </a:t>
            </a:r>
            <a:r>
              <a:rPr lang="fi-FI" i="1" dirty="0" err="1" smtClean="0"/>
              <a:t>do</a:t>
            </a:r>
            <a:r>
              <a:rPr lang="fi-FI" i="1" dirty="0" smtClean="0"/>
              <a:t> </a:t>
            </a:r>
            <a:r>
              <a:rPr lang="fi-FI" i="1" dirty="0" err="1" smtClean="0"/>
              <a:t>you</a:t>
            </a:r>
            <a:r>
              <a:rPr lang="fi-FI" i="1" dirty="0" smtClean="0"/>
              <a:t> play </a:t>
            </a:r>
            <a:r>
              <a:rPr lang="fi-FI" i="1" dirty="0" err="1" smtClean="0"/>
              <a:t>football</a:t>
            </a:r>
            <a:r>
              <a:rPr lang="fi-FI" i="1" dirty="0" smtClean="0"/>
              <a:t>?</a:t>
            </a:r>
          </a:p>
          <a:p>
            <a:pPr lvl="2"/>
            <a:endParaRPr lang="fi-FI" i="1" dirty="0"/>
          </a:p>
          <a:p>
            <a:pPr lvl="1"/>
            <a:r>
              <a:rPr lang="fi-FI" dirty="0" smtClean="0"/>
              <a:t>Sataako täällä joka päivä?</a:t>
            </a:r>
          </a:p>
          <a:p>
            <a:pPr lvl="2"/>
            <a:r>
              <a:rPr lang="fi-FI" i="1" dirty="0" err="1" smtClean="0"/>
              <a:t>Does</a:t>
            </a:r>
            <a:r>
              <a:rPr lang="fi-FI" i="1" dirty="0" smtClean="0"/>
              <a:t> </a:t>
            </a:r>
            <a:r>
              <a:rPr lang="fi-FI" i="1" dirty="0" err="1" smtClean="0"/>
              <a:t>it</a:t>
            </a:r>
            <a:r>
              <a:rPr lang="fi-FI" i="1" dirty="0" smtClean="0"/>
              <a:t> </a:t>
            </a:r>
            <a:r>
              <a:rPr lang="fi-FI" i="1" dirty="0" err="1" smtClean="0"/>
              <a:t>rain</a:t>
            </a:r>
            <a:r>
              <a:rPr lang="fi-FI" i="1" dirty="0" smtClean="0"/>
              <a:t> </a:t>
            </a:r>
            <a:r>
              <a:rPr lang="fi-FI" i="1" dirty="0" err="1" smtClean="0"/>
              <a:t>here</a:t>
            </a:r>
            <a:r>
              <a:rPr lang="fi-FI" i="1" dirty="0" smtClean="0"/>
              <a:t> </a:t>
            </a:r>
            <a:r>
              <a:rPr lang="fi-FI" i="1" dirty="0" err="1" smtClean="0"/>
              <a:t>every</a:t>
            </a:r>
            <a:r>
              <a:rPr lang="fi-FI" i="1" dirty="0" smtClean="0"/>
              <a:t> </a:t>
            </a:r>
            <a:r>
              <a:rPr lang="fi-FI" i="1" dirty="0" err="1" smtClean="0"/>
              <a:t>day</a:t>
            </a:r>
            <a:r>
              <a:rPr lang="fi-FI" i="1" dirty="0" smtClean="0"/>
              <a:t>?</a:t>
            </a:r>
          </a:p>
          <a:p>
            <a:pPr lvl="1"/>
            <a:endParaRPr lang="fi-FI" dirty="0" smtClean="0"/>
          </a:p>
          <a:p>
            <a:pPr lvl="1"/>
            <a:r>
              <a:rPr lang="fi-FI" i="1" dirty="0" smtClean="0"/>
              <a:t>SÄÄNTÖ: </a:t>
            </a:r>
          </a:p>
          <a:p>
            <a:pPr marL="292608" lvl="1" indent="0">
              <a:buNone/>
            </a:pPr>
            <a:r>
              <a:rPr lang="fi-FI" sz="2000" i="1" dirty="0" smtClean="0"/>
              <a:t>(kysymyssana) + </a:t>
            </a:r>
            <a:r>
              <a:rPr lang="fi-FI" sz="2000" i="1" dirty="0" err="1" smtClean="0"/>
              <a:t>do</a:t>
            </a:r>
            <a:r>
              <a:rPr lang="fi-FI" sz="2000" i="1" dirty="0" smtClean="0"/>
              <a:t> tai </a:t>
            </a:r>
            <a:r>
              <a:rPr lang="fi-FI" sz="2000" i="1" dirty="0" err="1" smtClean="0"/>
              <a:t>does</a:t>
            </a:r>
            <a:r>
              <a:rPr lang="fi-FI" sz="2000" i="1" dirty="0" smtClean="0"/>
              <a:t> + tekijä + pääverbin perusmuoto</a:t>
            </a:r>
          </a:p>
          <a:p>
            <a:pPr marL="292608" lvl="1" indent="0">
              <a:buNone/>
            </a:pPr>
            <a:endParaRPr lang="fi-FI" sz="2000" i="1" dirty="0"/>
          </a:p>
          <a:p>
            <a:pPr marL="292608" lvl="1" indent="0">
              <a:buNone/>
            </a:pPr>
            <a:r>
              <a:rPr lang="fi-FI" sz="2000" i="1" u="sng" dirty="0" smtClean="0"/>
              <a:t>POIKKEUS:</a:t>
            </a:r>
          </a:p>
          <a:p>
            <a:pPr marL="292608" lvl="1" indent="0">
              <a:buNone/>
            </a:pPr>
            <a:endParaRPr lang="fi-FI" sz="2000" i="1" dirty="0" smtClean="0"/>
          </a:p>
          <a:p>
            <a:pPr marL="292608" lvl="1" indent="0">
              <a:buNone/>
            </a:pPr>
            <a:r>
              <a:rPr lang="fi-FI" sz="2000" i="1" dirty="0" err="1" smtClean="0"/>
              <a:t>Do-apuverbiä</a:t>
            </a:r>
            <a:r>
              <a:rPr lang="fi-FI" sz="2000" i="1" dirty="0" smtClean="0"/>
              <a:t> ei käytetä, jos kysymyssana on lauseen subjekti.</a:t>
            </a:r>
          </a:p>
          <a:p>
            <a:pPr marL="292608" lvl="1" indent="0">
              <a:buNone/>
            </a:pPr>
            <a:r>
              <a:rPr lang="fi-FI" sz="2000" i="1" dirty="0" smtClean="0">
                <a:solidFill>
                  <a:schemeClr val="tx1"/>
                </a:solidFill>
              </a:rPr>
              <a:t>Esim. </a:t>
            </a:r>
            <a:r>
              <a:rPr lang="fi-FI" sz="2000" b="1" i="1" dirty="0" err="1" smtClean="0">
                <a:solidFill>
                  <a:srgbClr val="00B050"/>
                </a:solidFill>
              </a:rPr>
              <a:t>Who</a:t>
            </a:r>
            <a:r>
              <a:rPr lang="fi-FI" sz="2000" i="1" dirty="0" smtClean="0">
                <a:solidFill>
                  <a:srgbClr val="00B050"/>
                </a:solidFill>
              </a:rPr>
              <a:t> </a:t>
            </a:r>
            <a:r>
              <a:rPr lang="fi-FI" sz="2000" i="1" dirty="0" err="1" smtClean="0">
                <a:solidFill>
                  <a:schemeClr val="tx1"/>
                </a:solidFill>
              </a:rPr>
              <a:t>helps</a:t>
            </a:r>
            <a:r>
              <a:rPr lang="fi-FI" sz="2000" i="1" dirty="0" smtClean="0">
                <a:solidFill>
                  <a:schemeClr val="tx1"/>
                </a:solidFill>
              </a:rPr>
              <a:t> </a:t>
            </a:r>
            <a:r>
              <a:rPr lang="fi-FI" sz="2000" i="1" dirty="0" err="1" smtClean="0">
                <a:solidFill>
                  <a:schemeClr val="tx1"/>
                </a:solidFill>
              </a:rPr>
              <a:t>you</a:t>
            </a:r>
            <a:r>
              <a:rPr lang="fi-FI" sz="2000" i="1" dirty="0" smtClean="0">
                <a:solidFill>
                  <a:schemeClr val="tx1"/>
                </a:solidFill>
              </a:rPr>
              <a:t>? = </a:t>
            </a:r>
            <a:r>
              <a:rPr lang="fi-FI" sz="2000" b="1" i="1" dirty="0" smtClean="0">
                <a:solidFill>
                  <a:srgbClr val="00B050"/>
                </a:solidFill>
              </a:rPr>
              <a:t>Kuka</a:t>
            </a:r>
            <a:r>
              <a:rPr lang="fi-FI" sz="2000" i="1" dirty="0" smtClean="0">
                <a:solidFill>
                  <a:srgbClr val="00B050"/>
                </a:solidFill>
              </a:rPr>
              <a:t> </a:t>
            </a:r>
            <a:r>
              <a:rPr lang="fi-FI" sz="2000" i="1" dirty="0" smtClean="0">
                <a:solidFill>
                  <a:schemeClr val="tx1"/>
                </a:solidFill>
              </a:rPr>
              <a:t>auttaa sinua?</a:t>
            </a:r>
            <a:endParaRPr lang="fi-FI" sz="2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043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Poikkeuksia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 smtClean="0"/>
              <a:t>Yksikön 3. persoona</a:t>
            </a:r>
          </a:p>
          <a:p>
            <a:pPr lvl="1"/>
            <a:r>
              <a:rPr lang="fi-FI" dirty="0" smtClean="0"/>
              <a:t>Verbiin lisätään </a:t>
            </a:r>
            <a:r>
              <a:rPr lang="fi-FI" b="1" dirty="0" smtClean="0"/>
              <a:t>-s</a:t>
            </a:r>
            <a:r>
              <a:rPr lang="fi-FI" dirty="0" smtClean="0"/>
              <a:t> tai </a:t>
            </a:r>
            <a:r>
              <a:rPr lang="fi-FI" b="1" dirty="0" err="1" smtClean="0"/>
              <a:t>-es</a:t>
            </a:r>
            <a:endParaRPr lang="fi-FI" b="1" dirty="0" smtClean="0"/>
          </a:p>
          <a:p>
            <a:pPr lvl="1"/>
            <a:endParaRPr lang="fi-FI" dirty="0"/>
          </a:p>
          <a:p>
            <a:pPr lvl="1"/>
            <a:r>
              <a:rPr lang="fi-FI" dirty="0" smtClean="0"/>
              <a:t>Pääte on </a:t>
            </a:r>
            <a:r>
              <a:rPr lang="fi-FI" dirty="0" err="1" smtClean="0"/>
              <a:t>-es</a:t>
            </a:r>
            <a:r>
              <a:rPr lang="fi-FI" dirty="0" smtClean="0"/>
              <a:t> verbeillä, jotka </a:t>
            </a:r>
            <a:r>
              <a:rPr lang="fi-FI" dirty="0" err="1" smtClean="0"/>
              <a:t>pättyy</a:t>
            </a:r>
            <a:r>
              <a:rPr lang="fi-FI" dirty="0" smtClean="0"/>
              <a:t> kirjaimiin</a:t>
            </a:r>
          </a:p>
          <a:p>
            <a:pPr lvl="1">
              <a:buNone/>
            </a:pPr>
            <a:r>
              <a:rPr lang="fi-FI" dirty="0" err="1" smtClean="0"/>
              <a:t>-</a:t>
            </a:r>
            <a:r>
              <a:rPr lang="fi-FI" b="1" dirty="0" err="1" smtClean="0"/>
              <a:t>ss</a:t>
            </a:r>
            <a:r>
              <a:rPr lang="fi-FI" dirty="0"/>
              <a:t>	</a:t>
            </a:r>
            <a:r>
              <a:rPr lang="fi-FI" dirty="0" smtClean="0"/>
              <a:t>	</a:t>
            </a:r>
            <a:r>
              <a:rPr lang="fi-FI" i="1" dirty="0" err="1" smtClean="0"/>
              <a:t>miss</a:t>
            </a:r>
            <a:r>
              <a:rPr lang="fi-FI" i="1" dirty="0" err="1" smtClean="0">
                <a:solidFill>
                  <a:srgbClr val="00B050"/>
                </a:solidFill>
              </a:rPr>
              <a:t>es</a:t>
            </a:r>
            <a:r>
              <a:rPr lang="fi-FI" i="1" dirty="0" smtClean="0"/>
              <a:t>		</a:t>
            </a:r>
            <a:r>
              <a:rPr lang="fi-FI" b="1" dirty="0" smtClean="0"/>
              <a:t>-x</a:t>
            </a:r>
            <a:r>
              <a:rPr lang="fi-FI" dirty="0" smtClean="0"/>
              <a:t>		</a:t>
            </a:r>
            <a:r>
              <a:rPr lang="fi-FI" i="1" dirty="0" err="1" smtClean="0"/>
              <a:t>mix</a:t>
            </a:r>
            <a:r>
              <a:rPr lang="fi-FI" i="1" dirty="0" err="1" smtClean="0">
                <a:solidFill>
                  <a:srgbClr val="00B050"/>
                </a:solidFill>
              </a:rPr>
              <a:t>es</a:t>
            </a:r>
            <a:r>
              <a:rPr lang="fi-FI" i="1" dirty="0" smtClean="0"/>
              <a:t>	 </a:t>
            </a:r>
          </a:p>
          <a:p>
            <a:pPr lvl="1">
              <a:buNone/>
            </a:pPr>
            <a:r>
              <a:rPr lang="fi-FI" dirty="0" err="1" smtClean="0"/>
              <a:t>-</a:t>
            </a:r>
            <a:r>
              <a:rPr lang="fi-FI" b="1" dirty="0" err="1" smtClean="0"/>
              <a:t>sh</a:t>
            </a:r>
            <a:r>
              <a:rPr lang="fi-FI" b="1" dirty="0" smtClean="0"/>
              <a:t>	</a:t>
            </a:r>
            <a:r>
              <a:rPr lang="fi-FI" dirty="0" smtClean="0"/>
              <a:t>	</a:t>
            </a:r>
            <a:r>
              <a:rPr lang="fi-FI" i="1" dirty="0" err="1" smtClean="0"/>
              <a:t>wish</a:t>
            </a:r>
            <a:r>
              <a:rPr lang="fi-FI" i="1" dirty="0" err="1" smtClean="0">
                <a:solidFill>
                  <a:srgbClr val="00B050"/>
                </a:solidFill>
              </a:rPr>
              <a:t>es</a:t>
            </a:r>
            <a:r>
              <a:rPr lang="fi-FI" i="1" dirty="0" smtClean="0"/>
              <a:t>		</a:t>
            </a:r>
            <a:r>
              <a:rPr lang="fi-FI" b="1" dirty="0" err="1" smtClean="0"/>
              <a:t>-ch</a:t>
            </a:r>
            <a:r>
              <a:rPr lang="fi-FI" dirty="0" smtClean="0"/>
              <a:t>		</a:t>
            </a:r>
            <a:r>
              <a:rPr lang="fi-FI" i="1" dirty="0" err="1" smtClean="0"/>
              <a:t>watch</a:t>
            </a:r>
            <a:r>
              <a:rPr lang="fi-FI" i="1" dirty="0" err="1" smtClean="0">
                <a:solidFill>
                  <a:srgbClr val="00B050"/>
                </a:solidFill>
              </a:rPr>
              <a:t>es</a:t>
            </a:r>
            <a:endParaRPr lang="fi-FI" i="1" dirty="0" smtClean="0">
              <a:solidFill>
                <a:srgbClr val="00B050"/>
              </a:solidFill>
            </a:endParaRPr>
          </a:p>
          <a:p>
            <a:pPr lvl="1">
              <a:buNone/>
            </a:pPr>
            <a:endParaRPr lang="fi-FI" dirty="0" smtClean="0"/>
          </a:p>
          <a:p>
            <a:r>
              <a:rPr lang="fi-FI" dirty="0" smtClean="0"/>
              <a:t>Konsonantin jälkeinen y muuttuu </a:t>
            </a:r>
            <a:r>
              <a:rPr lang="fi-FI" dirty="0" err="1" smtClean="0"/>
              <a:t>ie:ksi</a:t>
            </a:r>
            <a:r>
              <a:rPr lang="fi-FI" dirty="0" smtClean="0"/>
              <a:t>, mutta vokaalin jälkeen y säilyy.</a:t>
            </a:r>
          </a:p>
          <a:p>
            <a:endParaRPr lang="fi-FI" dirty="0"/>
          </a:p>
          <a:p>
            <a:pPr>
              <a:buNone/>
            </a:pPr>
            <a:r>
              <a:rPr lang="fi-FI" dirty="0" smtClean="0"/>
              <a:t>		Vertaa:		</a:t>
            </a:r>
            <a:r>
              <a:rPr lang="fi-FI" dirty="0" err="1" smtClean="0"/>
              <a:t>car</a:t>
            </a:r>
            <a:r>
              <a:rPr lang="fi-FI" b="1" u="sng" dirty="0" err="1" smtClean="0">
                <a:solidFill>
                  <a:srgbClr val="00B050"/>
                </a:solidFill>
              </a:rPr>
              <a:t>ry</a:t>
            </a:r>
            <a:r>
              <a:rPr lang="fi-FI" dirty="0" smtClean="0"/>
              <a:t> </a:t>
            </a:r>
            <a:r>
              <a:rPr lang="fi-FI" dirty="0" smtClean="0">
                <a:sym typeface="Wingdings" pitchFamily="2" charset="2"/>
              </a:rPr>
              <a:t> </a:t>
            </a:r>
            <a:r>
              <a:rPr lang="fi-FI" dirty="0" err="1" smtClean="0">
                <a:sym typeface="Wingdings" pitchFamily="2" charset="2"/>
              </a:rPr>
              <a:t>carr</a:t>
            </a:r>
            <a:r>
              <a:rPr lang="fi-FI" b="1" u="sng" dirty="0" err="1" smtClean="0">
                <a:solidFill>
                  <a:srgbClr val="00B050"/>
                </a:solidFill>
                <a:sym typeface="Wingdings" pitchFamily="2" charset="2"/>
              </a:rPr>
              <a:t>ies</a:t>
            </a:r>
            <a:r>
              <a:rPr lang="fi-FI" dirty="0">
                <a:sym typeface="Wingdings" pitchFamily="2" charset="2"/>
              </a:rPr>
              <a:t>	</a:t>
            </a:r>
            <a:r>
              <a:rPr lang="fi-FI" dirty="0" smtClean="0">
                <a:sym typeface="Wingdings" pitchFamily="2" charset="2"/>
              </a:rPr>
              <a:t>	</a:t>
            </a:r>
            <a:r>
              <a:rPr lang="fi-FI" i="1" dirty="0" smtClean="0">
                <a:sym typeface="Wingdings" pitchFamily="2" charset="2"/>
              </a:rPr>
              <a:t>kons.</a:t>
            </a:r>
          </a:p>
          <a:p>
            <a:pPr>
              <a:buNone/>
            </a:pPr>
            <a:r>
              <a:rPr lang="fi-FI" i="1" dirty="0" smtClean="0">
                <a:sym typeface="Wingdings" pitchFamily="2" charset="2"/>
              </a:rPr>
              <a:t>				</a:t>
            </a:r>
            <a:r>
              <a:rPr lang="fi-FI" dirty="0" smtClean="0">
                <a:sym typeface="Wingdings" pitchFamily="2" charset="2"/>
              </a:rPr>
              <a:t>pl</a:t>
            </a:r>
            <a:r>
              <a:rPr lang="fi-FI" b="1" u="sng" dirty="0" smtClean="0">
                <a:solidFill>
                  <a:srgbClr val="00B050"/>
                </a:solidFill>
                <a:sym typeface="Wingdings" pitchFamily="2" charset="2"/>
              </a:rPr>
              <a:t>ay</a:t>
            </a:r>
            <a:r>
              <a:rPr lang="fi-FI" dirty="0" smtClean="0">
                <a:sym typeface="Wingdings" pitchFamily="2" charset="2"/>
              </a:rPr>
              <a:t>   </a:t>
            </a:r>
            <a:r>
              <a:rPr lang="fi-FI" dirty="0" err="1" smtClean="0">
                <a:sym typeface="Wingdings" pitchFamily="2" charset="2"/>
              </a:rPr>
              <a:t>pla</a:t>
            </a:r>
            <a:r>
              <a:rPr lang="fi-FI" b="1" u="sng" dirty="0" err="1" smtClean="0">
                <a:solidFill>
                  <a:srgbClr val="00B050"/>
                </a:solidFill>
                <a:sym typeface="Wingdings" pitchFamily="2" charset="2"/>
              </a:rPr>
              <a:t>ys</a:t>
            </a:r>
            <a:r>
              <a:rPr lang="fi-FI" dirty="0" smtClean="0">
                <a:sym typeface="Wingdings" pitchFamily="2" charset="2"/>
              </a:rPr>
              <a:t>		</a:t>
            </a:r>
            <a:r>
              <a:rPr lang="fi-FI" i="1" dirty="0" err="1" smtClean="0">
                <a:sym typeface="Wingdings" pitchFamily="2" charset="2"/>
              </a:rPr>
              <a:t>vok</a:t>
            </a:r>
            <a:r>
              <a:rPr lang="fi-FI" i="1" dirty="0" smtClean="0">
                <a:sym typeface="Wingdings" pitchFamily="2" charset="2"/>
              </a:rPr>
              <a:t>.</a:t>
            </a:r>
          </a:p>
          <a:p>
            <a:pPr>
              <a:buNone/>
            </a:pPr>
            <a:endParaRPr lang="fi-FI" b="1" i="1" u="sng" dirty="0">
              <a:sym typeface="Wingdings" pitchFamily="2" charset="2"/>
            </a:endParaRPr>
          </a:p>
          <a:p>
            <a:r>
              <a:rPr lang="fi-FI" dirty="0" smtClean="0">
                <a:sym typeface="Wingdings" pitchFamily="2" charset="2"/>
              </a:rPr>
              <a:t>Verbit </a:t>
            </a:r>
            <a:r>
              <a:rPr lang="fi-FI" dirty="0" err="1" smtClean="0">
                <a:sym typeface="Wingdings" pitchFamily="2" charset="2"/>
              </a:rPr>
              <a:t>do</a:t>
            </a:r>
            <a:r>
              <a:rPr lang="fi-FI" dirty="0" smtClean="0">
                <a:sym typeface="Wingdings" pitchFamily="2" charset="2"/>
              </a:rPr>
              <a:t>, </a:t>
            </a:r>
            <a:r>
              <a:rPr lang="fi-FI" dirty="0" err="1" smtClean="0">
                <a:sym typeface="Wingdings" pitchFamily="2" charset="2"/>
              </a:rPr>
              <a:t>go</a:t>
            </a:r>
            <a:r>
              <a:rPr lang="fi-FI" dirty="0" smtClean="0">
                <a:sym typeface="Wingdings" pitchFamily="2" charset="2"/>
              </a:rPr>
              <a:t> ja </a:t>
            </a:r>
            <a:r>
              <a:rPr lang="fi-FI" dirty="0" err="1" smtClean="0">
                <a:sym typeface="Wingdings" pitchFamily="2" charset="2"/>
              </a:rPr>
              <a:t>have</a:t>
            </a:r>
            <a:r>
              <a:rPr lang="fi-FI" dirty="0" smtClean="0">
                <a:sym typeface="Wingdings" pitchFamily="2" charset="2"/>
              </a:rPr>
              <a:t> ovat yks. 3. persoonassa:</a:t>
            </a:r>
          </a:p>
          <a:p>
            <a:pPr>
              <a:buNone/>
            </a:pPr>
            <a:r>
              <a:rPr lang="fi-FI" sz="3600" dirty="0">
                <a:sym typeface="Wingdings" pitchFamily="2" charset="2"/>
              </a:rPr>
              <a:t>	</a:t>
            </a:r>
            <a:r>
              <a:rPr lang="fi-FI" dirty="0" err="1" smtClean="0">
                <a:sym typeface="Wingdings" pitchFamily="2" charset="2"/>
              </a:rPr>
              <a:t>Does</a:t>
            </a:r>
            <a:r>
              <a:rPr lang="fi-FI" dirty="0" smtClean="0">
                <a:sym typeface="Wingdings" pitchFamily="2" charset="2"/>
              </a:rPr>
              <a:t>, </a:t>
            </a:r>
            <a:r>
              <a:rPr lang="fi-FI" dirty="0" err="1" smtClean="0">
                <a:sym typeface="Wingdings" pitchFamily="2" charset="2"/>
              </a:rPr>
              <a:t>goes</a:t>
            </a:r>
            <a:r>
              <a:rPr lang="fi-FI" dirty="0" smtClean="0">
                <a:sym typeface="Wingdings" pitchFamily="2" charset="2"/>
              </a:rPr>
              <a:t> ja </a:t>
            </a:r>
            <a:r>
              <a:rPr lang="fi-FI" dirty="0" err="1" smtClean="0">
                <a:sym typeface="Wingdings" pitchFamily="2" charset="2"/>
              </a:rPr>
              <a:t>has</a:t>
            </a:r>
            <a:endParaRPr lang="fi-FI" dirty="0" smtClean="0">
              <a:sym typeface="Wingdings" pitchFamily="2" charset="2"/>
            </a:endParaRPr>
          </a:p>
          <a:p>
            <a:pPr>
              <a:buNone/>
            </a:pPr>
            <a:endParaRPr lang="fi-FI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Kuvahaun tulos haulle ora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484784"/>
            <a:ext cx="5688632" cy="221841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>
                <a:solidFill>
                  <a:srgbClr val="FFC000"/>
                </a:solidFill>
              </a:rPr>
              <a:t>Be-verbi</a:t>
            </a:r>
            <a:endParaRPr lang="fi-FI" dirty="0">
              <a:solidFill>
                <a:srgbClr val="FFC000"/>
              </a:solidFill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3275856" y="3717032"/>
            <a:ext cx="5114778" cy="1101248"/>
          </a:xfrm>
        </p:spPr>
        <p:txBody>
          <a:bodyPr/>
          <a:lstStyle/>
          <a:p>
            <a:r>
              <a:rPr lang="fi-FI" i="1" dirty="0" smtClean="0">
                <a:solidFill>
                  <a:srgbClr val="FFFF00"/>
                </a:solidFill>
              </a:rPr>
              <a:t>”Olla”</a:t>
            </a:r>
            <a:endParaRPr lang="fi-FI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BE-verbin</a:t>
            </a:r>
            <a:r>
              <a:rPr lang="fi-FI" dirty="0" smtClean="0"/>
              <a:t> taivutus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i-FI" u="sng" dirty="0" smtClean="0"/>
              <a:t>Yksikkö</a:t>
            </a:r>
          </a:p>
          <a:p>
            <a:r>
              <a:rPr lang="fi-FI" dirty="0" smtClean="0"/>
              <a:t>I </a:t>
            </a:r>
            <a:r>
              <a:rPr lang="fi-FI" b="1" dirty="0" smtClean="0">
                <a:solidFill>
                  <a:srgbClr val="00B050"/>
                </a:solidFill>
              </a:rPr>
              <a:t>am</a:t>
            </a:r>
            <a:r>
              <a:rPr lang="fi-FI" dirty="0" smtClean="0"/>
              <a:t>			</a:t>
            </a:r>
            <a:r>
              <a:rPr lang="fi-FI" i="1" dirty="0" smtClean="0"/>
              <a:t>minä olen</a:t>
            </a:r>
            <a:endParaRPr lang="fi-FI" dirty="0" smtClean="0"/>
          </a:p>
          <a:p>
            <a:r>
              <a:rPr lang="fi-FI" dirty="0" err="1" smtClean="0"/>
              <a:t>You</a:t>
            </a:r>
            <a:r>
              <a:rPr lang="fi-FI" dirty="0" smtClean="0"/>
              <a:t> </a:t>
            </a:r>
            <a:r>
              <a:rPr lang="fi-FI" b="1" dirty="0" err="1" smtClean="0">
                <a:solidFill>
                  <a:srgbClr val="00B050"/>
                </a:solidFill>
              </a:rPr>
              <a:t>are</a:t>
            </a:r>
            <a:r>
              <a:rPr lang="fi-FI" dirty="0" smtClean="0"/>
              <a:t>			</a:t>
            </a:r>
            <a:r>
              <a:rPr lang="fi-FI" i="1" dirty="0" smtClean="0"/>
              <a:t>sinä olet</a:t>
            </a:r>
            <a:endParaRPr lang="fi-FI" dirty="0" smtClean="0"/>
          </a:p>
          <a:p>
            <a:r>
              <a:rPr lang="fi-FI" dirty="0" smtClean="0"/>
              <a:t>He / </a:t>
            </a:r>
            <a:r>
              <a:rPr lang="fi-FI" dirty="0" err="1" smtClean="0"/>
              <a:t>She</a:t>
            </a:r>
            <a:r>
              <a:rPr lang="fi-FI" dirty="0" smtClean="0"/>
              <a:t> / </a:t>
            </a:r>
            <a:r>
              <a:rPr lang="fi-FI" dirty="0" err="1" smtClean="0"/>
              <a:t>It</a:t>
            </a:r>
            <a:r>
              <a:rPr lang="fi-FI" dirty="0" smtClean="0"/>
              <a:t> </a:t>
            </a:r>
            <a:r>
              <a:rPr lang="fi-FI" b="1" dirty="0" smtClean="0">
                <a:solidFill>
                  <a:srgbClr val="00B050"/>
                </a:solidFill>
              </a:rPr>
              <a:t>is</a:t>
            </a:r>
            <a:r>
              <a:rPr lang="fi-FI" dirty="0" smtClean="0"/>
              <a:t>		</a:t>
            </a:r>
            <a:r>
              <a:rPr lang="fi-FI" i="1" dirty="0" smtClean="0"/>
              <a:t>hän on</a:t>
            </a:r>
            <a:endParaRPr lang="fi-FI" dirty="0" smtClean="0"/>
          </a:p>
          <a:p>
            <a:endParaRPr lang="fi-FI" dirty="0" smtClean="0"/>
          </a:p>
          <a:p>
            <a:pPr>
              <a:buNone/>
            </a:pPr>
            <a:r>
              <a:rPr lang="fi-FI" u="sng" dirty="0" smtClean="0"/>
              <a:t>Monikko</a:t>
            </a:r>
          </a:p>
          <a:p>
            <a:r>
              <a:rPr lang="fi-FI" dirty="0" err="1" smtClean="0"/>
              <a:t>We</a:t>
            </a:r>
            <a:r>
              <a:rPr lang="fi-FI" dirty="0" smtClean="0"/>
              <a:t> </a:t>
            </a:r>
            <a:r>
              <a:rPr lang="fi-FI" b="1" dirty="0" err="1" smtClean="0">
                <a:solidFill>
                  <a:srgbClr val="00B050"/>
                </a:solidFill>
              </a:rPr>
              <a:t>are</a:t>
            </a:r>
            <a:r>
              <a:rPr lang="fi-FI" dirty="0" smtClean="0"/>
              <a:t>			</a:t>
            </a:r>
            <a:r>
              <a:rPr lang="fi-FI" i="1" dirty="0" smtClean="0"/>
              <a:t>me olemme</a:t>
            </a:r>
            <a:endParaRPr lang="fi-FI" dirty="0" smtClean="0"/>
          </a:p>
          <a:p>
            <a:r>
              <a:rPr lang="fi-FI" dirty="0" err="1" smtClean="0"/>
              <a:t>You</a:t>
            </a:r>
            <a:r>
              <a:rPr lang="fi-FI" dirty="0" smtClean="0"/>
              <a:t> </a:t>
            </a:r>
            <a:r>
              <a:rPr lang="fi-FI" b="1" dirty="0" err="1" smtClean="0">
                <a:solidFill>
                  <a:srgbClr val="00B050"/>
                </a:solidFill>
              </a:rPr>
              <a:t>are</a:t>
            </a:r>
            <a:r>
              <a:rPr lang="fi-FI" dirty="0" smtClean="0"/>
              <a:t>			</a:t>
            </a:r>
            <a:r>
              <a:rPr lang="fi-FI" i="1" dirty="0" smtClean="0"/>
              <a:t>te olette</a:t>
            </a:r>
            <a:endParaRPr lang="fi-FI" dirty="0" smtClean="0"/>
          </a:p>
          <a:p>
            <a:r>
              <a:rPr lang="fi-FI" dirty="0" err="1" smtClean="0"/>
              <a:t>They</a:t>
            </a:r>
            <a:r>
              <a:rPr lang="fi-FI" dirty="0" smtClean="0"/>
              <a:t> </a:t>
            </a:r>
            <a:r>
              <a:rPr lang="fi-FI" b="1" dirty="0" err="1" smtClean="0">
                <a:solidFill>
                  <a:srgbClr val="00B050"/>
                </a:solidFill>
              </a:rPr>
              <a:t>are</a:t>
            </a:r>
            <a:r>
              <a:rPr lang="fi-FI" dirty="0" smtClean="0"/>
              <a:t>			</a:t>
            </a:r>
            <a:r>
              <a:rPr lang="fi-FI" i="1" dirty="0" smtClean="0"/>
              <a:t>he ovat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Be-verbin</a:t>
            </a:r>
            <a:r>
              <a:rPr lang="fi-FI" dirty="0" smtClean="0"/>
              <a:t> preesens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i-FI" b="1" dirty="0" smtClean="0"/>
              <a:t>MYÖNTEINEN</a:t>
            </a:r>
          </a:p>
          <a:p>
            <a:pPr lvl="1"/>
            <a:r>
              <a:rPr lang="fi-FI" dirty="0" smtClean="0"/>
              <a:t>Minä olen nuori</a:t>
            </a:r>
          </a:p>
          <a:p>
            <a:pPr lvl="2"/>
            <a:r>
              <a:rPr lang="fi-FI" b="1" i="1" dirty="0" smtClean="0"/>
              <a:t>I am </a:t>
            </a:r>
            <a:r>
              <a:rPr lang="fi-FI" i="1" dirty="0" err="1" smtClean="0"/>
              <a:t>young</a:t>
            </a:r>
            <a:r>
              <a:rPr lang="fi-FI" i="1" dirty="0" smtClean="0"/>
              <a:t> / </a:t>
            </a:r>
            <a:r>
              <a:rPr lang="fi-FI" b="1" i="1" dirty="0" err="1" smtClean="0"/>
              <a:t>I´m</a:t>
            </a:r>
            <a:r>
              <a:rPr lang="fi-FI" i="1" dirty="0" smtClean="0"/>
              <a:t> </a:t>
            </a:r>
            <a:r>
              <a:rPr lang="fi-FI" i="1" dirty="0" err="1" smtClean="0"/>
              <a:t>young</a:t>
            </a:r>
            <a:r>
              <a:rPr lang="fi-FI" i="1" dirty="0" smtClean="0"/>
              <a:t>		</a:t>
            </a:r>
            <a:r>
              <a:rPr lang="fi-FI" dirty="0" smtClean="0">
                <a:sym typeface="Wingdings" pitchFamily="2" charset="2"/>
              </a:rPr>
              <a:t> yks. 1. pers.</a:t>
            </a:r>
            <a:endParaRPr lang="fi-FI" i="1" dirty="0" smtClean="0"/>
          </a:p>
          <a:p>
            <a:pPr lvl="2"/>
            <a:endParaRPr lang="fi-FI" i="1" dirty="0" smtClean="0"/>
          </a:p>
          <a:p>
            <a:pPr lvl="1"/>
            <a:r>
              <a:rPr lang="fi-FI" dirty="0" smtClean="0"/>
              <a:t>Te olette vanhoja</a:t>
            </a:r>
          </a:p>
          <a:p>
            <a:pPr lvl="2"/>
            <a:r>
              <a:rPr lang="fi-FI" b="1" i="1" dirty="0" err="1" smtClean="0"/>
              <a:t>You</a:t>
            </a:r>
            <a:r>
              <a:rPr lang="fi-FI" b="1" i="1" dirty="0" smtClean="0"/>
              <a:t> </a:t>
            </a:r>
            <a:r>
              <a:rPr lang="fi-FI" b="1" i="1" dirty="0" err="1" smtClean="0"/>
              <a:t>are</a:t>
            </a:r>
            <a:r>
              <a:rPr lang="fi-FI" b="1" i="1" dirty="0" smtClean="0"/>
              <a:t> </a:t>
            </a:r>
            <a:r>
              <a:rPr lang="fi-FI" i="1" dirty="0" err="1" smtClean="0"/>
              <a:t>old</a:t>
            </a:r>
            <a:r>
              <a:rPr lang="fi-FI" i="1" dirty="0" smtClean="0"/>
              <a:t> / </a:t>
            </a:r>
            <a:r>
              <a:rPr lang="fi-FI" b="1" i="1" dirty="0" err="1" smtClean="0"/>
              <a:t>You´re</a:t>
            </a:r>
            <a:r>
              <a:rPr lang="fi-FI" i="1" dirty="0" smtClean="0"/>
              <a:t> </a:t>
            </a:r>
            <a:r>
              <a:rPr lang="fi-FI" i="1" dirty="0" err="1" smtClean="0"/>
              <a:t>old</a:t>
            </a:r>
            <a:r>
              <a:rPr lang="fi-FI" i="1" dirty="0" smtClean="0"/>
              <a:t>	</a:t>
            </a:r>
            <a:r>
              <a:rPr lang="fi-FI" dirty="0" smtClean="0">
                <a:sym typeface="Wingdings" pitchFamily="2" charset="2"/>
              </a:rPr>
              <a:t> mon. 2. pers.</a:t>
            </a:r>
            <a:endParaRPr lang="fi-FI" i="1" dirty="0" smtClean="0"/>
          </a:p>
          <a:p>
            <a:pPr lvl="1"/>
            <a:endParaRPr lang="fi-FI" i="1" dirty="0"/>
          </a:p>
          <a:p>
            <a:pPr lvl="1"/>
            <a:r>
              <a:rPr lang="fi-FI" dirty="0" smtClean="0"/>
              <a:t>Hän on fiksu	</a:t>
            </a:r>
          </a:p>
          <a:p>
            <a:pPr lvl="2"/>
            <a:r>
              <a:rPr lang="fi-FI" b="1" i="1" dirty="0" smtClean="0"/>
              <a:t>He is </a:t>
            </a:r>
            <a:r>
              <a:rPr lang="fi-FI" i="1" dirty="0" err="1" smtClean="0"/>
              <a:t>smart</a:t>
            </a:r>
            <a:r>
              <a:rPr lang="fi-FI" i="1" dirty="0" smtClean="0"/>
              <a:t> / </a:t>
            </a:r>
            <a:r>
              <a:rPr lang="fi-FI" b="1" i="1" dirty="0" err="1" smtClean="0"/>
              <a:t>He´s</a:t>
            </a:r>
            <a:r>
              <a:rPr lang="fi-FI" b="1" i="1" dirty="0" smtClean="0"/>
              <a:t> </a:t>
            </a:r>
            <a:r>
              <a:rPr lang="fi-FI" i="1" dirty="0" err="1" smtClean="0"/>
              <a:t>smart</a:t>
            </a:r>
            <a:r>
              <a:rPr lang="fi-FI" i="1" dirty="0" smtClean="0"/>
              <a:t>	</a:t>
            </a:r>
            <a:r>
              <a:rPr lang="fi-FI" dirty="0" smtClean="0">
                <a:sym typeface="Wingdings" pitchFamily="2" charset="2"/>
              </a:rPr>
              <a:t> yks. 3. pers. </a:t>
            </a:r>
            <a:endParaRPr lang="fi-FI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oristeellinen">
  <a:themeElements>
    <a:clrScheme name="Mediaani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Koristeelline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risteelline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305</TotalTime>
  <Words>454</Words>
  <Application>Microsoft Office PowerPoint</Application>
  <PresentationFormat>Näytössä katseltava diaesitys (4:3)</PresentationFormat>
  <Paragraphs>168</Paragraphs>
  <Slides>17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17</vt:i4>
      </vt:variant>
    </vt:vector>
  </HeadingPairs>
  <TitlesOfParts>
    <vt:vector size="18" baseType="lpstr">
      <vt:lpstr>Koristeellinen</vt:lpstr>
      <vt:lpstr>Yleispreesens</vt:lpstr>
      <vt:lpstr>Käyttö</vt:lpstr>
      <vt:lpstr>Yleispreesens (myönteinen)</vt:lpstr>
      <vt:lpstr>Yleispreesens (KIELTEINEN)</vt:lpstr>
      <vt:lpstr>YLEISPREESENS (KYSYMYSLAUSE)</vt:lpstr>
      <vt:lpstr>Poikkeuksia</vt:lpstr>
      <vt:lpstr>Be-verbi</vt:lpstr>
      <vt:lpstr>BE-verbin taivutus</vt:lpstr>
      <vt:lpstr>Be-verbin preesens</vt:lpstr>
      <vt:lpstr>Be-verbin preesens</vt:lpstr>
      <vt:lpstr>Be-verbin preesens</vt:lpstr>
      <vt:lpstr>Have-verbi</vt:lpstr>
      <vt:lpstr>Have-verbin taivutus</vt:lpstr>
      <vt:lpstr>Have-verbin preesens</vt:lpstr>
      <vt:lpstr>Have-verbin preesens</vt:lpstr>
      <vt:lpstr>Have-verbin preesens</vt:lpstr>
      <vt:lpstr>Have-verbin preesens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Järjestelmänvalvoja</dc:creator>
  <cp:lastModifiedBy>jkl</cp:lastModifiedBy>
  <cp:revision>89</cp:revision>
  <dcterms:created xsi:type="dcterms:W3CDTF">2015-08-27T12:22:22Z</dcterms:created>
  <dcterms:modified xsi:type="dcterms:W3CDTF">2015-09-11T10:38:00Z</dcterms:modified>
</cp:coreProperties>
</file>