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9" r:id="rId3"/>
    <p:sldId id="258" r:id="rId4"/>
    <p:sldId id="260" r:id="rId5"/>
    <p:sldId id="266" r:id="rId6"/>
    <p:sldId id="269" r:id="rId7"/>
    <p:sldId id="265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B2C4"/>
    <a:srgbClr val="CDF0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A7959C21-8FBF-400B-B090-285269683E1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B01F4B9-EE0D-4EBE-95AF-6792B1949D5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5CB02-F90A-48E5-BD89-FA9A3CF4FD26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99F1077-777E-4D29-A35E-A80CDD52A40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18211BC-AC68-4F2B-8747-D6EFADDF7D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EA16D-A7CE-404E-B996-8F0D8DE113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4585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561AA8-7C20-492A-9A07-CED197B5A2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lang="fi-FI" sz="6600" dirty="0">
                <a:solidFill>
                  <a:srgbClr val="05B2C4"/>
                </a:solidFill>
                <a:latin typeface="Tw Cen MT Condensed" panose="020B0606020104020203" pitchFamily="34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53AE23F-A95F-4E38-B475-0B25DC2595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orbel" panose="020B05030202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7214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rgbClr val="CDF0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561AA8-7C20-492A-9A07-CED197B5A2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6600">
                <a:latin typeface="Tw Cen MT Condensed" panose="020B0606020104020203" pitchFamily="34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53AE23F-A95F-4E38-B475-0B25DC2595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orbel" panose="020B05030202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7793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dia">
    <p:bg>
      <p:bgPr>
        <a:solidFill>
          <a:srgbClr val="05B2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561AA8-7C20-492A-9A07-CED197B5A2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6600">
                <a:solidFill>
                  <a:schemeClr val="bg1"/>
                </a:solidFill>
                <a:latin typeface="Tw Cen MT Condensed" panose="020B0606020104020203" pitchFamily="34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53AE23F-A95F-4E38-B475-0B25DC2595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007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3D9650-69E7-4E85-A96A-8CD483C75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>
                <a:latin typeface="Tw Cen MT Condensed" panose="020B0606020104020203" pitchFamily="34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941E54-EACF-4E03-BFD9-4552D0DD8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  <a:lvl2pPr>
              <a:defRPr>
                <a:latin typeface="Corbel" panose="020B0503020204020204" pitchFamily="34" charset="0"/>
              </a:defRPr>
            </a:lvl2pPr>
            <a:lvl3pPr>
              <a:defRPr>
                <a:latin typeface="Corbel" panose="020B0503020204020204" pitchFamily="34" charset="0"/>
              </a:defRPr>
            </a:lvl3pPr>
            <a:lvl4pPr>
              <a:defRPr>
                <a:latin typeface="Corbel" panose="020B0503020204020204" pitchFamily="34" charset="0"/>
              </a:defRPr>
            </a:lvl4pPr>
            <a:lvl5pPr>
              <a:defRPr>
                <a:latin typeface="Corbel" panose="020B0503020204020204" pitchFamily="34" charset="0"/>
              </a:defRPr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9" name="Sisällön paikkamerkki 4">
            <a:extLst>
              <a:ext uri="{FF2B5EF4-FFF2-40B4-BE49-F238E27FC236}">
                <a16:creationId xmlns:a16="http://schemas.microsoft.com/office/drawing/2014/main" id="{DFAB34CD-ACF2-40C8-B1D1-599C4C20E4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72" y="-1273356"/>
            <a:ext cx="4123388" cy="9676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990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Otsikko ja sisältö">
    <p:bg>
      <p:bgPr>
        <a:solidFill>
          <a:srgbClr val="05B2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3D9650-69E7-4E85-A96A-8CD483C75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  <a:latin typeface="Tw Cen MT Condensed" panose="020B0606020104020203" pitchFamily="34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941E54-EACF-4E03-BFD9-4552D0DD8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>
              <a:defRPr>
                <a:solidFill>
                  <a:schemeClr val="bg1"/>
                </a:solidFill>
                <a:latin typeface="Corbel" panose="020B0503020204020204" pitchFamily="34" charset="0"/>
              </a:defRPr>
            </a:lvl2pPr>
            <a:lvl3pPr>
              <a:defRPr>
                <a:solidFill>
                  <a:schemeClr val="bg1"/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bg1"/>
                </a:solidFill>
                <a:latin typeface="Corbel" panose="020B0503020204020204" pitchFamily="34" charset="0"/>
              </a:defRPr>
            </a:lvl4pPr>
            <a:lvl5pPr>
              <a:defRPr>
                <a:solidFill>
                  <a:schemeClr val="bg1"/>
                </a:solidFill>
                <a:latin typeface="Corbel" panose="020B0503020204020204" pitchFamily="34" charset="0"/>
              </a:defRPr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5" name="Sisällön paikkamerkki 3">
            <a:extLst>
              <a:ext uri="{FF2B5EF4-FFF2-40B4-BE49-F238E27FC236}">
                <a16:creationId xmlns:a16="http://schemas.microsoft.com/office/drawing/2014/main" id="{9AB5AD7C-922A-4617-8EC6-8435F0A24E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56" y="-1342610"/>
            <a:ext cx="4123388" cy="9794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4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3D9650-69E7-4E85-A96A-8CD483C75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>
                <a:solidFill>
                  <a:srgbClr val="05B2C4"/>
                </a:solidFill>
                <a:latin typeface="Tw Cen MT Condensed" panose="020B0606020104020203" pitchFamily="34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941E54-EACF-4E03-BFD9-4552D0DD8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  <a:lvl2pPr>
              <a:defRPr>
                <a:latin typeface="Corbel" panose="020B0503020204020204" pitchFamily="34" charset="0"/>
              </a:defRPr>
            </a:lvl2pPr>
            <a:lvl3pPr>
              <a:defRPr>
                <a:latin typeface="Corbel" panose="020B0503020204020204" pitchFamily="34" charset="0"/>
              </a:defRPr>
            </a:lvl3pPr>
            <a:lvl4pPr>
              <a:defRPr>
                <a:latin typeface="Corbel" panose="020B0503020204020204" pitchFamily="34" charset="0"/>
              </a:defRPr>
            </a:lvl4pPr>
            <a:lvl5pPr>
              <a:defRPr>
                <a:latin typeface="Corbel" panose="020B0503020204020204" pitchFamily="34" charset="0"/>
              </a:defRPr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00FC829D-B972-4EF8-9AB6-A7C8A9CF6D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04916" y="3032633"/>
            <a:ext cx="457508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18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Otsikko ja sisältö">
    <p:bg>
      <p:bgPr>
        <a:solidFill>
          <a:srgbClr val="05B2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3D9650-69E7-4E85-A96A-8CD483C75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  <a:latin typeface="Tw Cen MT Condensed" panose="020B0606020104020203" pitchFamily="34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941E54-EACF-4E03-BFD9-4552D0DD8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>
              <a:defRPr>
                <a:solidFill>
                  <a:schemeClr val="bg1"/>
                </a:solidFill>
                <a:latin typeface="Corbel" panose="020B0503020204020204" pitchFamily="34" charset="0"/>
              </a:defRPr>
            </a:lvl2pPr>
            <a:lvl3pPr>
              <a:defRPr>
                <a:solidFill>
                  <a:schemeClr val="bg1"/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bg1"/>
                </a:solidFill>
                <a:latin typeface="Corbel" panose="020B0503020204020204" pitchFamily="34" charset="0"/>
              </a:defRPr>
            </a:lvl4pPr>
            <a:lvl5pPr>
              <a:defRPr>
                <a:solidFill>
                  <a:schemeClr val="bg1"/>
                </a:solidFill>
                <a:latin typeface="Corbel" panose="020B0503020204020204" pitchFamily="34" charset="0"/>
              </a:defRPr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6" name="Sisällön paikkamerkki 10">
            <a:extLst>
              <a:ext uri="{FF2B5EF4-FFF2-40B4-BE49-F238E27FC236}">
                <a16:creationId xmlns:a16="http://schemas.microsoft.com/office/drawing/2014/main" id="{3785FF39-C853-45C6-A559-36F449023D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06" y="2969958"/>
            <a:ext cx="459139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489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9BB1BC-C620-4149-98E5-B016D1349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4800">
                <a:solidFill>
                  <a:srgbClr val="05B2C4"/>
                </a:solidFill>
                <a:latin typeface="Tw Cen MT Condensed" panose="020B0606020104020203" pitchFamily="34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9C6774-129B-4647-BD83-B99DECD9B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Corbel" panose="020B0503020204020204" pitchFamily="34" charset="0"/>
              </a:defRPr>
            </a:lvl1pPr>
            <a:lvl2pPr>
              <a:defRPr sz="2800">
                <a:latin typeface="Corbel" panose="020B0503020204020204" pitchFamily="34" charset="0"/>
              </a:defRPr>
            </a:lvl2pPr>
            <a:lvl3pPr>
              <a:defRPr sz="2400">
                <a:latin typeface="Corbel" panose="020B0503020204020204" pitchFamily="34" charset="0"/>
              </a:defRPr>
            </a:lvl3pPr>
            <a:lvl4pPr>
              <a:defRPr sz="2000">
                <a:latin typeface="Corbel" panose="020B0503020204020204" pitchFamily="34" charset="0"/>
              </a:defRPr>
            </a:lvl4pPr>
            <a:lvl5pPr>
              <a:defRPr sz="2000">
                <a:latin typeface="Corbel" panose="020B05030202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314D7FA-FF6F-450C-AD50-9EEB6B09E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Corbel" panose="020B05030202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pic>
        <p:nvPicPr>
          <p:cNvPr id="8" name="Sisällön paikkamerkki 4">
            <a:extLst>
              <a:ext uri="{FF2B5EF4-FFF2-40B4-BE49-F238E27FC236}">
                <a16:creationId xmlns:a16="http://schemas.microsoft.com/office/drawing/2014/main" id="{C141BDC6-91A3-4876-A705-880A99A4C8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5769" y="5167312"/>
            <a:ext cx="1393722" cy="1325563"/>
          </a:xfrm>
          <a:prstGeom prst="rect">
            <a:avLst/>
          </a:prstGeom>
        </p:spPr>
      </p:pic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46509548-5A52-4F4C-959E-F2A4A7C7D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BB403-3F13-446E-BC79-28697B6A1B9E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A074FC8-BED8-4B59-B700-F3D624A05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619D94BE-F745-4B73-8850-65B948A80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8929E-CE6E-4F8B-813C-28AA16E4E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3884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Kuvatekstillinen sisältö">
    <p:bg>
      <p:bgPr>
        <a:solidFill>
          <a:srgbClr val="05B2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9BB1BC-C620-4149-98E5-B016D1349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Autofit/>
          </a:bodyPr>
          <a:lstStyle>
            <a:lvl1pPr>
              <a:defRPr sz="4800">
                <a:solidFill>
                  <a:schemeClr val="bg1"/>
                </a:solidFill>
                <a:latin typeface="Tw Cen MT Condensed" panose="020B0606020104020203" pitchFamily="34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9C6774-129B-4647-BD83-B99DECD9B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>
              <a:defRPr sz="2800">
                <a:solidFill>
                  <a:schemeClr val="bg1"/>
                </a:solidFill>
                <a:latin typeface="Corbel" panose="020B0503020204020204" pitchFamily="34" charset="0"/>
              </a:defRPr>
            </a:lvl2pPr>
            <a:lvl3pPr>
              <a:defRPr sz="2400">
                <a:solidFill>
                  <a:schemeClr val="bg1"/>
                </a:solidFill>
                <a:latin typeface="Corbel" panose="020B0503020204020204" pitchFamily="34" charset="0"/>
              </a:defRPr>
            </a:lvl3pPr>
            <a:lvl4pPr>
              <a:defRPr sz="2000">
                <a:solidFill>
                  <a:schemeClr val="bg1"/>
                </a:solidFill>
                <a:latin typeface="Corbel" panose="020B0503020204020204" pitchFamily="34" charset="0"/>
              </a:defRPr>
            </a:lvl4pPr>
            <a:lvl5pPr>
              <a:defRPr sz="2000">
                <a:solidFill>
                  <a:schemeClr val="bg1"/>
                </a:solidFill>
                <a:latin typeface="Corbel" panose="020B05030202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314D7FA-FF6F-450C-AD50-9EEB6B09E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E4C40662-5913-4FC0-A0E0-5E98710879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799" y="5167311"/>
            <a:ext cx="1398692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066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C29DE09-B5A4-4708-8970-8CE2980D0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77F1D2C-BE86-417D-9BDE-C6916B709C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ECEC3DB-18A9-4E4F-8E00-E92D553CBD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BB403-3F13-446E-BC79-28697B6A1B9E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963F38-90A5-49E9-808D-807295918D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031F60-1845-4458-9AAB-780AEC2041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8929E-CE6E-4F8B-813C-28AA16E4E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411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60" r:id="rId3"/>
    <p:sldLayoutId id="2147483650" r:id="rId4"/>
    <p:sldLayoutId id="2147483665" r:id="rId5"/>
    <p:sldLayoutId id="2147483662" r:id="rId6"/>
    <p:sldLayoutId id="2147483663" r:id="rId7"/>
    <p:sldLayoutId id="2147483656" r:id="rId8"/>
    <p:sldLayoutId id="2147483664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apattaja" TargetMode="External"/><Relationship Id="rId2" Type="http://schemas.openxmlformats.org/officeDocument/2006/relationships/hyperlink" Target="https://www.japary.fi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E27E21A3-7A14-4671-9C45-D2DC345740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81188"/>
            <a:ext cx="9144000" cy="2387600"/>
          </a:xfrm>
        </p:spPr>
        <p:txBody>
          <a:bodyPr>
            <a:noAutofit/>
          </a:bodyPr>
          <a:lstStyle/>
          <a:p>
            <a:r>
              <a:rPr lang="fi-FI" sz="6600" dirty="0">
                <a:solidFill>
                  <a:schemeClr val="tx1"/>
                </a:solidFill>
              </a:rPr>
              <a:t>Fiksun liikkumisen pajan opeohje, </a:t>
            </a:r>
            <a:r>
              <a:rPr lang="fi-FI" sz="6600" i="1" dirty="0"/>
              <a:t>paja luokassa</a:t>
            </a:r>
          </a:p>
        </p:txBody>
      </p:sp>
      <p:pic>
        <p:nvPicPr>
          <p:cNvPr id="8" name="Kuva 7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FD5E5B5C-3BD7-4FBF-A18C-EF8702860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0485" y="4646869"/>
            <a:ext cx="3074814" cy="1115808"/>
          </a:xfrm>
          <a:prstGeom prst="rect">
            <a:avLst/>
          </a:prstGeom>
        </p:spPr>
      </p:pic>
      <p:sp>
        <p:nvSpPr>
          <p:cNvPr id="2" name="Tekstiruutu 1">
            <a:extLst>
              <a:ext uri="{FF2B5EF4-FFF2-40B4-BE49-F238E27FC236}">
                <a16:creationId xmlns:a16="http://schemas.microsoft.com/office/drawing/2014/main" id="{D9FB8A29-2E67-4503-9078-D71FCA278EDC}"/>
              </a:ext>
            </a:extLst>
          </p:cNvPr>
          <p:cNvSpPr txBox="1"/>
          <p:nvPr/>
        </p:nvSpPr>
        <p:spPr>
          <a:xfrm>
            <a:off x="4430485" y="3797558"/>
            <a:ext cx="33310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>
                <a:latin typeface="Tw Cen MT Condensed" panose="020B0606020104020203" pitchFamily="34" charset="0"/>
              </a:rPr>
              <a:t>Pajan on tuottanut</a:t>
            </a:r>
          </a:p>
        </p:txBody>
      </p:sp>
    </p:spTree>
    <p:extLst>
      <p:ext uri="{BB962C8B-B14F-4D97-AF65-F5344CB8AC3E}">
        <p14:creationId xmlns:p14="http://schemas.microsoft.com/office/powerpoint/2010/main" val="432981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:a16="http://schemas.microsoft.com/office/drawing/2014/main" id="{51A77306-E599-4812-BB5C-064FDCE98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1073"/>
            <a:ext cx="10515600" cy="16033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i-FI" sz="3600" dirty="0"/>
              <a:t>Tässä pajassa liikkumisella tarkoitetaan paikasta toiseen siirtymistä jollain liikennevälineellä, esimerkiksi kävellen, autolla tai junalla.</a:t>
            </a:r>
          </a:p>
        </p:txBody>
      </p:sp>
    </p:spTree>
    <p:extLst>
      <p:ext uri="{BB962C8B-B14F-4D97-AF65-F5344CB8AC3E}">
        <p14:creationId xmlns:p14="http://schemas.microsoft.com/office/powerpoint/2010/main" val="1824652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F3BC8F15-3138-40BD-A7E8-3B6B04C1E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Tavoitteet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E4B87B90-778C-4368-8B05-3FF4A0000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Oppilaat pohtivat itsensä ja perheensä liikkumistapoja.</a:t>
            </a:r>
          </a:p>
          <a:p>
            <a:r>
              <a:rPr lang="fi-FI" dirty="0"/>
              <a:t>Oppilaat kuulevat toisiltaan ideoita miten paikasta toiseen voi liikkua ympäristön kannalta fiksummin.</a:t>
            </a:r>
          </a:p>
          <a:p>
            <a:r>
              <a:rPr lang="fi-FI" dirty="0"/>
              <a:t>Oppilaita herätetään ajattelemaan oman tulevaisuutensa liikkumisvalintoja.</a:t>
            </a:r>
          </a:p>
          <a:p>
            <a:r>
              <a:rPr lang="fi-FI" dirty="0"/>
              <a:t>Paja perustuu oppilaiden omaan pohdintaan, oikea vastaus annetaan ainoastaan yhteen kohtaan.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8783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FD675B-E222-491D-84F9-32C767F9A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Yleistä pajasta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DE8F21-ABBE-4C99-ADE3-EC5FA5F9FA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Paja suoritetaan esitysjärjestyksessä.</a:t>
            </a:r>
          </a:p>
          <a:p>
            <a:pPr lvl="1"/>
            <a:r>
              <a:rPr lang="fi-FI" dirty="0"/>
              <a:t>Pajan ohjaaja vetää pajan läpi kohta kerrallaan.</a:t>
            </a:r>
          </a:p>
          <a:p>
            <a:r>
              <a:rPr lang="fi-FI" dirty="0"/>
              <a:t>Pajan kesto n 15 min.</a:t>
            </a:r>
          </a:p>
          <a:p>
            <a:r>
              <a:rPr lang="fi-FI" dirty="0"/>
              <a:t>Materiaalit selittävät itse itsensä, e</a:t>
            </a:r>
            <a:r>
              <a:rPr lang="fi-FI" sz="2800" dirty="0"/>
              <a:t>tukäteistietoja tai -ohjeistuksia ei tarvita.</a:t>
            </a:r>
            <a:endParaRPr lang="fi-FI" dirty="0"/>
          </a:p>
          <a:p>
            <a:r>
              <a:rPr lang="fi-FI" dirty="0"/>
              <a:t>Ohjaaja kertoo nelospisteen oikean vastauksen äänestyksen jälkeen: Suomalaisen yleisimmin kulkeman automatkan pituus on A 1-3 km.</a:t>
            </a:r>
          </a:p>
          <a:p>
            <a:pPr lvl="1"/>
            <a:r>
              <a:rPr lang="fi-FI" dirty="0"/>
              <a:t>Lähde Liikenneviraston henkilöliikennetutkimus 2016</a:t>
            </a:r>
          </a:p>
        </p:txBody>
      </p:sp>
    </p:spTree>
    <p:extLst>
      <p:ext uri="{BB962C8B-B14F-4D97-AF65-F5344CB8AC3E}">
        <p14:creationId xmlns:p14="http://schemas.microsoft.com/office/powerpoint/2010/main" val="2289009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38A913D4-C787-4116-88B9-B52AC7E34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Pajamateriaalien käyttö</a:t>
            </a:r>
            <a:endParaRPr lang="fi-FI" dirty="0">
              <a:solidFill>
                <a:srgbClr val="05B2C4"/>
              </a:solidFill>
            </a:endParaRPr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C2AC6CDF-DB0C-45F3-9E81-5F3B5AB2B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Tässä etämallipohjassa</a:t>
            </a:r>
          </a:p>
          <a:p>
            <a:r>
              <a:rPr lang="fi-FI" dirty="0"/>
              <a:t>Paja tehdään yksin.</a:t>
            </a:r>
          </a:p>
          <a:p>
            <a:r>
              <a:rPr lang="fi-FI" dirty="0"/>
              <a:t>Kirjaukset tehdään paperille.</a:t>
            </a:r>
          </a:p>
          <a:p>
            <a:r>
              <a:rPr lang="fi-FI" dirty="0"/>
              <a:t>Asiat käydään läpi etänä keskustellen pajan aikana.</a:t>
            </a:r>
          </a:p>
          <a:p>
            <a:r>
              <a:rPr lang="fi-FI" dirty="0"/>
              <a:t>Tämä etämallipohja sopii myös luokassa yhtä aikaa koko ryhmälle tehtäväksi.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20577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95910F-2982-47BF-9114-2EF26B5A5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Ennen pajaa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A4C48F9-4D51-40FF-9E4A-8B82DBE3E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Pajan ohjaaja määrittelee:</a:t>
            </a:r>
          </a:p>
          <a:p>
            <a:r>
              <a:rPr lang="fi-FI" dirty="0"/>
              <a:t>Tehdäänkö paja yksin vai ryhmässä.</a:t>
            </a:r>
          </a:p>
          <a:p>
            <a:pPr lvl="1"/>
            <a:r>
              <a:rPr lang="fi-FI" dirty="0"/>
              <a:t>Hyvä ryhmäkoko 3-4 oppilasta.</a:t>
            </a:r>
          </a:p>
          <a:p>
            <a:r>
              <a:rPr lang="fi-FI" dirty="0"/>
              <a:t>Kirjataanko asiat etänä paperille, chattiin vai jotenkin muuten.</a:t>
            </a:r>
          </a:p>
          <a:p>
            <a:r>
              <a:rPr lang="fi-FI" dirty="0"/>
              <a:t>Jos paja toteutetaan etänä verkossa pienryhmissä, miten pajan tehtäväkohtainen purku tehdään.</a:t>
            </a:r>
          </a:p>
          <a:p>
            <a:endParaRPr lang="fi-FI" dirty="0"/>
          </a:p>
          <a:p>
            <a:r>
              <a:rPr lang="fi-FI" dirty="0"/>
              <a:t>Pajan ohjaaja tekee tarvittaessa esityspohjaan muutoksia toteutustavasta riippuen.</a:t>
            </a:r>
          </a:p>
        </p:txBody>
      </p:sp>
    </p:spTree>
    <p:extLst>
      <p:ext uri="{BB962C8B-B14F-4D97-AF65-F5344CB8AC3E}">
        <p14:creationId xmlns:p14="http://schemas.microsoft.com/office/powerpoint/2010/main" val="1249898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153CEBC8-D1D5-4484-825F-1CFC9F6D71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2809" y="138759"/>
            <a:ext cx="10486382" cy="1064511"/>
          </a:xfrm>
        </p:spPr>
        <p:txBody>
          <a:bodyPr/>
          <a:lstStyle/>
          <a:p>
            <a:pPr algn="l"/>
            <a:r>
              <a:rPr lang="fi-FI" dirty="0"/>
              <a:t>Kiitos pajan toteuttamisesta koulussasi!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2C46DD48-0A1A-4B24-A01F-3CC393F372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2809" y="1690990"/>
            <a:ext cx="9144000" cy="2097550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fi-FI" dirty="0"/>
              <a:t>Lisätietoja pajasta saat </a:t>
            </a:r>
            <a:r>
              <a:rPr lang="fi-FI" dirty="0">
                <a:hlinkClick r:id="rId2"/>
              </a:rPr>
              <a:t>JAPA ry:ltä</a:t>
            </a:r>
            <a:r>
              <a:rPr lang="fi-FI" dirty="0"/>
              <a:t>, toimisto@japary.fi.</a:t>
            </a:r>
          </a:p>
          <a:p>
            <a:pPr marL="0" indent="0" algn="l">
              <a:buNone/>
            </a:pPr>
            <a:endParaRPr lang="fi-FI" dirty="0"/>
          </a:p>
          <a:p>
            <a:pPr marL="0" indent="0" algn="l">
              <a:buNone/>
            </a:pPr>
            <a:r>
              <a:rPr lang="fi-FI" dirty="0"/>
              <a:t>Löydät meidät myös </a:t>
            </a:r>
            <a:r>
              <a:rPr lang="fi-FI" dirty="0">
                <a:hlinkClick r:id="rId3"/>
              </a:rPr>
              <a:t>Facebookista</a:t>
            </a:r>
            <a:r>
              <a:rPr lang="fi-FI" dirty="0"/>
              <a:t> ja Instagramista @japa_ry.</a:t>
            </a:r>
          </a:p>
          <a:p>
            <a:pPr marL="0" indent="0" algn="l">
              <a:buNone/>
            </a:pPr>
            <a:endParaRPr lang="fi-FI" dirty="0"/>
          </a:p>
          <a:p>
            <a:pPr marL="0" indent="0" algn="l">
              <a:buNone/>
            </a:pPr>
            <a:r>
              <a:rPr lang="fi-FI" dirty="0"/>
              <a:t>Paja on tuotettu osana JAPA ry:n hanketta, joka saa rahoituksensa </a:t>
            </a:r>
            <a:r>
              <a:rPr lang="fi-FI" dirty="0" err="1"/>
              <a:t>Traficomin</a:t>
            </a:r>
            <a:r>
              <a:rPr lang="fi-FI" dirty="0"/>
              <a:t> liikkumisen ohjauksen valtionavustuksista.</a:t>
            </a:r>
          </a:p>
        </p:txBody>
      </p:sp>
      <p:pic>
        <p:nvPicPr>
          <p:cNvPr id="7" name="Kuva 6" descr="Kuva, joka sisältää kohteen objekti, kello&#10;&#10;Kuvaus luotu automaattisesti">
            <a:extLst>
              <a:ext uri="{FF2B5EF4-FFF2-40B4-BE49-F238E27FC236}">
                <a16:creationId xmlns:a16="http://schemas.microsoft.com/office/drawing/2014/main" id="{C5E3F909-EE40-4FCF-9FBA-9031B67148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040" y="4808515"/>
            <a:ext cx="3852391" cy="1397980"/>
          </a:xfrm>
          <a:prstGeom prst="rect">
            <a:avLst/>
          </a:prstGeom>
        </p:spPr>
      </p:pic>
      <p:pic>
        <p:nvPicPr>
          <p:cNvPr id="3" name="Kuva 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157471E3-9C39-4420-9953-77F7932CA0F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5101" y="4697880"/>
            <a:ext cx="4775200" cy="161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821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250</Words>
  <Application>Microsoft Office PowerPoint</Application>
  <PresentationFormat>Laajakuva</PresentationFormat>
  <Paragraphs>35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Corbel</vt:lpstr>
      <vt:lpstr>Tw Cen MT Condensed</vt:lpstr>
      <vt:lpstr>Office-teema</vt:lpstr>
      <vt:lpstr>Fiksun liikkumisen pajan opeohje, paja luokassa</vt:lpstr>
      <vt:lpstr>PowerPoint-esitys</vt:lpstr>
      <vt:lpstr>Tavoitteet</vt:lpstr>
      <vt:lpstr>Yleistä pajasta</vt:lpstr>
      <vt:lpstr>Pajamateriaalien käyttö</vt:lpstr>
      <vt:lpstr>Ennen pajaa</vt:lpstr>
      <vt:lpstr>Kiitos pajan toteuttamisesta koulussasi!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Fiksun liikkumisen pajan opeohje, paja luokassa</dc:title>
  <dc:creator>Johanna Purojärvi</dc:creator>
  <cp:lastModifiedBy>Johanna Purojärvi</cp:lastModifiedBy>
  <cp:revision>24</cp:revision>
  <dcterms:created xsi:type="dcterms:W3CDTF">2020-08-25T07:38:16Z</dcterms:created>
  <dcterms:modified xsi:type="dcterms:W3CDTF">2020-08-31T11:37:29Z</dcterms:modified>
</cp:coreProperties>
</file>