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78" r:id="rId6"/>
    <p:sldId id="386" r:id="rId7"/>
    <p:sldId id="276" r:id="rId8"/>
    <p:sldId id="352" r:id="rId9"/>
    <p:sldId id="381" r:id="rId10"/>
    <p:sldId id="367" r:id="rId11"/>
    <p:sldId id="369" r:id="rId12"/>
    <p:sldId id="370" r:id="rId13"/>
    <p:sldId id="371" r:id="rId14"/>
    <p:sldId id="372" r:id="rId15"/>
    <p:sldId id="376" r:id="rId16"/>
    <p:sldId id="377" r:id="rId17"/>
    <p:sldId id="282" r:id="rId18"/>
    <p:sldId id="375" r:id="rId19"/>
    <p:sldId id="382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Josefin Sans" pitchFamily="2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Roboto Slab" pitchFamily="2" charset="0"/>
      <p:regular r:id="rId35"/>
      <p:bold r:id="rId36"/>
    </p:embeddedFont>
    <p:embeddedFont>
      <p:font typeface="Roboto Slab Medium" pitchFamily="2" charset="0"/>
      <p:regular r:id="rId3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A018C-ED00-4119-8DA7-50B91EA6A289}" v="2" dt="2023-09-20T17:42:06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5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o Anne.M" userId="4981806d-48f4-4ad5-8c90-dbaa61846117" providerId="ADAL" clId="{297A018C-ED00-4119-8DA7-50B91EA6A289}"/>
    <pc:docChg chg="delSld modSld">
      <pc:chgData name="Heino Anne.M" userId="4981806d-48f4-4ad5-8c90-dbaa61846117" providerId="ADAL" clId="{297A018C-ED00-4119-8DA7-50B91EA6A289}" dt="2023-09-20T17:43:18.385" v="129" actId="1076"/>
      <pc:docMkLst>
        <pc:docMk/>
      </pc:docMkLst>
      <pc:sldChg chg="modSp mod">
        <pc:chgData name="Heino Anne.M" userId="4981806d-48f4-4ad5-8c90-dbaa61846117" providerId="ADAL" clId="{297A018C-ED00-4119-8DA7-50B91EA6A289}" dt="2023-09-20T17:43:18.385" v="129" actId="1076"/>
        <pc:sldMkLst>
          <pc:docMk/>
          <pc:sldMk cId="4152980744" sldId="378"/>
        </pc:sldMkLst>
        <pc:spChg chg="mod">
          <ac:chgData name="Heino Anne.M" userId="4981806d-48f4-4ad5-8c90-dbaa61846117" providerId="ADAL" clId="{297A018C-ED00-4119-8DA7-50B91EA6A289}" dt="2023-09-20T17:42:59.578" v="127" actId="1076"/>
          <ac:spMkLst>
            <pc:docMk/>
            <pc:sldMk cId="4152980744" sldId="378"/>
            <ac:spMk id="14" creationId="{AD38B7B6-DACC-4949-9BE3-15CC3C9E00BF}"/>
          </ac:spMkLst>
        </pc:spChg>
        <pc:spChg chg="mod">
          <ac:chgData name="Heino Anne.M" userId="4981806d-48f4-4ad5-8c90-dbaa61846117" providerId="ADAL" clId="{297A018C-ED00-4119-8DA7-50B91EA6A289}" dt="2023-09-20T17:40:40.010" v="14" actId="20577"/>
          <ac:spMkLst>
            <pc:docMk/>
            <pc:sldMk cId="4152980744" sldId="378"/>
            <ac:spMk id="15" creationId="{74DBC1DD-AFCB-4E90-9CD4-E2EA06D6408C}"/>
          </ac:spMkLst>
        </pc:spChg>
        <pc:spChg chg="mod">
          <ac:chgData name="Heino Anne.M" userId="4981806d-48f4-4ad5-8c90-dbaa61846117" providerId="ADAL" clId="{297A018C-ED00-4119-8DA7-50B91EA6A289}" dt="2023-09-20T17:40:56.006" v="36" actId="20577"/>
          <ac:spMkLst>
            <pc:docMk/>
            <pc:sldMk cId="4152980744" sldId="378"/>
            <ac:spMk id="18" creationId="{8364190E-4963-433E-A7AA-84BAA7146A45}"/>
          </ac:spMkLst>
        </pc:spChg>
        <pc:spChg chg="mod">
          <ac:chgData name="Heino Anne.M" userId="4981806d-48f4-4ad5-8c90-dbaa61846117" providerId="ADAL" clId="{297A018C-ED00-4119-8DA7-50B91EA6A289}" dt="2023-09-20T17:41:15.055" v="66" actId="20577"/>
          <ac:spMkLst>
            <pc:docMk/>
            <pc:sldMk cId="4152980744" sldId="378"/>
            <ac:spMk id="19" creationId="{5ACC2C69-D20E-4EC2-83F2-E064CEA00F61}"/>
          </ac:spMkLst>
        </pc:spChg>
        <pc:spChg chg="mod">
          <ac:chgData name="Heino Anne.M" userId="4981806d-48f4-4ad5-8c90-dbaa61846117" providerId="ADAL" clId="{297A018C-ED00-4119-8DA7-50B91EA6A289}" dt="2023-09-20T17:42:06.495" v="94" actId="1076"/>
          <ac:spMkLst>
            <pc:docMk/>
            <pc:sldMk cId="4152980744" sldId="378"/>
            <ac:spMk id="20" creationId="{7AA617D6-1310-4748-A527-0C1EE561C246}"/>
          </ac:spMkLst>
        </pc:spChg>
        <pc:spChg chg="mod">
          <ac:chgData name="Heino Anne.M" userId="4981806d-48f4-4ad5-8c90-dbaa61846117" providerId="ADAL" clId="{297A018C-ED00-4119-8DA7-50B91EA6A289}" dt="2023-09-20T17:43:18.385" v="129" actId="1076"/>
          <ac:spMkLst>
            <pc:docMk/>
            <pc:sldMk cId="4152980744" sldId="378"/>
            <ac:spMk id="22" creationId="{272F2C34-2C11-4B77-93FC-4147D074FB52}"/>
          </ac:spMkLst>
        </pc:spChg>
      </pc:sldChg>
      <pc:sldChg chg="modSp del mod">
        <pc:chgData name="Heino Anne.M" userId="4981806d-48f4-4ad5-8c90-dbaa61846117" providerId="ADAL" clId="{297A018C-ED00-4119-8DA7-50B91EA6A289}" dt="2023-09-20T17:40:32.895" v="13" actId="47"/>
        <pc:sldMkLst>
          <pc:docMk/>
          <pc:sldMk cId="1759544558" sldId="385"/>
        </pc:sldMkLst>
        <pc:spChg chg="mod">
          <ac:chgData name="Heino Anne.M" userId="4981806d-48f4-4ad5-8c90-dbaa61846117" providerId="ADAL" clId="{297A018C-ED00-4119-8DA7-50B91EA6A289}" dt="2023-09-20T17:40:26.237" v="12" actId="20577"/>
          <ac:spMkLst>
            <pc:docMk/>
            <pc:sldMk cId="1759544558" sldId="385"/>
            <ac:spMk id="4" creationId="{DB990BCA-B6F4-4707-9980-1E8BC29D18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09/20/2023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jyvaskyla/poske/erityisopetus/pedagogiset-asiakirjat-ja-kirjaamine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koulutus-ja-tutkinnot/paatos-erityisesta-tuesta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tilastot-ja-julkaisut/julkaisut/tukea-arkeen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DAAD54D-AC77-42E2-9D18-7B366118B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52" y="4227277"/>
            <a:ext cx="9283337" cy="1655762"/>
          </a:xfrm>
        </p:spPr>
        <p:txBody>
          <a:bodyPr/>
          <a:lstStyle/>
          <a:p>
            <a:r>
              <a:rPr lang="fi-FI" dirty="0"/>
              <a:t>12.8.2023 </a:t>
            </a:r>
          </a:p>
          <a:p>
            <a:r>
              <a:rPr lang="fi-FI" dirty="0"/>
              <a:t>Oppimisen tuen asiantuntija Anne Heino</a:t>
            </a:r>
            <a:endParaRPr lang="en-FI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80902C-F763-4B5D-922A-56BAAF8B7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53" y="974961"/>
            <a:ext cx="9283337" cy="2938463"/>
          </a:xfrm>
        </p:spPr>
        <p:txBody>
          <a:bodyPr>
            <a:normAutofit/>
          </a:bodyPr>
          <a:lstStyle/>
          <a:p>
            <a:r>
              <a:rPr lang="fi-FI" sz="3600" dirty="0"/>
              <a:t>Kolmiportainen tuki </a:t>
            </a:r>
            <a:br>
              <a:rPr lang="fi-FI" sz="3600" dirty="0"/>
            </a:br>
            <a:r>
              <a:rPr lang="fi-FI" sz="3600" dirty="0"/>
              <a:t>Jyväskylän perusopetuksessa lv.2023-2024</a:t>
            </a:r>
            <a:endParaRPr lang="en-FI" sz="3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A20D3B4-D448-79B3-4D67-1E354AB6051C}"/>
              </a:ext>
            </a:extLst>
          </p:cNvPr>
          <p:cNvSpPr txBox="1"/>
          <p:nvPr/>
        </p:nvSpPr>
        <p:spPr>
          <a:xfrm>
            <a:off x="478971" y="5873726"/>
            <a:ext cx="43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Pedagogiset asiakirjat ja kirjoittaminen Jyväskylän perusopetuksessa - opas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089F88-8F70-4470-B80E-4D99F8CA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Tehostettu tuki ja oppimissuunnitelma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07ED5-56D5-43FD-9333-98BE681A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2161309"/>
            <a:ext cx="11046823" cy="39069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Tehostetun tuen oppilaille on laadittava </a:t>
            </a:r>
            <a:r>
              <a:rPr lang="fi-FI" sz="1800" b="1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oppimissuunnitelma, </a:t>
            </a:r>
            <a:r>
              <a:rPr lang="fi-FI" sz="1800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johon </a:t>
            </a:r>
            <a:r>
              <a:rPr lang="fi-FI" sz="1800" b="1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tuki suunnitellaan ja kirjataan. </a:t>
            </a:r>
            <a:r>
              <a:rPr lang="fi-FI" sz="1800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Luokanopettaja / luokanohjaaja avaa oppimissuunnitelman ja antaa luku- ja kirjoitusoikeudet oppilasta opettaville opettajille.</a:t>
            </a:r>
          </a:p>
          <a:p>
            <a:pPr marL="0" indent="0">
              <a:buNone/>
              <a:defRPr/>
            </a:pPr>
            <a:endParaRPr lang="fi-FI" sz="1800" b="1" dirty="0">
              <a:solidFill>
                <a:srgbClr val="1F1F1F"/>
              </a:solidFill>
              <a:latin typeface="Calibri"/>
              <a:ea typeface="ＭＳ Ｐゴシック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Oppimissuunnitelma laaditaan yhteistyössä huoltajan, oppilaan ja oppilaan opettajien kanssa.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sz="1800" dirty="0">
              <a:solidFill>
                <a:srgbClr val="1F1F1F"/>
              </a:solidFill>
              <a:latin typeface="Calibri"/>
              <a:ea typeface="ＭＳ Ｐゴシック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Oppimissuunnitelma </a:t>
            </a:r>
            <a:r>
              <a:rPr lang="fi-FI" sz="1800" b="1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päivitetään lokakuun loppuun mennessä </a:t>
            </a:r>
            <a:r>
              <a:rPr lang="fi-FI" sz="1800" dirty="0">
                <a:solidFill>
                  <a:srgbClr val="1F1F1F"/>
                </a:solidFill>
                <a:latin typeface="Calibri"/>
                <a:ea typeface="ＭＳ Ｐゴシック"/>
                <a:cs typeface="Calibri"/>
              </a:rPr>
              <a:t>ja se tarkistetaan vastaamaan tuen tarvetta aina oppilaan tilanteen muuttuessa.</a:t>
            </a:r>
          </a:p>
          <a:p>
            <a:pPr marL="0" indent="0">
              <a:buNone/>
              <a:defRPr/>
            </a:pPr>
            <a:endParaRPr lang="fi-FI" sz="3300" dirty="0">
              <a:solidFill>
                <a:srgbClr val="1F1F1F"/>
              </a:solidFill>
              <a:latin typeface="Calibri"/>
              <a:ea typeface="ＭＳ Ｐゴシック"/>
              <a:cs typeface="Calibri"/>
            </a:endParaRP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F20B66-9E32-4B7C-BAD1-260B3CFE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EC0C00-E9B5-4265-B27F-94A03B7F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56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ABCAD8-6D70-417A-A355-CF4BC23D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Tehostettu tuki ja oppimissuunnitelma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88E192-4394-4A08-8197-A14D89958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i-FI" sz="1800" dirty="0">
                <a:solidFill>
                  <a:srgbClr val="1F1F1F"/>
                </a:solidFill>
                <a:latin typeface="Calibri"/>
                <a:ea typeface="Arial"/>
                <a:cs typeface="Arial"/>
              </a:rPr>
              <a:t>Oppimisuunnitelma on muutoin laadittava tehostetun tuen aikana, jos oppilaalle on tehty hallinnollinen päätös </a:t>
            </a:r>
          </a:p>
          <a:p>
            <a:endParaRPr lang="fi-FI" sz="1800" dirty="0">
              <a:solidFill>
                <a:srgbClr val="1F1F1F"/>
              </a:solidFill>
              <a:latin typeface="Calibri"/>
              <a:ea typeface="Arial"/>
              <a:cs typeface="Arial"/>
            </a:endParaRPr>
          </a:p>
          <a:p>
            <a:pPr marL="1085850" lvl="1" indent="-342900">
              <a:buFont typeface="Courier New"/>
              <a:buChar char="o"/>
            </a:pPr>
            <a:r>
              <a:rPr lang="fi-FI" sz="1800" dirty="0">
                <a:solidFill>
                  <a:srgbClr val="1F1F1F"/>
                </a:solidFill>
                <a:latin typeface="Calibri"/>
                <a:ea typeface="Arial"/>
                <a:cs typeface="Arial"/>
              </a:rPr>
              <a:t>erityisistä opetusjärjestelyistä (</a:t>
            </a:r>
            <a:r>
              <a:rPr lang="fi-FI" sz="1800" dirty="0" err="1">
                <a:solidFill>
                  <a:srgbClr val="1F1F1F"/>
                </a:solidFill>
                <a:latin typeface="Calibri"/>
                <a:ea typeface="Arial"/>
                <a:cs typeface="Arial"/>
              </a:rPr>
              <a:t>PoL</a:t>
            </a:r>
            <a:r>
              <a:rPr lang="fi-FI" sz="1800" dirty="0">
                <a:solidFill>
                  <a:srgbClr val="1F1F1F"/>
                </a:solidFill>
                <a:latin typeface="Calibri"/>
                <a:ea typeface="Arial"/>
                <a:cs typeface="Arial"/>
              </a:rPr>
              <a:t> 18 §)</a:t>
            </a:r>
          </a:p>
          <a:p>
            <a:pPr marL="1085850" lvl="1" indent="-342900">
              <a:buFont typeface="Courier New"/>
              <a:buChar char="o"/>
            </a:pPr>
            <a:r>
              <a:rPr lang="fi-FI" sz="1800" dirty="0">
                <a:solidFill>
                  <a:srgbClr val="1F1F1F"/>
                </a:solidFill>
                <a:latin typeface="Calibri"/>
                <a:ea typeface="Arial"/>
                <a:cs typeface="Arial"/>
              </a:rPr>
              <a:t>oman opinto-ohjelman mukaisesta etenemisestä (</a:t>
            </a:r>
            <a:r>
              <a:rPr lang="fi-FI" sz="1800" dirty="0" err="1">
                <a:solidFill>
                  <a:srgbClr val="1F1F1F"/>
                </a:solidFill>
                <a:latin typeface="Calibri"/>
                <a:ea typeface="Arial"/>
                <a:cs typeface="Arial"/>
              </a:rPr>
              <a:t>vsop</a:t>
            </a:r>
            <a:r>
              <a:rPr lang="fi-FI" sz="1800" dirty="0">
                <a:solidFill>
                  <a:srgbClr val="1F1F1F"/>
                </a:solidFill>
                <a:latin typeface="Calibri"/>
                <a:ea typeface="Arial"/>
                <a:cs typeface="Arial"/>
              </a:rPr>
              <a:t>) tai</a:t>
            </a:r>
          </a:p>
          <a:p>
            <a:pPr marL="1085850" lvl="1" indent="-342900">
              <a:buFont typeface="Courier New"/>
              <a:buChar char="o"/>
            </a:pPr>
            <a:r>
              <a:rPr lang="fi-FI" sz="1800" dirty="0">
                <a:solidFill>
                  <a:srgbClr val="1F1F1F"/>
                </a:solidFill>
                <a:latin typeface="Calibri"/>
                <a:ea typeface="Arial"/>
                <a:cs typeface="Arial"/>
              </a:rPr>
              <a:t>joustavaan perusopetukseen siirtymisestä. (Jopo)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08CB1D-3FC0-446F-8B68-96B327BD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F2D6F2-C2F1-4B69-B3C8-B4EC2B28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96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58C17-F96B-4366-B57F-A38387FB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Erityinen tuki ja pedagoginen selvitys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0F9941-8EB0-4B85-AA9C-B2DA17CCA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828801"/>
            <a:ext cx="11046823" cy="4451926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900" dirty="0">
                <a:latin typeface="Calibri"/>
                <a:cs typeface="Calibri"/>
              </a:rPr>
              <a:t>Erityistä tukea annetaan niille oppilaille, joiden kasvun, kehityksen ja oppimisen tavoitteiden saavuttaminen ei muutoin riittävästi toteudu.</a:t>
            </a:r>
          </a:p>
          <a:p>
            <a:pP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900" dirty="0">
                <a:latin typeface="Calibri"/>
                <a:cs typeface="Calibri"/>
              </a:rPr>
              <a:t>Erityinen tuki järjestetään joko yleisen - tai pidennetyn oppivelvollisuuden piirissä.</a:t>
            </a:r>
          </a:p>
          <a:p>
            <a:pP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900" dirty="0">
                <a:latin typeface="Calibri"/>
                <a:cs typeface="Calibri"/>
              </a:rPr>
              <a:t>Erityisen tuen päätös perustuu </a:t>
            </a:r>
            <a:r>
              <a:rPr lang="fi-FI" altLang="fi-FI" sz="1900" b="1" dirty="0">
                <a:latin typeface="Calibri"/>
                <a:cs typeface="Calibri"/>
              </a:rPr>
              <a:t>pedagogiseen selvitykseen,</a:t>
            </a:r>
            <a:endParaRPr lang="fi-FI" altLang="fi-FI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900" dirty="0">
                <a:latin typeface="Calibri"/>
                <a:cs typeface="Calibri"/>
              </a:rPr>
              <a:t>joka on moniammatillisesti laadittu selvitys oppilaan oppimisen etenemisestä sekä oppilaan saamasta tuesta ja kokonaistilanteesta. Sovitusti </a:t>
            </a:r>
            <a:r>
              <a:rPr lang="fi-FI" altLang="fi-FI" sz="1900" b="1" dirty="0">
                <a:latin typeface="Calibri"/>
                <a:cs typeface="Calibri"/>
              </a:rPr>
              <a:t>moniammatillinen konsultaatio </a:t>
            </a:r>
            <a:r>
              <a:rPr lang="fi-FI" altLang="fi-FI" sz="1900" dirty="0">
                <a:latin typeface="Calibri"/>
                <a:cs typeface="Calibri"/>
              </a:rPr>
              <a:t>voi tapahtua puhelimitse, jos konsultaation antaja sen hyväksyy. Moniammatillisesta käsittelystä tulee tehdä merkintä asiakirjoihin.</a:t>
            </a:r>
            <a:br>
              <a:rPr lang="fi-FI" altLang="fi-FI" sz="190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</a:br>
            <a:endParaRPr lang="fi-FI" altLang="fi-FI" sz="190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900" dirty="0">
                <a:latin typeface="Calibri"/>
                <a:cs typeface="Calibri"/>
              </a:rPr>
              <a:t>jonka laadinnassa hyödynnetään </a:t>
            </a:r>
            <a:r>
              <a:rPr lang="fi-FI" altLang="fi-FI" sz="1900" b="1" dirty="0">
                <a:latin typeface="Calibri"/>
                <a:cs typeface="Calibri"/>
              </a:rPr>
              <a:t>tarvittaessa</a:t>
            </a:r>
            <a:r>
              <a:rPr lang="fi-FI" altLang="fi-FI" sz="1900" dirty="0">
                <a:latin typeface="Calibri"/>
                <a:cs typeface="Calibri"/>
              </a:rPr>
              <a:t> olemassa olevia lääketieteellisiä, psykologisia tai sosiaalisia selvityksiä. 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1900" dirty="0">
                <a:latin typeface="Calibri"/>
                <a:cs typeface="Calibri"/>
              </a:rPr>
              <a:t>joka laaditaan tehtäessä erityisen tuen päätöstä ensimmäisen kerran, päätöstä tarkistettaessa tai erityisen tuen päättyessä.</a:t>
            </a:r>
            <a:endParaRPr lang="fi-FI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1900" dirty="0">
                <a:latin typeface="Calibri" panose="020F0502020204030204" pitchFamily="34" charset="0"/>
                <a:cs typeface="Calibri" panose="020F0502020204030204" pitchFamily="34" charset="0"/>
              </a:rPr>
              <a:t>Oppilasta, huoltajia tai laillista edustajaa kuullaan pedagogisen selvityksen laatimisen yhteydessä. </a:t>
            </a:r>
            <a:r>
              <a:rPr lang="fi-FI" sz="1900" dirty="0">
                <a:latin typeface="Calibri"/>
                <a:cs typeface="Calibri"/>
              </a:rPr>
              <a:t>(kuulemistilaisuus ja sen kirjaaminen asiakirjoihin)</a:t>
            </a:r>
            <a:r>
              <a:rPr lang="fi-FI" altLang="fi-FI" sz="1900" dirty="0">
                <a:latin typeface="Calibri"/>
                <a:cs typeface="Calibri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900" dirty="0">
                <a:latin typeface="Calibri"/>
                <a:cs typeface="Calibri"/>
                <a:hlinkClick r:id="rId2"/>
              </a:rPr>
              <a:t>https://www.oph.fi/fi/koulutus-ja-tutkinnot/paatos-erityisesta-tuesta</a:t>
            </a:r>
            <a:endParaRPr lang="fi-FI" altLang="fi-FI" sz="1900" dirty="0">
              <a:latin typeface="Calibri"/>
              <a:cs typeface="Calibri"/>
            </a:endParaRPr>
          </a:p>
          <a:p>
            <a:pPr marL="0" lv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lang="fi-FI" altLang="fi-FI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900" dirty="0">
              <a:latin typeface="Calibri"/>
              <a:cs typeface="Calibri"/>
            </a:endParaRP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66A83D-9DAB-4382-BE26-5EA2EC51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B6F24B-ADC5-41D9-99D0-3AE8D68E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34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6D689A-E3D2-479A-BC05-E11DA9FE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Hojks</a:t>
            </a:r>
            <a:r>
              <a:rPr lang="fi-FI" dirty="0"/>
              <a:t> </a:t>
            </a:r>
            <a:r>
              <a:rPr lang="fi-FI" sz="1600" dirty="0"/>
              <a:t>(HENKILÖKOHTAINEN OPETUKSEN JÄRJESTÄMISTÄ KOSKEVA SUUNNITELMA)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ECEDBD-4B99-4685-99EF-8B35A9DE9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828800"/>
            <a:ext cx="11046823" cy="436360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Calibri"/>
                <a:cs typeface="Calibri"/>
              </a:rPr>
              <a:t>Oppilaalle, jolle on tehty päätös erityisen tuen järjestämisestä, annetaan erityisopetusta henkilökohtaisen oppimissuunnitelman mukaisesti. (</a:t>
            </a:r>
            <a:r>
              <a:rPr lang="fi-FI" altLang="fi-FI" sz="1800" b="1" dirty="0">
                <a:latin typeface="Calibri"/>
                <a:cs typeface="Calibri"/>
              </a:rPr>
              <a:t>HOJKS)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Calibri"/>
                <a:cs typeface="Calibri"/>
              </a:rPr>
              <a:t>HOJKS perustuu pedagogisessa selvityksessä tuotettuun tietoon ja erityisen tuen päätöksen sisältöön.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1800" b="1" dirty="0">
                <a:latin typeface="Calibri"/>
                <a:cs typeface="Calibri"/>
              </a:rPr>
              <a:t>Erityisopettaja/erityisluokanopettaja avaa oppilaan </a:t>
            </a:r>
            <a:r>
              <a:rPr lang="fi-FI" altLang="fi-FI" sz="1800" b="1" dirty="0" err="1">
                <a:latin typeface="Calibri"/>
                <a:cs typeface="Calibri"/>
              </a:rPr>
              <a:t>HOJKS:n</a:t>
            </a:r>
            <a:r>
              <a:rPr lang="fi-FI" altLang="fi-FI" sz="1800" b="1" dirty="0">
                <a:latin typeface="Calibri"/>
                <a:cs typeface="Calibri"/>
              </a:rPr>
              <a:t> lukuvuoden alussa </a:t>
            </a:r>
            <a:r>
              <a:rPr lang="fi-FI" altLang="fi-FI" sz="1800" dirty="0">
                <a:latin typeface="Calibri"/>
                <a:cs typeface="Calibri"/>
              </a:rPr>
              <a:t>ja antaa luku- ja kirjoitusoikeudet niille opettajille, jotka opettavat oppilasta.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Calibri"/>
                <a:cs typeface="Calibri"/>
              </a:rPr>
              <a:t>Oppilaan opettaja tai oppiaineen opetuksesta vastaava opettaja laatii HOJKS:n sisällöt.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Calibri"/>
                <a:cs typeface="Calibri"/>
              </a:rPr>
              <a:t>Kaikki oppilaan saama pedagoginen tuki kirjataan </a:t>
            </a:r>
            <a:r>
              <a:rPr lang="fi-FI" altLang="fi-FI" sz="1800" dirty="0" err="1">
                <a:latin typeface="Calibri"/>
                <a:cs typeface="Calibri"/>
              </a:rPr>
              <a:t>HOJKS:iin</a:t>
            </a:r>
            <a:r>
              <a:rPr lang="fi-FI" altLang="fi-FI" sz="1800" dirty="0">
                <a:latin typeface="Calibri"/>
                <a:cs typeface="Calibri"/>
              </a:rPr>
              <a:t>.</a:t>
            </a:r>
            <a:r>
              <a:rPr lang="fi-FI" sz="1800" dirty="0">
                <a:latin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Yksilöllistetyn oppiaineen </a:t>
            </a: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arvioi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opettaja, joka on opettanut oppilaalle kyseistä oppiainetta.</a:t>
            </a:r>
            <a:endParaRPr lang="fi-FI" alt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800" i="1" dirty="0">
                <a:latin typeface="Calibri" panose="020F0502020204030204" pitchFamily="34" charset="0"/>
                <a:cs typeface="Calibri" panose="020F0502020204030204" pitchFamily="34" charset="0"/>
              </a:rPr>
              <a:t>Oppiaineita saa erityisen tuen oppilaalla yksilöllistää vain, jos oppilas ei kykene opiskelemaan </a:t>
            </a:r>
            <a:r>
              <a:rPr lang="fi-FI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opetuksen erityisiä painoalueita </a:t>
            </a:r>
            <a:r>
              <a:rPr lang="fi-FI" sz="1800" i="1" dirty="0">
                <a:latin typeface="Calibri" panose="020F0502020204030204" pitchFamily="34" charset="0"/>
                <a:cs typeface="Calibri" panose="020F0502020204030204" pitchFamily="34" charset="0"/>
              </a:rPr>
              <a:t>käyttäen.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Asiantuntijalausuntojen osalta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HOJKSiin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kirjataan lyhyesti oppilaalle tehty tutkimus, tutkijan nimi ja ajankohta, mutta ei tutkimustuloksia.</a:t>
            </a:r>
            <a:endParaRPr lang="fi-FI" sz="1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92F122-458D-4DDA-B364-8C9235EB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09A95D-D115-4332-BCCA-1A961E2A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2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D736C32-DDC8-4FDF-9A16-FCBB5D91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2337432-BB60-4C5F-95D2-CF67440B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Erityisen tuen päätös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E6B069-3118-4099-9739-D5837CE6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839"/>
            <a:ext cx="10515600" cy="4748054"/>
          </a:xfrm>
        </p:spPr>
        <p:txBody>
          <a:bodyPr>
            <a:normAutofit fontScale="77500" lnSpcReduction="20000"/>
          </a:bodyPr>
          <a:lstStyle/>
          <a:p>
            <a:r>
              <a:rPr lang="fi-FI" sz="2800" dirty="0">
                <a:latin typeface="+mn-lt"/>
              </a:rPr>
              <a:t>Päätöksessä määrätään seuraavat asiat:</a:t>
            </a:r>
          </a:p>
          <a:p>
            <a:pPr lvl="1"/>
            <a:endParaRPr lang="fi-FI" sz="1700" dirty="0">
              <a:latin typeface="+mn-lt"/>
            </a:endParaRPr>
          </a:p>
          <a:p>
            <a:pPr lvl="1"/>
            <a:r>
              <a:rPr lang="fi-FI" sz="1900" dirty="0">
                <a:latin typeface="+mn-lt"/>
              </a:rPr>
              <a:t>Pääsääntöinen opetusryhmä</a:t>
            </a:r>
          </a:p>
          <a:p>
            <a:pPr lvl="1"/>
            <a:r>
              <a:rPr lang="fi-FI" sz="1900" dirty="0">
                <a:latin typeface="+mn-lt"/>
              </a:rPr>
              <a:t>Mahdolliset tulkitsemis- ja avustajapalvelut (esim. henkilökohtainen avustaja)</a:t>
            </a:r>
          </a:p>
          <a:p>
            <a:pPr lvl="1"/>
            <a:r>
              <a:rPr lang="fi-FI" sz="1900" dirty="0">
                <a:latin typeface="+mn-lt"/>
              </a:rPr>
              <a:t>Muut </a:t>
            </a:r>
            <a:r>
              <a:rPr lang="fi-FI" sz="1900" dirty="0" err="1">
                <a:latin typeface="+mn-lt"/>
              </a:rPr>
              <a:t>PoL</a:t>
            </a:r>
            <a:r>
              <a:rPr lang="fi-FI" sz="1900" dirty="0">
                <a:latin typeface="+mn-lt"/>
              </a:rPr>
              <a:t> 31§:</a:t>
            </a:r>
            <a:r>
              <a:rPr lang="fi-FI" sz="1900" dirty="0" err="1">
                <a:latin typeface="+mn-lt"/>
              </a:rPr>
              <a:t>ssä</a:t>
            </a:r>
            <a:r>
              <a:rPr lang="fi-FI" sz="1900" dirty="0">
                <a:latin typeface="+mn-lt"/>
              </a:rPr>
              <a:t> tarkoitetut palvelut ja, kuten oppilaan tarvitsemat ja tukijaksot Valterin Onerva-koulussa</a:t>
            </a:r>
          </a:p>
          <a:p>
            <a:pPr lvl="2"/>
            <a:r>
              <a:rPr lang="fi-FI" sz="1900" dirty="0">
                <a:solidFill>
                  <a:srgbClr val="0070C0"/>
                </a:solidFill>
                <a:latin typeface="+mn-lt"/>
              </a:rPr>
              <a:t>Vammaisella ja muulla erityistä tukea tarvitsevalla oppilaalla on lisäksi oikeus saada maksutta opetukseen osallistumisen edellyttämät tulkitsemis- ja avustajapalvelut, muut opetuspalvelut, erityiset apuvälineet sekä 39 §:n nojalla järjestettävät palvelut.</a:t>
            </a:r>
            <a:endParaRPr lang="fi-FI" sz="1900" dirty="0">
              <a:latin typeface="+mn-lt"/>
              <a:cs typeface="Calibri"/>
            </a:endParaRPr>
          </a:p>
          <a:p>
            <a:pPr lvl="1"/>
            <a:r>
              <a:rPr lang="fi-FI" sz="1900" dirty="0">
                <a:latin typeface="+mn-lt"/>
              </a:rPr>
              <a:t>Mahdolliset yksilöllistettävät oppiaineet, niiden lisääminen tai vähentäminen (jos tuen tarve on esim. </a:t>
            </a:r>
            <a:r>
              <a:rPr lang="fi-FI" sz="1900" dirty="0" err="1">
                <a:latin typeface="+mn-lt"/>
              </a:rPr>
              <a:t>sosio</a:t>
            </a:r>
            <a:r>
              <a:rPr lang="fi-FI" sz="1900" dirty="0">
                <a:latin typeface="+mn-lt"/>
              </a:rPr>
              <a:t>-emotionaalisella alueella, ei erityistä tukea saavalla oppilaalla välttämättä ole lainkaan yksilöllistettyjä oppiaineita)</a:t>
            </a:r>
          </a:p>
          <a:p>
            <a:pPr lvl="1"/>
            <a:r>
              <a:rPr lang="fi-FI" sz="1900" dirty="0">
                <a:latin typeface="+mn-lt"/>
              </a:rPr>
              <a:t>Opetuksen järjestäminen poiketen </a:t>
            </a:r>
            <a:r>
              <a:rPr lang="fi-FI" sz="1900" dirty="0" err="1">
                <a:latin typeface="+mn-lt"/>
              </a:rPr>
              <a:t>PoL</a:t>
            </a:r>
            <a:r>
              <a:rPr lang="fi-FI" sz="1900" dirty="0">
                <a:latin typeface="+mn-lt"/>
              </a:rPr>
              <a:t> 11§ määritellystä oppiainejaosta (</a:t>
            </a:r>
            <a:r>
              <a:rPr lang="fi-FI" sz="1900" dirty="0">
                <a:solidFill>
                  <a:srgbClr val="0070C0"/>
                </a:solidFill>
                <a:latin typeface="+mn-lt"/>
              </a:rPr>
              <a:t>päätös vuosiluokkiin sitomattomasta opetuksesta)</a:t>
            </a:r>
            <a:endParaRPr lang="fi-FI" sz="1900" dirty="0">
              <a:latin typeface="+mn-lt"/>
            </a:endParaRPr>
          </a:p>
          <a:p>
            <a:pPr lvl="1"/>
            <a:r>
              <a:rPr lang="fi-FI" sz="1900" dirty="0">
                <a:latin typeface="+mn-lt"/>
              </a:rPr>
              <a:t>Oppilaan vapauttaminen oppiaineen opiskelusta (</a:t>
            </a:r>
            <a:r>
              <a:rPr lang="fi-FI" sz="1900" dirty="0">
                <a:solidFill>
                  <a:schemeClr val="accent1"/>
                </a:solidFill>
                <a:latin typeface="+mn-lt"/>
              </a:rPr>
              <a:t>myös mitä järjestetään vapautetun oppiaineen tilalla)</a:t>
            </a:r>
          </a:p>
          <a:p>
            <a:pPr lvl="1"/>
            <a:r>
              <a:rPr lang="fi-FI" sz="1900" dirty="0">
                <a:latin typeface="+mn-lt"/>
              </a:rPr>
              <a:t>Muut perusopetuslain </a:t>
            </a:r>
            <a:r>
              <a:rPr lang="fi-FI" sz="1900" dirty="0">
                <a:solidFill>
                  <a:schemeClr val="accent1"/>
                </a:solidFill>
                <a:latin typeface="+mn-lt"/>
              </a:rPr>
              <a:t>18§ perusteella päätettävät erityiset opetusjärjestelyt</a:t>
            </a:r>
            <a:r>
              <a:rPr lang="fi-FI" sz="1900" dirty="0">
                <a:latin typeface="+mn-lt"/>
              </a:rPr>
              <a:t>, kuten opetuksen sisältöjä tai järjestämistapaa koskevat järjestelyt</a:t>
            </a:r>
          </a:p>
          <a:p>
            <a:pPr lvl="1"/>
            <a:r>
              <a:rPr lang="fi-FI" sz="1900" dirty="0">
                <a:latin typeface="+mn-lt"/>
              </a:rPr>
              <a:t>Päätös pidennetystä oppivelvollisuudesta</a:t>
            </a:r>
          </a:p>
          <a:p>
            <a:pPr lvl="1"/>
            <a:r>
              <a:rPr lang="fi-FI" sz="1900" dirty="0">
                <a:latin typeface="+mn-lt"/>
              </a:rPr>
              <a:t>Opiskelu toiminta-alueittain</a:t>
            </a:r>
          </a:p>
          <a:p>
            <a:pPr marL="292263" lvl="1" indent="0">
              <a:buNone/>
            </a:pPr>
            <a:endParaRPr lang="fi-FI" sz="17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Erityisen tuen päätös on hallintopäätös ja siihen liittyy valitusosoitus. Huoltajat voivat hakea päätökseen muutosta valittamalla.</a:t>
            </a:r>
            <a:endParaRPr lang="fi-FI" sz="1200" dirty="0"/>
          </a:p>
          <a:p>
            <a:pPr lvl="1">
              <a:buFont typeface="Arial" panose="020B0604020202020204" pitchFamily="34" charset="0"/>
              <a:buChar char="•"/>
            </a:pPr>
            <a:endParaRPr lang="fi-FI" sz="1700" dirty="0">
              <a:latin typeface="+mn-lt"/>
            </a:endParaRP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85B8D-6B35-40C9-9F2B-A63314B67F37}"/>
              </a:ext>
            </a:extLst>
          </p:cNvPr>
          <p:cNvSpPr txBox="1"/>
          <p:nvPr/>
        </p:nvSpPr>
        <p:spPr>
          <a:xfrm>
            <a:off x="8543109" y="735107"/>
            <a:ext cx="2629988" cy="86177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1"/>
            <a:r>
              <a:rPr lang="fi-FI" sz="1000" dirty="0"/>
              <a:t>Jos oppilaan tuen tarve muuttuu erityisen tuen päätöksessä mainituissa asioissa, tehdään uusi tarpeelliselta osin tarkennettu pedagoginen selvitys ja uusi erityisen tuen päätös.</a:t>
            </a:r>
            <a:r>
              <a:rPr lang="fi-FI" sz="1000" dirty="0">
                <a:latin typeface="Open Sans" panose="020B0606030504020204" pitchFamily="34" charset="0"/>
              </a:rPr>
              <a:t> </a:t>
            </a:r>
            <a:endParaRPr lang="fi-FI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9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EA7FC7-D1EB-4927-96F5-180FBEDB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Erityisen tuen päätös - tarkistaminen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9F937F-307A-4221-B6BF-722540C1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Erityisen tuen tarpeellisuus tulee </a:t>
            </a:r>
            <a:r>
              <a:rPr lang="fi-FI" sz="1800" b="1" kern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tarkistaa aina 2. ja 6. luokan keväällä.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Pedagoginen selvitys tehdään 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huhti-toukokuussa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hallintopäätös tulee olla tehtynä lukuvuoden päättyessä.</a:t>
            </a:r>
            <a:endParaRPr lang="fi-FI" sz="18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kern="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Päätös tulee tarkistaa myös </a:t>
            </a:r>
            <a:r>
              <a:rPr lang="fi-FI" sz="1800" b="1" kern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aina oppilaan tuen tarpeen muuttuessa </a:t>
            </a:r>
            <a:r>
              <a:rPr lang="fi-FI" sz="1800" kern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sellaisissa asioissa, joista päätetään erityisen tuen päätöksessä. </a:t>
            </a:r>
            <a:r>
              <a:rPr 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fi-FI" alt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esim. uuden oppiaineen oppimäärän yksilöllistäminen tai </a:t>
            </a:r>
            <a:r>
              <a:rPr lang="fi-FI" altLang="fi-FI" sz="1800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Pol</a:t>
            </a:r>
            <a:r>
              <a:rPr lang="fi-FI" alt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18 §mukaiset asiat)</a:t>
            </a:r>
            <a:endParaRPr lang="fi-FI" sz="1800" kern="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i-FI" alt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Uusi pedagoginen selvitys </a:t>
            </a:r>
            <a:r>
              <a:rPr lang="fi-FI" alt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  <a:sym typeface="Wingdings" panose="05000000000000000000" pitchFamily="2" charset="2"/>
              </a:rPr>
              <a:t> e</a:t>
            </a:r>
            <a:r>
              <a:rPr lang="fi-FI" alt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rityisen tuen päätöksen tarkistaminen </a:t>
            </a:r>
            <a:r>
              <a:rPr lang="fi-FI" alt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i-FI" altLang="fi-FI" sz="1800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HOJKS:n</a:t>
            </a:r>
            <a:r>
              <a:rPr lang="fi-FI" altLang="fi-FI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tarkistaminen</a:t>
            </a:r>
          </a:p>
          <a:p>
            <a:pPr lvl="1" indent="0">
              <a:buNone/>
            </a:pPr>
            <a:br>
              <a:rPr lang="fi-FI" altLang="fi-FI" sz="18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endParaRPr lang="fi-FI" sz="1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60B51D-D45C-4EC2-8B8B-58FFE53C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76BC9A-96F5-4DB3-A224-D7055D60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23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04BAC-F1C0-433C-90E8-3432A18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9B30CD-B951-4A51-99BE-5D5E80D6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09ED61-F9FA-4320-8983-DC7A80CE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2E16642-F349-4226-A1ED-9E4645E9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16</a:t>
            </a:fld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7B0CA5-F8A8-4685-B3D9-7BA63A51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154F105-278E-4736-8E6A-6BE4FF735384}"/>
              </a:ext>
            </a:extLst>
          </p:cNvPr>
          <p:cNvSpPr txBox="1"/>
          <p:nvPr/>
        </p:nvSpPr>
        <p:spPr>
          <a:xfrm>
            <a:off x="272143" y="370114"/>
            <a:ext cx="3374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VAATIVA MONIALAINEN TUKI </a:t>
            </a:r>
            <a:r>
              <a:rPr lang="fi-FI" dirty="0"/>
              <a:t>ent. vaativa erityinen 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Perustana laadukas </a:t>
            </a:r>
            <a:r>
              <a:rPr lang="fi-FI" dirty="0" err="1"/>
              <a:t>perusopetus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Keskiössä yksilölliset tuen tarpeet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D85F0AA-C136-47BC-9B50-57818EFC8A5D}"/>
              </a:ext>
            </a:extLst>
          </p:cNvPr>
          <p:cNvSpPr txBox="1"/>
          <p:nvPr/>
        </p:nvSpPr>
        <p:spPr>
          <a:xfrm>
            <a:off x="9384145" y="6012873"/>
            <a:ext cx="241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Käsite vaativa erityinen tuki muuttumassa!</a:t>
            </a:r>
          </a:p>
        </p:txBody>
      </p:sp>
    </p:spTree>
    <p:extLst>
      <p:ext uri="{BB962C8B-B14F-4D97-AF65-F5344CB8AC3E}">
        <p14:creationId xmlns:p14="http://schemas.microsoft.com/office/powerpoint/2010/main" val="70506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A42536-EFDF-4FA9-95CC-52E3B1F0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/>
              <a:t>Kolmiportainen tuki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631C79-CC36-408A-8525-D003421F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FD72F8-B28A-4919-97D5-5D6C06D2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2</a:t>
            </a:fld>
            <a:endParaRPr lang="fi-FI"/>
          </a:p>
        </p:txBody>
      </p:sp>
      <p:sp>
        <p:nvSpPr>
          <p:cNvPr id="6" name="Nuoli: Vasen-oikea 5">
            <a:extLst>
              <a:ext uri="{FF2B5EF4-FFF2-40B4-BE49-F238E27FC236}">
                <a16:creationId xmlns:a16="http://schemas.microsoft.com/office/drawing/2014/main" id="{3FC3E453-B3D9-40C1-91ED-2DFFF3ED6435}"/>
              </a:ext>
            </a:extLst>
          </p:cNvPr>
          <p:cNvSpPr/>
          <p:nvPr/>
        </p:nvSpPr>
        <p:spPr bwMode="auto">
          <a:xfrm>
            <a:off x="3376068" y="1222657"/>
            <a:ext cx="5439859" cy="51009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LAPSEN, NUOREN JA HUOLTAJIEN OSALLISUUS</a:t>
            </a:r>
            <a:endParaRPr lang="fi-FI" sz="1200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Suorakulmio: Pyöristetyt kulmat 3">
            <a:extLst>
              <a:ext uri="{FF2B5EF4-FFF2-40B4-BE49-F238E27FC236}">
                <a16:creationId xmlns:a16="http://schemas.microsoft.com/office/drawing/2014/main" id="{ED778F80-DAB6-4537-B1D7-CEE4F980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234" y="1802562"/>
            <a:ext cx="2314575" cy="37639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 altLang="fi-FI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Käärö: Vaaka 8">
            <a:extLst>
              <a:ext uri="{FF2B5EF4-FFF2-40B4-BE49-F238E27FC236}">
                <a16:creationId xmlns:a16="http://schemas.microsoft.com/office/drawing/2014/main" id="{7E6A290B-25C6-4FA3-A9D9-D900AF1DC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362" y="2160728"/>
            <a:ext cx="1825625" cy="1087437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Oppimis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suunnitelma</a:t>
            </a:r>
          </a:p>
        </p:txBody>
      </p:sp>
      <p:sp>
        <p:nvSpPr>
          <p:cNvPr id="10" name="Suorakulmio: Pyöristetyt kulmat 4">
            <a:extLst>
              <a:ext uri="{FF2B5EF4-FFF2-40B4-BE49-F238E27FC236}">
                <a16:creationId xmlns:a16="http://schemas.microsoft.com/office/drawing/2014/main" id="{3D4BBD28-62B9-4A82-964B-A361F8126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6880" y="1799647"/>
            <a:ext cx="2246313" cy="38004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 altLang="fi-FI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Käärö: Vaaka 9">
            <a:extLst>
              <a:ext uri="{FF2B5EF4-FFF2-40B4-BE49-F238E27FC236}">
                <a16:creationId xmlns:a16="http://schemas.microsoft.com/office/drawing/2014/main" id="{602C84DA-84A1-4B37-9354-D14F627E1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513" y="2160728"/>
            <a:ext cx="1787525" cy="106045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Oppimis-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suunnitelma</a:t>
            </a:r>
          </a:p>
        </p:txBody>
      </p:sp>
      <p:sp>
        <p:nvSpPr>
          <p:cNvPr id="14" name="Suorakulmio: Pyöristetyt kulmat 5">
            <a:extLst>
              <a:ext uri="{FF2B5EF4-FFF2-40B4-BE49-F238E27FC236}">
                <a16:creationId xmlns:a16="http://schemas.microsoft.com/office/drawing/2014/main" id="{AD38B7B6-DACC-4949-9BE3-15CC3C9E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807" y="1843097"/>
            <a:ext cx="2054225" cy="38004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 altLang="fi-FI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Käärö: Vaaka 10">
            <a:extLst>
              <a:ext uri="{FF2B5EF4-FFF2-40B4-BE49-F238E27FC236}">
                <a16:creationId xmlns:a16="http://schemas.microsoft.com/office/drawing/2014/main" id="{74DBC1DD-AFCB-4E90-9CD4-E2EA06D6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417" y="2174971"/>
            <a:ext cx="1500188" cy="990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Hojks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6" name="Nuoli: Vasen-oikea 15">
            <a:extLst>
              <a:ext uri="{FF2B5EF4-FFF2-40B4-BE49-F238E27FC236}">
                <a16:creationId xmlns:a16="http://schemas.microsoft.com/office/drawing/2014/main" id="{D45BBC01-B7D4-4F4D-AEB0-47F84F3376DE}"/>
              </a:ext>
            </a:extLst>
          </p:cNvPr>
          <p:cNvSpPr/>
          <p:nvPr/>
        </p:nvSpPr>
        <p:spPr bwMode="auto">
          <a:xfrm>
            <a:off x="4341417" y="3440210"/>
            <a:ext cx="1296987" cy="49847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i-FI">
              <a:solidFill>
                <a:srgbClr val="FFFFFF"/>
              </a:solidFill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17" name="Nuoli: Vasen-oikea 16">
            <a:extLst>
              <a:ext uri="{FF2B5EF4-FFF2-40B4-BE49-F238E27FC236}">
                <a16:creationId xmlns:a16="http://schemas.microsoft.com/office/drawing/2014/main" id="{12A4FB29-BB82-4D7D-94CF-3DCC03799313}"/>
              </a:ext>
            </a:extLst>
          </p:cNvPr>
          <p:cNvSpPr/>
          <p:nvPr/>
        </p:nvSpPr>
        <p:spPr bwMode="auto">
          <a:xfrm>
            <a:off x="7060280" y="3454355"/>
            <a:ext cx="1296987" cy="496888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i-FI">
              <a:solidFill>
                <a:srgbClr val="FFFFFF"/>
              </a:solidFill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kstiruutu 11">
            <a:extLst>
              <a:ext uri="{FF2B5EF4-FFF2-40B4-BE49-F238E27FC236}">
                <a16:creationId xmlns:a16="http://schemas.microsoft.com/office/drawing/2014/main" id="{8364190E-4963-433E-A7AA-84BAA714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12" y="4233478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YLEINEN TUKI</a:t>
            </a:r>
          </a:p>
        </p:txBody>
      </p:sp>
      <p:sp>
        <p:nvSpPr>
          <p:cNvPr id="19" name="Tekstiruutu 12">
            <a:extLst>
              <a:ext uri="{FF2B5EF4-FFF2-40B4-BE49-F238E27FC236}">
                <a16:creationId xmlns:a16="http://schemas.microsoft.com/office/drawing/2014/main" id="{5ACC2C69-D20E-4EC2-83F2-E064CEA0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410" y="4213984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TEHOSTETTU TUKI</a:t>
            </a:r>
          </a:p>
        </p:txBody>
      </p:sp>
      <p:sp>
        <p:nvSpPr>
          <p:cNvPr id="20" name="Tekstiruutu 13">
            <a:extLst>
              <a:ext uri="{FF2B5EF4-FFF2-40B4-BE49-F238E27FC236}">
                <a16:creationId xmlns:a16="http://schemas.microsoft.com/office/drawing/2014/main" id="{7AA617D6-1310-4748-A527-0C1EE561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067" y="4181730"/>
            <a:ext cx="1520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ERITYINEN TUKI</a:t>
            </a:r>
          </a:p>
        </p:txBody>
      </p:sp>
      <p:sp>
        <p:nvSpPr>
          <p:cNvPr id="21" name="Nuoli: Oikea 14">
            <a:extLst>
              <a:ext uri="{FF2B5EF4-FFF2-40B4-BE49-F238E27FC236}">
                <a16:creationId xmlns:a16="http://schemas.microsoft.com/office/drawing/2014/main" id="{4C4A8D7D-0013-45D1-A56B-0A86C4DF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225" y="4757483"/>
            <a:ext cx="2233613" cy="690259"/>
          </a:xfrm>
          <a:prstGeom prst="rightArrow">
            <a:avLst>
              <a:gd name="adj1" fmla="val 50000"/>
              <a:gd name="adj2" fmla="val 500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Pedagoginen arvio</a:t>
            </a:r>
          </a:p>
        </p:txBody>
      </p:sp>
      <p:sp>
        <p:nvSpPr>
          <p:cNvPr id="22" name="Nuoli: Oikea 15">
            <a:extLst>
              <a:ext uri="{FF2B5EF4-FFF2-40B4-BE49-F238E27FC236}">
                <a16:creationId xmlns:a16="http://schemas.microsoft.com/office/drawing/2014/main" id="{272F2C34-2C11-4B77-93FC-4147D074F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493" y="4702034"/>
            <a:ext cx="2054225" cy="786822"/>
          </a:xfrm>
          <a:prstGeom prst="rightArrow">
            <a:avLst>
              <a:gd name="adj1" fmla="val 50000"/>
              <a:gd name="adj2" fmla="val 4996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altLang="fi-FI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Pedagoginen selvitys</a:t>
            </a:r>
          </a:p>
        </p:txBody>
      </p:sp>
      <p:sp>
        <p:nvSpPr>
          <p:cNvPr id="23" name="Nuoli: Vasen-oikea 22">
            <a:extLst>
              <a:ext uri="{FF2B5EF4-FFF2-40B4-BE49-F238E27FC236}">
                <a16:creationId xmlns:a16="http://schemas.microsoft.com/office/drawing/2014/main" id="{D8FB81AB-6C71-4DC7-9129-074809B92829}"/>
              </a:ext>
            </a:extLst>
          </p:cNvPr>
          <p:cNvSpPr/>
          <p:nvPr/>
        </p:nvSpPr>
        <p:spPr bwMode="auto">
          <a:xfrm>
            <a:off x="3514819" y="5643572"/>
            <a:ext cx="5162355" cy="534108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MONIAMMATILLISUUS</a:t>
            </a:r>
            <a:endParaRPr lang="fi-FI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98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C5C-4704-4696-BE9B-E31FCE5D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Mitä tavoittelemme? Joustavasti tehostuva tuki</a:t>
            </a:r>
            <a:endParaRPr lang="en-FI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C9A64-22F7-4241-B1FF-837FB4C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6" y="2334483"/>
            <a:ext cx="11046823" cy="38579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Ensin vahva tuki </a:t>
            </a:r>
            <a:r>
              <a:rPr lang="fi-FI" sz="2800" b="1" dirty="0"/>
              <a:t>yhteisön</a:t>
            </a:r>
            <a:r>
              <a:rPr lang="fi-FI" sz="2800" dirty="0"/>
              <a:t> toimintakulttuuriin (ennaltaehkäisy),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tämän jälkeen tukea vahvistetaan </a:t>
            </a:r>
            <a:r>
              <a:rPr lang="fi-FI" sz="2800" b="1" dirty="0"/>
              <a:t>luokka- ja ryhmä</a:t>
            </a:r>
            <a:r>
              <a:rPr lang="fi-FI" sz="2800" dirty="0"/>
              <a:t>tasolla,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lopuksi tukea vahvistetaan niille ryhmässä oleville </a:t>
            </a:r>
            <a:r>
              <a:rPr lang="fi-FI" sz="2800" b="1" dirty="0"/>
              <a:t>oppilaille</a:t>
            </a:r>
            <a:r>
              <a:rPr lang="fi-FI" sz="2800" dirty="0"/>
              <a:t>, jotka tarvitsevat yksilöllistettyjä tukitoimia.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(Opetushallitus 2014, b.)</a:t>
            </a:r>
          </a:p>
          <a:p>
            <a:pPr lvl="1"/>
            <a:endParaRPr lang="fi-FI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 err="1">
                <a:hlinkClick r:id="rId2"/>
              </a:rPr>
              <a:t>OPH_Tukea</a:t>
            </a:r>
            <a:r>
              <a:rPr lang="fi-FI" sz="1900">
                <a:hlinkClick r:id="rId2"/>
              </a:rPr>
              <a:t> arkeen -opas_2023</a:t>
            </a:r>
            <a:endParaRPr lang="fi-FI" sz="1900" dirty="0"/>
          </a:p>
          <a:p>
            <a:pPr marL="0" indent="0">
              <a:buNone/>
            </a:pPr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en-FI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5DA97-5595-419E-8749-AF1494AE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8D02-28BE-458F-85FD-F36D59DD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</p:spTree>
    <p:extLst>
      <p:ext uri="{BB962C8B-B14F-4D97-AF65-F5344CB8AC3E}">
        <p14:creationId xmlns:p14="http://schemas.microsoft.com/office/powerpoint/2010/main" val="288492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C5C-4704-4696-BE9B-E31FCE5D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yleistä</a:t>
            </a:r>
            <a:endParaRPr lang="en-FI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C9A64-22F7-4241-B1FF-837FB4C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2081641"/>
            <a:ext cx="11046823" cy="385791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>
                <a:latin typeface="+mn-lt"/>
              </a:rPr>
              <a:t>Oppilaan pedagogiset asiakirjat sisältävät salassa pidettävää tietoa.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>
                <a:latin typeface="+mn-lt"/>
              </a:rPr>
              <a:t>Salassa pidettäviä tietoja saavat nähdä vain oppilaiden kanssa työskentelevät ja vain niiltä osin kuin he tarvitsevat tietoa työssään.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>
                <a:latin typeface="+mn-lt"/>
                <a:cs typeface="Calibri"/>
              </a:rPr>
              <a:t>Oppilaan tuen tarpeesta ja erityisesti oppilasta hyödyttävistä käytännöistä ja menetelmistä oppimistilanteissa ja arvioinnissa on annettava tieto kaikille sitä tarvitseville.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>
                <a:latin typeface="+mn-lt"/>
                <a:cs typeface="Calibri"/>
              </a:rPr>
              <a:t>Jos oppilaalla on esim. luki-vaikeus on kaikkien oppilasta opettavien opettajien tiedettävä, miten oppilasta tuetaan. </a:t>
            </a:r>
            <a:r>
              <a:rPr lang="fi-FI" sz="2300" dirty="0">
                <a:latin typeface="+mn-lt"/>
                <a:cs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b="1" dirty="0">
                <a:latin typeface="+mn-lt"/>
                <a:cs typeface="Calibri"/>
              </a:rPr>
              <a:t>Opetuksen järjestämiseksi välttämättömiä tietoja</a:t>
            </a:r>
            <a:r>
              <a:rPr lang="fi-FI" altLang="fi-FI" sz="2300" dirty="0">
                <a:latin typeface="+mn-lt"/>
                <a:cs typeface="Calibri"/>
              </a:rPr>
              <a:t>, jotka </a:t>
            </a:r>
            <a:r>
              <a:rPr lang="fi-FI" altLang="fi-FI" sz="2300" b="1" dirty="0">
                <a:latin typeface="+mn-lt"/>
                <a:cs typeface="Calibri"/>
              </a:rPr>
              <a:t>tulee siirtää</a:t>
            </a:r>
            <a:r>
              <a:rPr lang="fi-FI" altLang="fi-FI" sz="2300" dirty="0">
                <a:latin typeface="+mn-lt"/>
                <a:cs typeface="Calibri"/>
              </a:rPr>
              <a:t> uudelle opetuksen järjestäjälle, ovat oppimisen tuen osalta </a:t>
            </a:r>
            <a:r>
              <a:rPr lang="fi-FI" altLang="fi-FI" sz="2300" b="1" dirty="0">
                <a:latin typeface="+mn-lt"/>
                <a:cs typeface="Calibri"/>
              </a:rPr>
              <a:t>viimeisin erityisen tuen päätöksen sisältö </a:t>
            </a:r>
            <a:r>
              <a:rPr lang="fi-FI" altLang="fi-FI" sz="2300" dirty="0">
                <a:latin typeface="+mn-lt"/>
                <a:cs typeface="Calibri"/>
              </a:rPr>
              <a:t>ja </a:t>
            </a:r>
            <a:r>
              <a:rPr lang="fi-FI" altLang="fi-FI" sz="2300" b="1" dirty="0">
                <a:latin typeface="+mn-lt"/>
                <a:cs typeface="Calibri"/>
              </a:rPr>
              <a:t>tieto siitä, että oppilas on saanut tehostettua tukea.</a:t>
            </a:r>
            <a:r>
              <a:rPr lang="fi-FI" altLang="fi-FI" sz="2300" dirty="0">
                <a:latin typeface="+mn-lt"/>
                <a:cs typeface="Calibri"/>
              </a:rPr>
              <a:t> Pedagogiset asiakirjat ja lausunnot suositellaan siirrettäväksi vain huoltajan yksilöidyllä luvalla.</a:t>
            </a:r>
            <a:r>
              <a:rPr lang="fi-FI" sz="1600" dirty="0"/>
              <a:t> </a:t>
            </a:r>
            <a:endParaRPr lang="fi-FI" altLang="fi-FI" sz="2300" dirty="0">
              <a:latin typeface="+mn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300" dirty="0">
                <a:latin typeface="+mn-lt"/>
                <a:cs typeface="Calibri"/>
              </a:rPr>
              <a:t>Oppilas voi saada kerralla vain yhdentasoista tukea.</a:t>
            </a:r>
            <a:br>
              <a:rPr lang="fi-FI" sz="2300" dirty="0">
                <a:latin typeface="Calibri"/>
                <a:cs typeface="Calibri"/>
              </a:rPr>
            </a:br>
            <a:br>
              <a:rPr lang="fi-FI" altLang="fi-FI" sz="2900" dirty="0">
                <a:latin typeface="Calibri"/>
                <a:cs typeface="Calibri"/>
              </a:rPr>
            </a:br>
            <a:endParaRPr lang="en-FI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5DA97-5595-419E-8749-AF1494AE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8D02-28BE-458F-85FD-F36D59DD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</p:spTree>
    <p:extLst>
      <p:ext uri="{BB962C8B-B14F-4D97-AF65-F5344CB8AC3E}">
        <p14:creationId xmlns:p14="http://schemas.microsoft.com/office/powerpoint/2010/main" val="268831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0C2442-1309-44D4-A3CE-40D40292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sz="3600" dirty="0">
                <a:latin typeface="Josefin Sans" panose="020B0604020202020204" charset="0"/>
                <a:ea typeface="Lucida Sans Unicode" panose="020B0602030504020204" pitchFamily="34" charset="0"/>
                <a:cs typeface="Calibri"/>
              </a:rPr>
              <a:t>Yleinen tuki </a:t>
            </a:r>
            <a:br>
              <a:rPr lang="fi-FI" altLang="fi-FI" sz="540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6C3B8E-628A-4B0D-A172-D42E687A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" y="1500041"/>
            <a:ext cx="11046823" cy="4692360"/>
          </a:xfrm>
        </p:spPr>
        <p:txBody>
          <a:bodyPr>
            <a:normAutofit/>
          </a:bodyPr>
          <a:lstStyle/>
          <a:p>
            <a:pPr marL="0" indent="0">
              <a:lnSpc>
                <a:spcPct val="101000"/>
              </a:lnSpc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sz="2300" dirty="0">
              <a:latin typeface="Calibri"/>
              <a:cs typeface="Calibri"/>
            </a:endParaRPr>
          </a:p>
          <a:p>
            <a:pPr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Tuen tarpeiden arviointi ja tarvittavan tuen tarjoaminen kuuluu jokaisen opettajan työhön ja kaikkiin opetustilanteisiin.</a:t>
            </a:r>
            <a:endParaRPr lang="fi-FI" sz="1800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0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Suunniteltu tuki kirjataan Wilmaan yleisen tuen lomakkeeseen (YTO) tai </a:t>
            </a: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oppimissuunnitelmaan.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Tuettava asia ja tavoite, tuen tarve, tukitoimet sekä suunnitelma tuen toteuttamisesta ja arvioinnista. </a:t>
            </a:r>
          </a:p>
          <a:p>
            <a:pPr lvl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Myös huoltajien tarjoama tuki kirjataan.</a:t>
            </a:r>
            <a:r>
              <a:rPr lang="fi-FI" alt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700" b="1" dirty="0">
                <a:latin typeface="Calibri" panose="020F0502020204030204" pitchFamily="34" charset="0"/>
                <a:cs typeface="Calibri" panose="020F0502020204030204" pitchFamily="34" charset="0"/>
              </a:rPr>
              <a:t>Tuen antaja *(luo, </a:t>
            </a:r>
            <a:r>
              <a:rPr lang="fi-FI" altLang="fi-FI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fi-FI" altLang="fi-FI" sz="17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eo</a:t>
            </a:r>
            <a:r>
              <a:rPr lang="fi-FI" altLang="fi-FI" sz="1700" b="1" dirty="0">
                <a:latin typeface="Calibri" panose="020F0502020204030204" pitchFamily="34" charset="0"/>
                <a:cs typeface="Calibri" panose="020F0502020204030204" pitchFamily="34" charset="0"/>
              </a:rPr>
              <a:t>, lv) kirjaa antamansa tuen.</a:t>
            </a:r>
          </a:p>
          <a:p>
            <a:pPr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Tukitoimien toteutumista ja niiden vaikuttavuutta arvioidaan vähintään 2 kertaa lukuvuodessa; ennen syys- ja kevätlukukauden päättymistä. </a:t>
            </a:r>
            <a:r>
              <a:rPr lang="fi-FI" alt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Tuen antaja arvioi tukitoimien vaikuttavuuden.</a:t>
            </a:r>
            <a:r>
              <a:rPr lang="fi-FI" alt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(esim. tukiopetusjaksot, eriyttäminen, joustavat ryhmittelyt jne.)</a:t>
            </a:r>
          </a:p>
          <a:p>
            <a:pPr marL="0" indent="0">
              <a:lnSpc>
                <a:spcPct val="101000"/>
              </a:lnSpc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alt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1000"/>
              </a:lnSpc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	(*luo – luokanopettaja, </a:t>
            </a:r>
            <a:r>
              <a:rPr lang="fi-FI" alt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fi-FI" alt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– aineenopettaja, </a:t>
            </a:r>
            <a:r>
              <a:rPr lang="fi-FI" alt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eo</a:t>
            </a:r>
            <a:r>
              <a:rPr lang="fi-FI" alt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– erityisopettaja, lv – luokanvalvoja)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ED3193-8E64-42C2-A476-320CA2B2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FA8606-F0C9-42A6-93C1-1A3942E2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0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7E55B910-0721-4BCF-ACC3-31A919D5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59" y="1666874"/>
            <a:ext cx="3932237" cy="2450827"/>
          </a:xfrm>
        </p:spPr>
        <p:txBody>
          <a:bodyPr>
            <a:normAutofit/>
          </a:bodyPr>
          <a:lstStyle/>
          <a:p>
            <a:r>
              <a:rPr lang="en-US" sz="2400" dirty="0" err="1"/>
              <a:t>Kolmiportaisen</a:t>
            </a:r>
            <a:r>
              <a:rPr lang="en-US" sz="2400" dirty="0"/>
              <a:t> </a:t>
            </a:r>
            <a:r>
              <a:rPr lang="en-US" sz="2400" dirty="0" err="1"/>
              <a:t>tuen</a:t>
            </a:r>
            <a:r>
              <a:rPr lang="en-US" sz="2400" dirty="0"/>
              <a:t> </a:t>
            </a:r>
            <a:r>
              <a:rPr lang="en-US" sz="2400" dirty="0" err="1"/>
              <a:t>tukimuotoja</a:t>
            </a:r>
            <a:r>
              <a:rPr lang="en-US" sz="2400" dirty="0"/>
              <a:t> </a:t>
            </a:r>
            <a:r>
              <a:rPr lang="en-US" sz="2400" dirty="0" err="1"/>
              <a:t>perusopetuksessa</a:t>
            </a:r>
            <a:endParaRPr lang="en-US" sz="24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99D1713-9602-4A20-83AE-2930ED9DF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748" y="1106176"/>
            <a:ext cx="6082938" cy="4619520"/>
          </a:xfrm>
          <a:prstGeom prst="rect">
            <a:avLst/>
          </a:prstGeom>
          <a:noFill/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928278-A59E-4986-BA77-1EA2C115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4AEF5D-7FAC-4949-84D2-DA5A9BB3D225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83AC9034-F0FA-4782-9FA3-681FBB89D92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FI"/>
              <a:t>23/03/2021</a:t>
            </a:r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09FFAA1-77A3-4C73-86F1-8A43307A01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Jyväskylän kaupunki</a:t>
            </a:r>
          </a:p>
        </p:txBody>
      </p:sp>
    </p:spTree>
    <p:extLst>
      <p:ext uri="{BB962C8B-B14F-4D97-AF65-F5344CB8AC3E}">
        <p14:creationId xmlns:p14="http://schemas.microsoft.com/office/powerpoint/2010/main" val="108999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877C79-7F62-4F56-A0BE-4D4EF442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sz="3600" dirty="0">
                <a:latin typeface="Josefin Sans" panose="020B0604020202020204" charset="0"/>
                <a:cs typeface="Calibri"/>
              </a:rPr>
              <a:t>Yleinen tuki ja oppimissuunnitelma</a:t>
            </a:r>
            <a:b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E14245-D65C-4512-8A19-548FC061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32" y="1687917"/>
            <a:ext cx="11046823" cy="3857918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fi-FI" sz="1900" dirty="0">
              <a:latin typeface="Calibri"/>
              <a:cs typeface="Calibri"/>
            </a:endParaRPr>
          </a:p>
          <a:p>
            <a:pPr marL="457200" lvl="1" indent="0" defTabSz="628650">
              <a:buNone/>
              <a:defRPr/>
            </a:pPr>
            <a:r>
              <a:rPr lang="fi-FI" sz="1900" dirty="0">
                <a:latin typeface="Calibri"/>
                <a:cs typeface="Calibri"/>
              </a:rPr>
              <a:t>	</a:t>
            </a:r>
            <a:r>
              <a:rPr lang="fi-FI" sz="1800" dirty="0">
                <a:latin typeface="Calibri"/>
                <a:cs typeface="Calibri"/>
              </a:rPr>
              <a:t>Oppimissuunnitelmaa voidaan käyttää </a:t>
            </a:r>
            <a:r>
              <a:rPr lang="fi-FI" sz="1800" b="1" dirty="0">
                <a:latin typeface="Calibri"/>
                <a:cs typeface="Calibri"/>
              </a:rPr>
              <a:t>myös yleisen tuen</a:t>
            </a:r>
            <a:r>
              <a:rPr lang="fi-FI" sz="1800" dirty="0">
                <a:latin typeface="Calibri"/>
                <a:cs typeface="Calibri"/>
              </a:rPr>
              <a:t> aikana, kun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 defTabSz="628650">
              <a:buNone/>
              <a:defRPr/>
            </a:pP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latin typeface="Calibri"/>
                <a:cs typeface="Calibri"/>
              </a:rPr>
              <a:t>oppilaan opiskelua laajennetaan (eriyttäminen ylöspäin, lahjakkaat oppilaat)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latin typeface="Calibri"/>
                <a:cs typeface="Calibri"/>
              </a:rPr>
              <a:t>halutaan käyttää vaihtoehtoista tapaa dokumentointiin.</a:t>
            </a:r>
          </a:p>
          <a:p>
            <a:pPr marL="876150" lvl="2" indent="0">
              <a:buNone/>
              <a:defRPr/>
            </a:pPr>
            <a:endParaRPr lang="fi-FI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6F98ED-74A4-4633-9F29-1274DB51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2518" y="621491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EE688-86BE-4A13-99B3-7AAF828D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85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8D48E-E703-47E4-AA13-4E672DA4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Tehostettu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781476-8F27-45B6-8AA5-23B1FA0C5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6" y="2000963"/>
            <a:ext cx="11046823" cy="3857918"/>
          </a:xfrm>
        </p:spPr>
        <p:txBody>
          <a:bodyPr>
            <a:normAutofit fontScale="47500" lnSpcReduction="20000"/>
          </a:bodyPr>
          <a:lstStyle/>
          <a:p>
            <a:pPr marL="369570" lvl="1">
              <a:buFont typeface="Arial" panose="020B0604020202020204" pitchFamily="34" charset="0"/>
              <a:buChar char="•"/>
              <a:tabLst>
                <a:tab pos="0" algn="l"/>
                <a:tab pos="84138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38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Tarkoitettu oppilaalle, joka tarvitsee oppimiseensa, kasvuunsa, kehitykseensä ja / tai  koulunkäyntiinsä säännöllistä tukea tai samanaikaisesti useita tukimuotoja esim.</a:t>
            </a:r>
          </a:p>
          <a:p>
            <a:pPr marL="369570" lvl="1">
              <a:buFont typeface="Arial" panose="020B0604020202020204" pitchFamily="34" charset="0"/>
              <a:buChar char="•"/>
              <a:tabLst>
                <a:tab pos="0" algn="l"/>
                <a:tab pos="84138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altLang="fi-FI" sz="1600" dirty="0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769620" lvl="2">
              <a:buFont typeface="Courier New" panose="02070309020205020404" pitchFamily="49" charset="0"/>
              <a:buChar char="o"/>
              <a:tabLst>
                <a:tab pos="0" algn="l"/>
                <a:tab pos="84138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29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Lisääntynyt ja säännöllinen tuen tarve oppimiseen, koulunkäyntiin, opiskeluhuollolliseen tukeen tai tarve siirtyä </a:t>
            </a:r>
            <a:r>
              <a:rPr lang="fi-FI" altLang="fi-FI" sz="2900" u="sng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opiskelemaan opetuksen erityisiä painoalueita.</a:t>
            </a:r>
          </a:p>
          <a:p>
            <a:pPr marL="769620" lvl="2">
              <a:buFont typeface="Courier New" panose="02070309020205020404" pitchFamily="49" charset="0"/>
              <a:buChar char="o"/>
              <a:tabLst>
                <a:tab pos="0" algn="l"/>
                <a:tab pos="84138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altLang="fi-FI" sz="2200" u="sng" dirty="0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769620" lvl="2">
              <a:buFont typeface="Courier New" panose="02070309020205020404" pitchFamily="49" charset="0"/>
              <a:buChar char="o"/>
              <a:tabLst>
                <a:tab pos="0" algn="l"/>
                <a:tab pos="84138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2900" dirty="0">
                <a:latin typeface="Calibri"/>
                <a:ea typeface="Lucida Sans Unicode" panose="020B0602030504020204" pitchFamily="34" charset="0"/>
                <a:cs typeface="Calibri"/>
              </a:rPr>
              <a:t>Vary: Kun oppilas siirtyy yleisopetuksen ryhmään, oppilaan opintosuunnitelman keskeinen sisältö kirjataan tarvittaessa pedagogiseen arvioon tuen tarpeen arvioimiseksi.</a:t>
            </a:r>
          </a:p>
          <a:p>
            <a:pPr marL="83820" lvl="2" indent="457200">
              <a:tabLst>
                <a:tab pos="0" algn="l"/>
                <a:tab pos="84138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altLang="fi-FI" sz="340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369570" lvl="2" indent="-285750">
              <a:tabLst>
                <a:tab pos="0" algn="l"/>
                <a:tab pos="84138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38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Tehostetun tuen oppilas opiskelee pääsääntöisesti oman yleisopetuksen ryhmän mukana, mutta voi saada osa-aikaista erityisopetusta pienessä ryhmässä vain osan viikkotunneista. (½)</a:t>
            </a:r>
          </a:p>
          <a:p>
            <a:pPr marL="83820" lvl="2" indent="0">
              <a:buNone/>
              <a:tabLst>
                <a:tab pos="0" algn="l"/>
                <a:tab pos="84138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altLang="fi-FI" sz="3300" dirty="0">
              <a:solidFill>
                <a:srgbClr val="000000"/>
              </a:solidFill>
              <a:latin typeface="Calibri"/>
              <a:ea typeface="Lucida Sans Unicode" panose="020B0602030504020204" pitchFamily="34" charset="0"/>
              <a:cs typeface="Calibri"/>
            </a:endParaRPr>
          </a:p>
          <a:p>
            <a:pPr marL="369570" lvl="2" indent="-285750">
              <a:tabLst>
                <a:tab pos="0" algn="l"/>
                <a:tab pos="84138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altLang="fi-FI" sz="38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Osa-aikaisen erityisopetuksen</a:t>
            </a:r>
            <a:r>
              <a:rPr lang="fi-FI" altLang="fi-FI" sz="38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, opetuksen yksilöllisen ohjauksen (yhteistyötaidot, opiskelumotivaatio, itseluottamus) ja </a:t>
            </a:r>
            <a:r>
              <a:rPr lang="fi-FI" altLang="fi-FI" sz="38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kodin kanssa tehtävän yhteistyön merkitys korostuu.</a:t>
            </a:r>
            <a:endParaRPr lang="fi-FI" sz="3800" dirty="0">
              <a:cs typeface="Arial"/>
            </a:endParaRPr>
          </a:p>
          <a:p>
            <a:pPr marL="83820" lvl="2" indent="0">
              <a:buNone/>
              <a:tabLst>
                <a:tab pos="0" algn="l"/>
                <a:tab pos="84138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3800" dirty="0">
                <a:latin typeface="Calibri"/>
                <a:ea typeface="ＭＳ Ｐゴシック"/>
                <a:cs typeface="Calibri"/>
              </a:rPr>
              <a:t> </a:t>
            </a:r>
            <a:endParaRPr lang="fi-FI" altLang="fi-FI" sz="3800" dirty="0">
              <a:latin typeface="Calibri"/>
              <a:ea typeface="ＭＳ Ｐゴシック"/>
              <a:cs typeface="Calibri"/>
            </a:endParaRP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71498-74F3-46DE-A703-F1BF03B4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16474A-FEF7-463E-B69E-5D5D878C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45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4E3502-0E96-4874-93A4-26E255DF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6" y="950001"/>
            <a:ext cx="11046823" cy="682857"/>
          </a:xfrm>
        </p:spPr>
        <p:txBody>
          <a:bodyPr>
            <a:normAutofit/>
          </a:bodyPr>
          <a:lstStyle/>
          <a:p>
            <a:r>
              <a:rPr lang="fi-FI" sz="3200" dirty="0"/>
              <a:t>Pedagoginen arvio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87A5BE-721E-4BC3-B91D-F7684F0B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6" y="1496291"/>
            <a:ext cx="11046823" cy="47956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Tehostetun tuen aloittaminen, järjestäminen ja lopettaminen perustuu opettajien ja erityisopettajien yhdessä laatimaan </a:t>
            </a:r>
            <a:r>
              <a:rPr lang="fi-FI" altLang="fi-FI" sz="16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pedagogiseen arvioon </a:t>
            </a: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ja </a:t>
            </a:r>
            <a:r>
              <a:rPr lang="fi-FI" altLang="fi-FI" sz="1600" dirty="0" err="1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oh:n</a:t>
            </a: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 työntekijän konsultaatioon. Konsultaatio voi tapahtua puhelimitse, jos konsultaation antaja sen hyväksyy. </a:t>
            </a:r>
            <a:endParaRPr lang="fi-FI" altLang="fi-FI" sz="1600" dirty="0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sz="16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Pedagoginen arvio laaditaan </a:t>
            </a: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silloin, kun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oppilas on saanut säännöllisesti useampia tukimuotoja,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yleinen tuki ei riitä,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tarvitaan esiopetuksen / koulunkäynnin tilannearviota tai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oppilas on palaamassa tehostetusta tuesta yleiseen tukeen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oppilas muuttaa toiselta paikkakunnalta Jyväskylään (opetuksen järjestäjä vaihtuu)</a:t>
            </a:r>
          </a:p>
          <a:p>
            <a:pPr marL="339063" lvl="1" indent="0">
              <a:buNone/>
              <a:defRPr/>
            </a:pPr>
            <a:endParaRPr lang="fi-FI" altLang="fi-FI" sz="1600" dirty="0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sz="16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Pedagogisen arvion laatimisesta vastaa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luokanopettaja/aineenopettaja yhteistyössä erityisopettajan/erityisluokanopettajan kanssa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Tarvittava tieto hankitaan kaikilta oppilasta opettavilta opettajilta sekä </a:t>
            </a:r>
            <a:r>
              <a:rPr lang="fi-FI" altLang="fi-FI" sz="16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tarvittaessa </a:t>
            </a: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muilta asiantuntijoilta. </a:t>
            </a:r>
            <a:endParaRPr lang="fi-FI" altLang="fi-FI" sz="1600" dirty="0">
              <a:solidFill>
                <a:srgbClr val="000000"/>
              </a:solidFill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Pedagoginen arvio käsitellään </a:t>
            </a:r>
            <a:r>
              <a:rPr lang="fi-FI" altLang="fi-FI" sz="16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moniammatillisesti</a:t>
            </a: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 </a:t>
            </a:r>
            <a:r>
              <a:rPr lang="fi-FI" altLang="fi-FI" sz="1600" b="1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ja yhteistyössä </a:t>
            </a:r>
            <a:r>
              <a:rPr lang="fi-FI" altLang="fi-FI" sz="1600" dirty="0">
                <a:solidFill>
                  <a:srgbClr val="000000"/>
                </a:solidFill>
                <a:latin typeface="Calibri"/>
                <a:ea typeface="Lucida Sans Unicode" panose="020B0602030504020204" pitchFamily="34" charset="0"/>
                <a:cs typeface="Calibri"/>
              </a:rPr>
              <a:t>oppilaan ja huoltajan kanssa.</a:t>
            </a:r>
          </a:p>
          <a:p>
            <a:endParaRPr lang="fi-FI" sz="16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130B02-0F97-400A-A379-9AC28495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Jyväskylän kaupunki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7AB438-D07B-4764-BB63-AE979FEB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64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ohja_jyvaskyla_v3" id="{F365E088-D217-48C3-8273-4E2E708E4A21}" vid="{AE327521-1ECC-4837-BF17-C358A7619F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3DD527BF3C20D41B5A9068EF2A0131D" ma:contentTypeVersion="11" ma:contentTypeDescription="Luo uusi asiakirja." ma:contentTypeScope="" ma:versionID="ecb5ef4fa4219873374feb2e2c195247">
  <xsd:schema xmlns:xsd="http://www.w3.org/2001/XMLSchema" xmlns:xs="http://www.w3.org/2001/XMLSchema" xmlns:p="http://schemas.microsoft.com/office/2006/metadata/properties" xmlns:ns2="3f49f1f6-4055-498f-8b98-7272f7235c12" xmlns:ns3="066863eb-48ae-463d-b070-cf84fa5ffd6b" targetNamespace="http://schemas.microsoft.com/office/2006/metadata/properties" ma:root="true" ma:fieldsID="dba38b5971b856eab39d9c940e234e90" ns2:_="" ns3:_="">
    <xsd:import namespace="3f49f1f6-4055-498f-8b98-7272f7235c12"/>
    <xsd:import namespace="066863eb-48ae-463d-b070-cf84fa5ff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9f1f6-4055-498f-8b98-7272f7235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863eb-48ae-463d-b070-cf84fa5ff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6F1AD-8EC6-4439-933D-DE5040D85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9f1f6-4055-498f-8b98-7272f7235c12"/>
    <ds:schemaRef ds:uri="066863eb-48ae-463d-b070-cf84fa5ff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1A8753-FB9D-4D4B-ABE3-10963DFD6D36}">
  <ds:schemaRefs>
    <ds:schemaRef ds:uri="146ee41f-5fc1-4b49-a013-72d148edfb1b"/>
    <ds:schemaRef ds:uri="6afc2943-7005-45e2-9e81-a35d3b8cd6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ppt_pohja_jyvaskyla</Template>
  <TotalTime>296</TotalTime>
  <Words>1283</Words>
  <Application>Microsoft Office PowerPoint</Application>
  <PresentationFormat>Laajakuva</PresentationFormat>
  <Paragraphs>167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Wingdings</vt:lpstr>
      <vt:lpstr>Roboto Slab</vt:lpstr>
      <vt:lpstr>Roboto Slab Medium</vt:lpstr>
      <vt:lpstr>Courier New</vt:lpstr>
      <vt:lpstr>Josefin Sans</vt:lpstr>
      <vt:lpstr>Arial</vt:lpstr>
      <vt:lpstr>Calibri</vt:lpstr>
      <vt:lpstr>Open Sans</vt:lpstr>
      <vt:lpstr>Office-teema</vt:lpstr>
      <vt:lpstr>Kolmiportainen tuki  Jyväskylän perusopetuksessa lv.2023-2024</vt:lpstr>
      <vt:lpstr>Kolmiportainen tuki</vt:lpstr>
      <vt:lpstr>Mitä tavoittelemme? Joustavasti tehostuva tuki</vt:lpstr>
      <vt:lpstr>yleistä</vt:lpstr>
      <vt:lpstr>Yleinen tuki  </vt:lpstr>
      <vt:lpstr>Kolmiportaisen tuen tukimuotoja perusopetuksessa</vt:lpstr>
      <vt:lpstr>Yleinen tuki ja oppimissuunnitelma </vt:lpstr>
      <vt:lpstr>Tehostettu tuki</vt:lpstr>
      <vt:lpstr>Pedagoginen arvio</vt:lpstr>
      <vt:lpstr>Tehostettu tuki ja oppimissuunnitelma</vt:lpstr>
      <vt:lpstr>Tehostettu tuki ja oppimissuunnitelma</vt:lpstr>
      <vt:lpstr>Erityinen tuki ja pedagoginen selvitys</vt:lpstr>
      <vt:lpstr>Hojks (HENKILÖKOHTAINEN OPETUKSEN JÄRJESTÄMISTÄ KOSKEVA SUUNNITELMA)</vt:lpstr>
      <vt:lpstr>Erityisen tuen päätös</vt:lpstr>
      <vt:lpstr>Erityisen tuen päätös - tarkistaminen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Kolmiportaisen tuen toimintatapaohjeet perusopetuksessa lv.2021-2022</dc:title>
  <dc:creator>Heino Anne.M</dc:creator>
  <cp:lastModifiedBy>Heino Anne.M</cp:lastModifiedBy>
  <cp:revision>151</cp:revision>
  <dcterms:created xsi:type="dcterms:W3CDTF">2021-08-10T06:51:22Z</dcterms:created>
  <dcterms:modified xsi:type="dcterms:W3CDTF">2023-09-20T17:43:18Z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0x01010043DD527BF3C20D41B5A9068EF2A0131D</vt:lpwstr>
  </property>
</Properties>
</file>