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7BAAD3-BAB8-4ED0-BB3E-00E86E3BD759}" v="24" dt="2022-08-26T05:29:05.633"/>
    <p1510:client id="{F29A2472-3BEB-4634-BE6B-04012396D299}" v="1" vWet="5" dt="2022-08-26T05:28:33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5.9.2022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636B48E8-8C4D-48A9-BE41-90EBFF325FA0}"/>
              </a:ext>
            </a:extLst>
          </p:cNvPr>
          <p:cNvSpPr/>
          <p:nvPr/>
        </p:nvSpPr>
        <p:spPr>
          <a:xfrm>
            <a:off x="189140" y="43996"/>
            <a:ext cx="11702141" cy="6585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fi-FI" sz="2400" b="1">
              <a:cs typeface="Calibri"/>
            </a:endParaRPr>
          </a:p>
          <a:p>
            <a:pPr algn="ctr"/>
            <a:endParaRPr lang="fi-FI" sz="2400" b="1">
              <a:ea typeface="+mn-lt"/>
              <a:cs typeface="+mn-lt"/>
            </a:endParaRPr>
          </a:p>
          <a:p>
            <a:pPr algn="ctr"/>
            <a:r>
              <a:rPr lang="fi-FI" sz="2400" b="1">
                <a:ea typeface="+mn-lt"/>
                <a:cs typeface="+mn-lt"/>
              </a:rPr>
              <a:t>PALOKAN YHTENÄISKOULU</a:t>
            </a:r>
            <a:endParaRPr lang="fi-FI" sz="2400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  <a:p>
            <a:pPr algn="ctr"/>
            <a:endParaRPr lang="fi-FI">
              <a:cs typeface="Calibri"/>
            </a:endParaRPr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id="{808FA2BF-C7D7-46F7-90E0-8E3B8834A9A8}"/>
              </a:ext>
            </a:extLst>
          </p:cNvPr>
          <p:cNvSpPr/>
          <p:nvPr/>
        </p:nvSpPr>
        <p:spPr>
          <a:xfrm>
            <a:off x="1273177" y="665389"/>
            <a:ext cx="9162140" cy="583292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fi-FI"/>
          </a:p>
          <a:p>
            <a:pPr algn="ctr"/>
            <a:endParaRPr lang="fi-FI">
              <a:ea typeface="+mn-lt"/>
              <a:cs typeface="+mn-lt"/>
            </a:endParaRPr>
          </a:p>
          <a:p>
            <a:pPr algn="ctr"/>
            <a:endParaRPr lang="fi-FI" b="1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fi-FI" b="1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fi-FI" b="1">
                <a:solidFill>
                  <a:schemeClr val="tx1"/>
                </a:solidFill>
                <a:ea typeface="+mn-lt"/>
                <a:cs typeface="+mn-lt"/>
              </a:rPr>
              <a:t>Henkilökunta</a:t>
            </a:r>
            <a:endParaRPr lang="fi-FI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fi-FI" b="1">
                <a:solidFill>
                  <a:schemeClr val="tx1"/>
                </a:solidFill>
                <a:ea typeface="+mn-lt"/>
                <a:cs typeface="+mn-lt"/>
              </a:rPr>
              <a:t>- aineryhmät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fi-FI" b="1">
                <a:solidFill>
                  <a:schemeClr val="tx1"/>
                </a:solidFill>
                <a:ea typeface="+mn-lt"/>
                <a:cs typeface="+mn-lt"/>
              </a:rPr>
              <a:t>- luokkatasot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fi-FI" b="1">
                <a:solidFill>
                  <a:schemeClr val="tx1"/>
                </a:solidFill>
                <a:ea typeface="+mn-lt"/>
                <a:cs typeface="+mn-lt"/>
              </a:rPr>
              <a:t>-ohjaajat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fi-FI" b="1">
                <a:solidFill>
                  <a:schemeClr val="tx1"/>
                </a:solidFill>
                <a:ea typeface="+mn-lt"/>
                <a:cs typeface="+mn-lt"/>
              </a:rPr>
              <a:t>- ym.</a:t>
            </a:r>
            <a:endParaRPr lang="fi-FI"/>
          </a:p>
          <a:p>
            <a:pPr algn="ctr"/>
            <a:endParaRPr lang="fi-FI" b="1">
              <a:solidFill>
                <a:srgbClr val="000000"/>
              </a:solidFill>
              <a:cs typeface="Calibri"/>
            </a:endParaRPr>
          </a:p>
          <a:p>
            <a:pPr algn="ctr"/>
            <a:endParaRPr lang="fi-FI" b="1">
              <a:solidFill>
                <a:srgbClr val="000000"/>
              </a:solidFill>
              <a:cs typeface="Calibri"/>
            </a:endParaRPr>
          </a:p>
          <a:p>
            <a:pPr algn="ctr"/>
            <a:endParaRPr lang="fi-FI" b="1">
              <a:solidFill>
                <a:schemeClr val="tx1"/>
              </a:solidFill>
              <a:cs typeface="Calibri"/>
            </a:endParaRPr>
          </a:p>
          <a:p>
            <a:pPr algn="ctr"/>
            <a:endParaRPr lang="fi-FI" b="1">
              <a:solidFill>
                <a:schemeClr val="tx1"/>
              </a:solidFill>
              <a:cs typeface="Calibri"/>
            </a:endParaRPr>
          </a:p>
          <a:p>
            <a:pPr algn="ctr"/>
            <a:endParaRPr lang="fi-FI" b="1">
              <a:solidFill>
                <a:schemeClr val="tx1"/>
              </a:solidFill>
              <a:cs typeface="Calibri"/>
            </a:endParaRPr>
          </a:p>
          <a:p>
            <a:pPr algn="ctr"/>
            <a:endParaRPr lang="fi-FI" b="1">
              <a:solidFill>
                <a:schemeClr val="tx1"/>
              </a:solidFill>
              <a:cs typeface="Calibri"/>
            </a:endParaRPr>
          </a:p>
          <a:p>
            <a:pPr algn="ctr"/>
            <a:endParaRPr lang="fi-FI" b="1">
              <a:solidFill>
                <a:schemeClr val="tx1"/>
              </a:solidFill>
              <a:cs typeface="Calibri"/>
            </a:endParaRPr>
          </a:p>
          <a:p>
            <a:pPr algn="ctr"/>
            <a:endParaRPr lang="fi-FI" b="1">
              <a:solidFill>
                <a:schemeClr val="tx1"/>
              </a:solidFill>
              <a:cs typeface="Calibri"/>
            </a:endParaRPr>
          </a:p>
          <a:p>
            <a:pPr algn="ctr"/>
            <a:endParaRPr lang="fi-FI" b="1">
              <a:solidFill>
                <a:schemeClr val="tx1"/>
              </a:solidFill>
              <a:cs typeface="Calibri"/>
            </a:endParaRPr>
          </a:p>
          <a:p>
            <a:pPr algn="ctr"/>
            <a:endParaRPr lang="fi-FI">
              <a:solidFill>
                <a:schemeClr val="tx1"/>
              </a:solidFill>
              <a:cs typeface="Calibri"/>
            </a:endParaRPr>
          </a:p>
          <a:p>
            <a:pPr algn="ctr"/>
            <a:endParaRPr lang="fi-FI">
              <a:solidFill>
                <a:schemeClr val="tx1"/>
              </a:solidFill>
              <a:cs typeface="Calibri"/>
            </a:endParaRPr>
          </a:p>
          <a:p>
            <a:pPr algn="ctr"/>
            <a:endParaRPr lang="fi-FI">
              <a:solidFill>
                <a:schemeClr val="tx1"/>
              </a:solidFill>
              <a:cs typeface="Calibri"/>
            </a:endParaRPr>
          </a:p>
          <a:p>
            <a:pPr algn="ctr"/>
            <a:endParaRPr lang="fi-FI">
              <a:solidFill>
                <a:schemeClr val="tx1"/>
              </a:solidFill>
              <a:cs typeface="Calibri"/>
            </a:endParaRPr>
          </a:p>
          <a:p>
            <a:pPr algn="ctr"/>
            <a:endParaRPr lang="fi-FI">
              <a:solidFill>
                <a:schemeClr val="tx1"/>
              </a:solidFill>
              <a:cs typeface="Calibri"/>
            </a:endParaRPr>
          </a:p>
          <a:p>
            <a:pPr algn="ctr"/>
            <a:endParaRPr lang="fi-FI">
              <a:solidFill>
                <a:schemeClr val="tx1"/>
              </a:solidFill>
              <a:cs typeface="Calibri"/>
            </a:endParaRPr>
          </a:p>
          <a:p>
            <a:pPr algn="ctr"/>
            <a:endParaRPr lang="fi-FI">
              <a:solidFill>
                <a:schemeClr val="tx1"/>
              </a:solidFill>
              <a:cs typeface="Calibri"/>
            </a:endParaRPr>
          </a:p>
          <a:p>
            <a:pPr algn="ctr"/>
            <a:endParaRPr lang="fi-FI">
              <a:solidFill>
                <a:schemeClr val="tx1"/>
              </a:solidFill>
              <a:cs typeface="Calibri"/>
            </a:endParaRPr>
          </a:p>
          <a:p>
            <a:pPr algn="ctr"/>
            <a:endParaRPr lang="fi-FI">
              <a:solidFill>
                <a:schemeClr val="tx1"/>
              </a:solidFill>
              <a:cs typeface="Calibri"/>
            </a:endParaRPr>
          </a:p>
          <a:p>
            <a:pPr algn="ctr"/>
            <a:endParaRPr lang="fi-FI">
              <a:solidFill>
                <a:schemeClr val="tx1"/>
              </a:solidFill>
              <a:cs typeface="Calibri"/>
            </a:endParaRPr>
          </a:p>
        </p:txBody>
      </p:sp>
      <p:sp>
        <p:nvSpPr>
          <p:cNvPr id="2" name="Ellipsi 1">
            <a:extLst>
              <a:ext uri="{FF2B5EF4-FFF2-40B4-BE49-F238E27FC236}">
                <a16:creationId xmlns:a16="http://schemas.microsoft.com/office/drawing/2014/main" id="{874EFDDB-3C0B-4AE3-AD8F-1550E5A2C5B6}"/>
              </a:ext>
            </a:extLst>
          </p:cNvPr>
          <p:cNvSpPr/>
          <p:nvPr/>
        </p:nvSpPr>
        <p:spPr>
          <a:xfrm>
            <a:off x="4405087" y="2427516"/>
            <a:ext cx="2721427" cy="21408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cs typeface="Calibri"/>
              </a:rPr>
              <a:t>JOHTORYHMÄ</a:t>
            </a:r>
          </a:p>
          <a:p>
            <a:pPr algn="ctr"/>
            <a:r>
              <a:rPr lang="fi-FI">
                <a:cs typeface="Calibri"/>
              </a:rPr>
              <a:t>-rehtori</a:t>
            </a:r>
          </a:p>
          <a:p>
            <a:pPr algn="ctr"/>
            <a:r>
              <a:rPr lang="fi-FI">
                <a:cs typeface="Calibri"/>
              </a:rPr>
              <a:t>-apulaisjohtajat</a:t>
            </a:r>
          </a:p>
          <a:p>
            <a:pPr algn="ctr"/>
            <a:r>
              <a:rPr lang="fi-FI">
                <a:cs typeface="Calibri"/>
              </a:rPr>
              <a:t>- opettajat (alaluokat ja yläluokat)</a:t>
            </a:r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B2E1CC78-3AC7-41CE-8AAF-1E05A16B9870}"/>
              </a:ext>
            </a:extLst>
          </p:cNvPr>
          <p:cNvSpPr/>
          <p:nvPr/>
        </p:nvSpPr>
        <p:spPr>
          <a:xfrm>
            <a:off x="7430407" y="2159907"/>
            <a:ext cx="2503713" cy="121557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Mono- ja tapahtumatiimi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3F3B2ADA-9AD5-4449-8B0F-A3EE56B78BFA}"/>
              </a:ext>
            </a:extLst>
          </p:cNvPr>
          <p:cNvSpPr/>
          <p:nvPr/>
        </p:nvSpPr>
        <p:spPr>
          <a:xfrm>
            <a:off x="7330621" y="3502478"/>
            <a:ext cx="2966355" cy="121557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Kansainvälisyystiimi</a:t>
            </a: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74671ADD-E709-4DD2-91BC-938204A44540}"/>
              </a:ext>
            </a:extLst>
          </p:cNvPr>
          <p:cNvSpPr/>
          <p:nvPr/>
        </p:nvSpPr>
        <p:spPr>
          <a:xfrm>
            <a:off x="4064907" y="5135335"/>
            <a:ext cx="2503713" cy="121557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Liikuntatiimi</a:t>
            </a:r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BB3408A8-0251-4ADB-BCA3-19F799B6CCE5}"/>
              </a:ext>
            </a:extLst>
          </p:cNvPr>
          <p:cNvSpPr/>
          <p:nvPr/>
        </p:nvSpPr>
        <p:spPr>
          <a:xfrm>
            <a:off x="2268764" y="1425121"/>
            <a:ext cx="2866571" cy="121557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Työhyvinvointitiimi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819E904F-8677-44DD-9925-130FB2D816D8}"/>
              </a:ext>
            </a:extLst>
          </p:cNvPr>
          <p:cNvSpPr/>
          <p:nvPr/>
        </p:nvSpPr>
        <p:spPr>
          <a:xfrm>
            <a:off x="1797050" y="2822121"/>
            <a:ext cx="2503713" cy="121557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Turvallisuustiimi</a:t>
            </a:r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741A2C65-E57D-499C-BA1E-BE8CACC4F180}"/>
              </a:ext>
            </a:extLst>
          </p:cNvPr>
          <p:cNvSpPr/>
          <p:nvPr/>
        </p:nvSpPr>
        <p:spPr>
          <a:xfrm>
            <a:off x="2014764" y="4200977"/>
            <a:ext cx="2503713" cy="121557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TVT-tiimi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9472BE56-80F5-4913-BC00-5901EDBA893A}"/>
              </a:ext>
            </a:extLst>
          </p:cNvPr>
          <p:cNvSpPr/>
          <p:nvPr/>
        </p:nvSpPr>
        <p:spPr>
          <a:xfrm>
            <a:off x="6568621" y="1352550"/>
            <a:ext cx="2113641" cy="80735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Yhteisöllinen </a:t>
            </a:r>
            <a:endParaRPr lang="fi-FI">
              <a:solidFill>
                <a:schemeClr val="tx1"/>
              </a:solidFill>
            </a:endParaRPr>
          </a:p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OHR</a:t>
            </a: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21EFF8B0-02DD-48EE-BD91-CFCF5EEA5A48}"/>
              </a:ext>
            </a:extLst>
          </p:cNvPr>
          <p:cNvSpPr/>
          <p:nvPr/>
        </p:nvSpPr>
        <p:spPr>
          <a:xfrm>
            <a:off x="9280978" y="545192"/>
            <a:ext cx="2412998" cy="80735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Oppilastoimijat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05879F96-D427-4EB8-8CBE-1BBE4CB3731B}"/>
              </a:ext>
            </a:extLst>
          </p:cNvPr>
          <p:cNvSpPr/>
          <p:nvPr/>
        </p:nvSpPr>
        <p:spPr>
          <a:xfrm>
            <a:off x="517977" y="363764"/>
            <a:ext cx="2775855" cy="6985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Vanhempain-toimikunta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6682E28D-B6A9-BA67-699B-1F296F1EF900}"/>
              </a:ext>
            </a:extLst>
          </p:cNvPr>
          <p:cNvSpPr/>
          <p:nvPr/>
        </p:nvSpPr>
        <p:spPr>
          <a:xfrm>
            <a:off x="6568621" y="4718048"/>
            <a:ext cx="2503713" cy="121557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>
                <a:solidFill>
                  <a:schemeClr val="tx1"/>
                </a:solidFill>
                <a:cs typeface="Calibri"/>
              </a:rPr>
              <a:t>Pedagoginen tiimi</a:t>
            </a:r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36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d09f1e-4f7d-486b-9640-8a97795ab18f">
      <Terms xmlns="http://schemas.microsoft.com/office/infopath/2007/PartnerControls"/>
    </lcf76f155ced4ddcb4097134ff3c332f>
    <TaxCatchAll xmlns="447141c3-c2b4-4b43-818e-1bacf6bf96f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BF101AF77A02E418298F1E588E2BB37" ma:contentTypeVersion="13" ma:contentTypeDescription="Luo uusi asiakirja." ma:contentTypeScope="" ma:versionID="8a5af573498b1ae1b61d0dcc7a4a9a3c">
  <xsd:schema xmlns:xsd="http://www.w3.org/2001/XMLSchema" xmlns:xs="http://www.w3.org/2001/XMLSchema" xmlns:p="http://schemas.microsoft.com/office/2006/metadata/properties" xmlns:ns2="08d09f1e-4f7d-486b-9640-8a97795ab18f" xmlns:ns3="447141c3-c2b4-4b43-818e-1bacf6bf96f5" targetNamespace="http://schemas.microsoft.com/office/2006/metadata/properties" ma:root="true" ma:fieldsID="fe0fee4e44f2896c4e9d054378d4484e" ns2:_="" ns3:_="">
    <xsd:import namespace="08d09f1e-4f7d-486b-9640-8a97795ab18f"/>
    <xsd:import namespace="447141c3-c2b4-4b43-818e-1bacf6bf96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09f1e-4f7d-486b-9640-8a97795ab1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Kuvien tunnisteet" ma:readOnly="false" ma:fieldId="{5cf76f15-5ced-4ddc-b409-7134ff3c332f}" ma:taxonomyMulti="true" ma:sspId="0fc1c482-6566-42c9-91a1-424485c462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7141c3-c2b4-4b43-818e-1bacf6bf96f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5c1bd78-2471-448f-b4ff-1d81668c73f1}" ma:internalName="TaxCatchAll" ma:showField="CatchAllData" ma:web="447141c3-c2b4-4b43-818e-1bacf6bf96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BA6BEE-1326-4EE6-8766-FA131D783992}">
  <ds:schemaRefs>
    <ds:schemaRef ds:uri="08d09f1e-4f7d-486b-9640-8a97795ab18f"/>
    <ds:schemaRef ds:uri="447141c3-c2b4-4b43-818e-1bacf6bf96f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FAA491E-B8E7-4A70-BB7F-A2EA2FD33138}">
  <ds:schemaRefs>
    <ds:schemaRef ds:uri="08d09f1e-4f7d-486b-9640-8a97795ab18f"/>
    <ds:schemaRef ds:uri="447141c3-c2b4-4b43-818e-1bacf6bf96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90B55FA-13BF-41E8-AA97-836B5616C5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Laajakuva</PresentationFormat>
  <Paragraphs>66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Permikangas-Seppänen Tuija</dc:creator>
  <cp:lastModifiedBy>Permikangas-Seppänen Tuija</cp:lastModifiedBy>
  <cp:revision>2</cp:revision>
  <cp:lastPrinted>2022-08-25T12:20:52Z</cp:lastPrinted>
  <dcterms:created xsi:type="dcterms:W3CDTF">2022-02-07T12:14:47Z</dcterms:created>
  <dcterms:modified xsi:type="dcterms:W3CDTF">2022-09-05T09:34:04Z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0x0101008BF101AF77A02E418298F1E588E2BB37</vt:lpwstr>
  </property>
  <property fmtid="{D5CDD505-2E9C-101B-9397-08002B2CF9AE}" pid="3" name="MediaServiceImageTags">
    <vt:lpwstr/>
  </property>
</Properties>
</file>