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0" r:id="rId3"/>
    <p:sldId id="259" r:id="rId4"/>
    <p:sldId id="257" r:id="rId5"/>
    <p:sldId id="258" r:id="rId6"/>
    <p:sldId id="261" r:id="rId7"/>
    <p:sldId id="262"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6BDD6-450F-49E3-9E50-6AE19416734E}" v="126" dt="2017-12-01T07:42:51.110"/>
    <p1510:client id="{413F9137-37F4-40BA-873B-9848ED763EE2}" v="167" dt="2017-12-01T08:28:09.094"/>
    <p1510:client id="{90745652-A87E-4CD0-8F71-D4AEA7F44C38}" v="139" dt="2017-12-01T08:14:12.968"/>
    <p1510:client id="{1BF5F348-CBBB-4657-94BC-6075A7ABD3B4}" v="43" dt="2017-12-01T08:28:44.208"/>
    <p1510:client id="{E682C09E-0DB2-45FC-8F65-9DD55B3C21F6}" v="24" dt="2017-12-01T08:58:32.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a:t>Muokkaa ots. perustyyl. napsautt.</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4" name="Date Placeholder 3"/>
          <p:cNvSpPr>
            <a:spLocks noGrp="1"/>
          </p:cNvSpPr>
          <p:nvPr>
            <p:ph type="dt" sz="half" idx="10"/>
          </p:nvPr>
        </p:nvSpPr>
        <p:spPr>
          <a:xfrm>
            <a:off x="7983232" y="5037663"/>
            <a:ext cx="897467" cy="279400"/>
          </a:xfrm>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a:xfrm>
            <a:off x="2692397" y="5037663"/>
            <a:ext cx="5214635" cy="279400"/>
          </a:xfrm>
        </p:spPr>
        <p:txBody>
          <a:bodyPr/>
          <a:lstStyle/>
          <a:p>
            <a:endParaRPr lang="fi-FI"/>
          </a:p>
        </p:txBody>
      </p:sp>
      <p:sp>
        <p:nvSpPr>
          <p:cNvPr id="6" name="Slide Number Placeholder 5"/>
          <p:cNvSpPr>
            <a:spLocks noGrp="1"/>
          </p:cNvSpPr>
          <p:nvPr>
            <p:ph type="sldNum" sz="quarter" idx="12"/>
          </p:nvPr>
        </p:nvSpPr>
        <p:spPr>
          <a:xfrm>
            <a:off x="8956900" y="5037663"/>
            <a:ext cx="551167" cy="279400"/>
          </a:xfrm>
        </p:spPr>
        <p:txBody>
          <a:bodyPr/>
          <a:lstStyle/>
          <a:p>
            <a:fld id="{8F4AEF5D-7FAC-4949-84D2-DA5A9BB3D225}" type="slidenum">
              <a:rPr lang="fi-FI" smtClean="0"/>
              <a:t>‹#›</a:t>
            </a:fld>
            <a:endParaRPr lang="fi-F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94887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a:t>Muokkaa ots. perustyyl. napsautt.</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3249996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a:t>Muokkaa ots. perustyyl. napsautt.</a:t>
            </a:r>
            <a:endParaRPr lang="en-US"/>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53830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a:t>Muokkaa ots. perustyyl. napsautt.</a:t>
            </a:r>
            <a:endParaRPr lang="en-US"/>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946585"/>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a:t>Muokkaa ots. perustyyl. napsautt.</a:t>
            </a:r>
            <a:endParaRPr lang="en-US"/>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4169432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a:t>Muokkaa ots. perustyyl. napsautt.</a:t>
            </a:r>
            <a:endParaRPr lang="en-US"/>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76162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a:t>Muokkaa ots. perustyyl. napsautt.</a:t>
            </a:r>
            <a:endParaRPr lang="en-US"/>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945702"/>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a:t>Muokkaa ots. perustyyl. napsautt.</a:t>
            </a:r>
            <a:endParaRPr lang="en-US"/>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228194"/>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813073"/>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05423612"/>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a:t>Muokkaa ots. perustyyl. napsautt.</a:t>
            </a:r>
            <a:endParaRPr lang="en-US"/>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A02ABAE3-D89C-4001-9AEC-5083F82B749C}" type="datetimeFigureOut">
              <a:rPr lang="fi-FI" smtClean="0"/>
              <a:t>1.12.2017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F4AEF5D-7FAC-4949-84D2-DA5A9BB3D225}" type="slidenum">
              <a:rPr lang="fi-FI" smtClean="0"/>
              <a:t>‹#›</a:t>
            </a:fld>
            <a:endParaRPr lang="fi-F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95708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3789323"/>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A02ABAE3-D89C-4001-9AEC-5083F82B749C}" type="datetimeFigureOut">
              <a:rPr lang="fi-FI" smtClean="0"/>
              <a:t>1.12.2017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F4AEF5D-7FAC-4949-84D2-DA5A9BB3D225}" type="slidenum">
              <a:rPr lang="fi-FI" smtClean="0"/>
              <a:t>‹#›</a:t>
            </a:fld>
            <a:endParaRPr lang="fi-F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066042"/>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A02ABAE3-D89C-4001-9AEC-5083F82B749C}" type="datetimeFigureOut">
              <a:rPr lang="fi-FI" smtClean="0"/>
              <a:t>1.12.2017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F4AEF5D-7FAC-4949-84D2-DA5A9BB3D225}"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370553"/>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ABAE3-D89C-4001-9AEC-5083F82B749C}" type="datetimeFigureOut">
              <a:rPr lang="fi-FI" smtClean="0"/>
              <a:t>1.12.2017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031543555"/>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a:t>Muokkaa ots. perustyyl. napsautt.</a:t>
            </a:r>
            <a:endParaRPr lang="en-US"/>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811540"/>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bg>
      <p:bgPr>
        <a:blipFill dpi="0" rotWithShape="1">
          <a:blip r:embed="rId2"/>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a:t>Muokkaa ots. perustyyl. napsautt.</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A02ABAE3-D89C-4001-9AEC-5083F82B749C}" type="datetimeFigureOut">
              <a:rPr lang="fi-FI" smtClean="0"/>
              <a:t>1.12.2017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606451106"/>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ABAE3-D89C-4001-9AEC-5083F82B749C}" type="datetimeFigureOut">
              <a:rPr lang="fi-FI" smtClean="0"/>
              <a:t>1.12.2017</a:t>
            </a:fld>
            <a:endParaRPr lang="fi-F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20520580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fi.wikipedia.org/wiki/Helmip%C3%B6ll%C3%B6"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fillRect t="-6000" b="-6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i="1" u="sng">
                <a:solidFill>
                  <a:srgbClr val="511D19"/>
                </a:solidFill>
                <a:latin typeface="Comic Sans MS"/>
              </a:rPr>
              <a:t>Helmipöllö</a:t>
            </a:r>
          </a:p>
        </p:txBody>
      </p:sp>
      <p:sp>
        <p:nvSpPr>
          <p:cNvPr id="3" name="Alaotsikko 2"/>
          <p:cNvSpPr>
            <a:spLocks noGrp="1"/>
          </p:cNvSpPr>
          <p:nvPr>
            <p:ph type="subTitle" idx="1"/>
          </p:nvPr>
        </p:nvSpPr>
        <p:spPr/>
        <p:txBody>
          <a:bodyPr/>
          <a:lstStyle/>
          <a:p>
            <a:r>
              <a:rPr lang="fi-FI" sz="3200" b="1" err="1">
                <a:latin typeface="Comic Sans MS"/>
              </a:rPr>
              <a:t>Sietse,Vilja</a:t>
            </a:r>
            <a:r>
              <a:rPr lang="fi-FI" sz="3200" b="1">
                <a:latin typeface="Comic Sans MS"/>
              </a:rPr>
              <a:t> </a:t>
            </a:r>
            <a:r>
              <a:rPr lang="fi-FI" sz="3200" b="1" err="1">
                <a:latin typeface="Comic Sans MS"/>
              </a:rPr>
              <a:t>js</a:t>
            </a:r>
            <a:r>
              <a:rPr lang="fi-FI" sz="3200" b="1">
                <a:latin typeface="Comic Sans MS"/>
              </a:rPr>
              <a:t> </a:t>
            </a:r>
            <a:r>
              <a:rPr lang="fi-FI" sz="3200" b="1" err="1">
                <a:latin typeface="Comic Sans MS"/>
              </a:rPr>
              <a:t>Tinja</a:t>
            </a:r>
            <a:endParaRPr lang="fi-FI" sz="3200" b="1">
              <a:latin typeface="Comic Sans MS"/>
            </a:endParaRPr>
          </a:p>
        </p:txBody>
      </p:sp>
    </p:spTree>
    <p:extLst>
      <p:ext uri="{BB962C8B-B14F-4D97-AF65-F5344CB8AC3E}">
        <p14:creationId xmlns:p14="http://schemas.microsoft.com/office/powerpoint/2010/main" val="782385677"/>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41D118-6E80-4314-9AA0-F3AA30E5C758}"/>
              </a:ext>
            </a:extLst>
          </p:cNvPr>
          <p:cNvSpPr>
            <a:spLocks noGrp="1"/>
          </p:cNvSpPr>
          <p:nvPr>
            <p:ph type="title"/>
          </p:nvPr>
        </p:nvSpPr>
        <p:spPr>
          <a:xfrm>
            <a:off x="647700" y="723900"/>
            <a:ext cx="7340661" cy="771525"/>
          </a:xfrm>
        </p:spPr>
        <p:txBody>
          <a:bodyPr>
            <a:noAutofit/>
          </a:bodyPr>
          <a:lstStyle/>
          <a:p>
            <a:r>
              <a:rPr lang="fi-FI" sz="4400">
                <a:solidFill>
                  <a:srgbClr val="511D19"/>
                </a:solidFill>
                <a:latin typeface="Comic Sans MS"/>
              </a:rPr>
              <a:t>Yleistietoa Helmipöllöstä</a:t>
            </a:r>
          </a:p>
        </p:txBody>
      </p:sp>
      <p:pic>
        <p:nvPicPr>
          <p:cNvPr id="6" name="Kuva 6" descr="Helmipöllö.jpg">
            <a:extLst>
              <a:ext uri="{FF2B5EF4-FFF2-40B4-BE49-F238E27FC236}">
                <a16:creationId xmlns:a16="http://schemas.microsoft.com/office/drawing/2014/main" id="{0709A1C4-D8A1-49DB-8C8A-831FC4693E42}"/>
              </a:ext>
            </a:extLst>
          </p:cNvPr>
          <p:cNvPicPr>
            <a:picLocks noGrp="1" noChangeAspect="1"/>
          </p:cNvPicPr>
          <p:nvPr>
            <p:ph type="pic" idx="1"/>
          </p:nvPr>
        </p:nvPicPr>
        <p:blipFill rotWithShape="1">
          <a:blip r:embed="rId2"/>
          <a:srcRect l="7192" r="7192"/>
          <a:stretch/>
        </p:blipFill>
        <p:spPr>
          <a:prstGeom prst="rect">
            <a:avLst/>
          </a:prstGeom>
        </p:spPr>
      </p:pic>
      <p:sp>
        <p:nvSpPr>
          <p:cNvPr id="4" name="Tekstin paikkamerkki 3">
            <a:extLst>
              <a:ext uri="{FF2B5EF4-FFF2-40B4-BE49-F238E27FC236}">
                <a16:creationId xmlns:a16="http://schemas.microsoft.com/office/drawing/2014/main" id="{D55A7409-F0DB-43C5-A7A4-691A266A4A37}"/>
              </a:ext>
            </a:extLst>
          </p:cNvPr>
          <p:cNvSpPr>
            <a:spLocks noGrp="1"/>
          </p:cNvSpPr>
          <p:nvPr>
            <p:ph type="body" sz="half" idx="2"/>
          </p:nvPr>
        </p:nvSpPr>
        <p:spPr>
          <a:xfrm>
            <a:off x="1295400" y="1569836"/>
            <a:ext cx="6242050" cy="3514927"/>
          </a:xfrm>
        </p:spPr>
        <p:txBody>
          <a:bodyPr>
            <a:noAutofit/>
          </a:bodyPr>
          <a:lstStyle/>
          <a:p>
            <a:r>
              <a:rPr lang="fi-FI" sz="3600">
                <a:solidFill>
                  <a:srgbClr val="511D19"/>
                </a:solidFill>
                <a:latin typeface="Comic Sans MS"/>
              </a:rPr>
              <a:t>Helmipöllön pahimmat viholliset ovat viirupöllö ja kanahaukka ja suurin uhka koko kannalle on vanhojen havumetsien häviäminen. On arvioitu että kanta häviää nykyisin noin 2%:n vuosivauhdilla</a:t>
            </a:r>
          </a:p>
        </p:txBody>
      </p:sp>
    </p:spTree>
    <p:extLst>
      <p:ext uri="{BB962C8B-B14F-4D97-AF65-F5344CB8AC3E}">
        <p14:creationId xmlns:p14="http://schemas.microsoft.com/office/powerpoint/2010/main" val="4195855624"/>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canvas_1539_.jpg">
            <a:extLst>
              <a:ext uri="{FF2B5EF4-FFF2-40B4-BE49-F238E27FC236}">
                <a16:creationId xmlns:a16="http://schemas.microsoft.com/office/drawing/2014/main" id="{C09DCC6E-B943-4448-BB14-0A30F60A0DF2}"/>
              </a:ext>
            </a:extLst>
          </p:cNvPr>
          <p:cNvPicPr>
            <a:picLocks noChangeAspect="1"/>
          </p:cNvPicPr>
          <p:nvPr/>
        </p:nvPicPr>
        <p:blipFill>
          <a:blip r:embed="rId2"/>
          <a:stretch>
            <a:fillRect/>
          </a:stretch>
        </p:blipFill>
        <p:spPr>
          <a:xfrm>
            <a:off x="4684085" y="1613253"/>
            <a:ext cx="5612859" cy="3761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Kuva 4" descr="i282319414628967059._rsw480h360_szw480h360_.jpg">
            <a:extLst>
              <a:ext uri="{FF2B5EF4-FFF2-40B4-BE49-F238E27FC236}">
                <a16:creationId xmlns:a16="http://schemas.microsoft.com/office/drawing/2014/main" id="{35EB81D5-4324-4191-8D20-BB987ED9078F}"/>
              </a:ext>
            </a:extLst>
          </p:cNvPr>
          <p:cNvPicPr>
            <a:picLocks noChangeAspect="1"/>
          </p:cNvPicPr>
          <p:nvPr/>
        </p:nvPicPr>
        <p:blipFill>
          <a:blip r:embed="rId3"/>
          <a:stretch>
            <a:fillRect/>
          </a:stretch>
        </p:blipFill>
        <p:spPr>
          <a:xfrm rot="900000">
            <a:off x="40511" y="482409"/>
            <a:ext cx="4423047" cy="3305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Kuva 6" descr="Aegolius funereus.jpg">
            <a:extLst>
              <a:ext uri="{FF2B5EF4-FFF2-40B4-BE49-F238E27FC236}">
                <a16:creationId xmlns:a16="http://schemas.microsoft.com/office/drawing/2014/main" id="{1A6F5EA6-7125-4E67-AD58-B6A1DC0E968B}"/>
              </a:ext>
            </a:extLst>
          </p:cNvPr>
          <p:cNvPicPr>
            <a:picLocks noChangeAspect="1"/>
          </p:cNvPicPr>
          <p:nvPr/>
        </p:nvPicPr>
        <p:blipFill>
          <a:blip r:embed="rId4"/>
          <a:stretch>
            <a:fillRect/>
          </a:stretch>
        </p:blipFill>
        <p:spPr>
          <a:xfrm>
            <a:off x="8587536" y="257175"/>
            <a:ext cx="3404439" cy="25524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49962858"/>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F86B1280-A95B-4E30-B599-9472576C6549}"/>
              </a:ext>
            </a:extLst>
          </p:cNvPr>
          <p:cNvSpPr txBox="1"/>
          <p:nvPr/>
        </p:nvSpPr>
        <p:spPr>
          <a:xfrm>
            <a:off x="962025" y="1990725"/>
            <a:ext cx="7199851"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solidFill>
                  <a:srgbClr val="000000"/>
                </a:solidFill>
                <a:latin typeface="Comic Sans MS"/>
              </a:rPr>
              <a:t>Helmipöllön pituus on 22–27 cm.</a:t>
            </a:r>
          </a:p>
          <a:p>
            <a:r>
              <a:rPr lang="fi-FI" sz="2400">
                <a:solidFill>
                  <a:srgbClr val="000000"/>
                </a:solidFill>
                <a:latin typeface="Comic Sans MS"/>
              </a:rPr>
              <a:t>Selkäpuoli on ruskea ja valkotäpläinen,</a:t>
            </a:r>
          </a:p>
          <a:p>
            <a:r>
              <a:rPr lang="fi-FI" sz="2400">
                <a:solidFill>
                  <a:srgbClr val="000000"/>
                </a:solidFill>
                <a:latin typeface="Comic Sans MS"/>
              </a:rPr>
              <a:t>rintapuolelta se on vaalea.</a:t>
            </a:r>
            <a:endParaRPr lang="fi-FI"/>
          </a:p>
          <a:p>
            <a:r>
              <a:rPr lang="fi-FI" sz="2400">
                <a:solidFill>
                  <a:srgbClr val="000000"/>
                </a:solidFill>
                <a:latin typeface="Comic Sans MS"/>
              </a:rPr>
              <a:t>Pää on iso, silmät ovat keskikokoiset ja keltaiset.</a:t>
            </a:r>
          </a:p>
          <a:p>
            <a:r>
              <a:rPr lang="fi-FI" sz="2400">
                <a:solidFill>
                  <a:srgbClr val="000000"/>
                </a:solidFill>
                <a:latin typeface="Comic Sans MS"/>
              </a:rPr>
              <a:t>Nuoret linnut ovat suurimmaksi osaksi ruskeita, mutta naamassa niillä on vaihtelevasti valkoista.</a:t>
            </a:r>
            <a:endParaRPr lang="fi-FI" sz="2400">
              <a:latin typeface="Comic Sans MS"/>
            </a:endParaRPr>
          </a:p>
        </p:txBody>
      </p:sp>
      <p:sp>
        <p:nvSpPr>
          <p:cNvPr id="3" name="Tekstiruutu 2">
            <a:extLst>
              <a:ext uri="{FF2B5EF4-FFF2-40B4-BE49-F238E27FC236}">
                <a16:creationId xmlns:a16="http://schemas.microsoft.com/office/drawing/2014/main" id="{3A61E83E-A68F-44D6-B729-70CE356589C2}"/>
              </a:ext>
            </a:extLst>
          </p:cNvPr>
          <p:cNvSpPr txBox="1"/>
          <p:nvPr/>
        </p:nvSpPr>
        <p:spPr>
          <a:xfrm>
            <a:off x="904875" y="866775"/>
            <a:ext cx="3764604"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u="sng">
                <a:solidFill>
                  <a:srgbClr val="000000"/>
                </a:solidFill>
                <a:latin typeface="Comic Sans MS"/>
              </a:rPr>
              <a:t>Tuntomerkit</a:t>
            </a:r>
          </a:p>
        </p:txBody>
      </p:sp>
      <p:pic>
        <p:nvPicPr>
          <p:cNvPr id="4" name="Kuva 4">
            <a:extLst>
              <a:ext uri="{FF2B5EF4-FFF2-40B4-BE49-F238E27FC236}">
                <a16:creationId xmlns:a16="http://schemas.microsoft.com/office/drawing/2014/main" id="{B9141F86-618C-405B-BCA3-C3AA90CF15E4}"/>
              </a:ext>
            </a:extLst>
          </p:cNvPr>
          <p:cNvPicPr>
            <a:picLocks noChangeAspect="1"/>
          </p:cNvPicPr>
          <p:nvPr/>
        </p:nvPicPr>
        <p:blipFill>
          <a:blip r:embed="rId2"/>
          <a:stretch>
            <a:fillRect/>
          </a:stretch>
        </p:blipFill>
        <p:spPr>
          <a:xfrm>
            <a:off x="8210550" y="1323975"/>
            <a:ext cx="3215366" cy="4813935"/>
          </a:xfrm>
          <a:prstGeom prst="rect">
            <a:avLst/>
          </a:prstGeom>
        </p:spPr>
      </p:pic>
    </p:spTree>
    <p:extLst>
      <p:ext uri="{BB962C8B-B14F-4D97-AF65-F5344CB8AC3E}">
        <p14:creationId xmlns:p14="http://schemas.microsoft.com/office/powerpoint/2010/main" val="2687240561"/>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4ACC53-811C-48CD-9691-D7072A642197}"/>
              </a:ext>
            </a:extLst>
          </p:cNvPr>
          <p:cNvSpPr>
            <a:spLocks noGrp="1"/>
          </p:cNvSpPr>
          <p:nvPr>
            <p:ph type="title" idx="4294967295"/>
          </p:nvPr>
        </p:nvSpPr>
        <p:spPr>
          <a:xfrm>
            <a:off x="0" y="495300"/>
            <a:ext cx="9601200" cy="849313"/>
          </a:xfrm>
        </p:spPr>
        <p:txBody>
          <a:bodyPr/>
          <a:lstStyle/>
          <a:p>
            <a:r>
              <a:rPr lang="fi-FI" u="sng">
                <a:solidFill>
                  <a:srgbClr val="000000"/>
                </a:solidFill>
                <a:latin typeface="Comic Sans MS"/>
              </a:rPr>
              <a:t>Levinneisyys</a:t>
            </a:r>
          </a:p>
        </p:txBody>
      </p:sp>
      <p:sp>
        <p:nvSpPr>
          <p:cNvPr id="3" name="Sisällön paikkamerkki 2">
            <a:extLst>
              <a:ext uri="{FF2B5EF4-FFF2-40B4-BE49-F238E27FC236}">
                <a16:creationId xmlns:a16="http://schemas.microsoft.com/office/drawing/2014/main" id="{28F29078-6785-4C07-9782-E0C799ABB820}"/>
              </a:ext>
            </a:extLst>
          </p:cNvPr>
          <p:cNvSpPr>
            <a:spLocks noGrp="1"/>
          </p:cNvSpPr>
          <p:nvPr>
            <p:ph idx="4294967295"/>
          </p:nvPr>
        </p:nvSpPr>
        <p:spPr>
          <a:xfrm>
            <a:off x="1352550" y="1343564"/>
            <a:ext cx="9601200" cy="5053013"/>
          </a:xfrm>
        </p:spPr>
        <p:txBody>
          <a:bodyPr>
            <a:normAutofit/>
          </a:bodyPr>
          <a:lstStyle/>
          <a:p>
            <a:pPr marL="0" indent="0">
              <a:buNone/>
            </a:pPr>
            <a:r>
              <a:rPr lang="fi-FI">
                <a:solidFill>
                  <a:srgbClr val="000000"/>
                </a:solidFill>
                <a:latin typeface="Comic Sans MS"/>
              </a:rPr>
              <a:t>Lajia tavataan Euroopassa, Aasiassa ja Pohjois-Amerikassa havumetsävyöhykkeellä. Tunturi-alueita lukuun ottamatta helmipöllö pesii koko Suomessa. Suomessa pesii myyrätilanteesta riippuen 3 000–15 000 paria. Helmipöllö luokiteltiin Suomessa vuonna 2010 silmälläpidettäväksi lajiksi, kun se aiemmin oli ollut elinvoimainen. Se oli taantunut edellisen 30 vuoden aikana. Maailmanlaajuisesti helmipöllö on kuitenkin elinvoimainen laji. Sen populaatioksi arvioidaan yli 1 700 000 yksilöä, ja kanta on vakaa.</a:t>
            </a:r>
            <a:endParaRPr lang="fi-FI" baseline="30000">
              <a:solidFill>
                <a:srgbClr val="000000"/>
              </a:solidFill>
              <a:latin typeface="Comic Sans MS"/>
            </a:endParaRPr>
          </a:p>
          <a:p>
            <a:pPr marL="0" indent="0">
              <a:buNone/>
            </a:pPr>
            <a:r>
              <a:rPr lang="fi-FI">
                <a:solidFill>
                  <a:srgbClr val="000000"/>
                </a:solidFill>
                <a:latin typeface="Comic Sans MS"/>
              </a:rPr>
              <a:t>Helmipöllö on vaelluslintu, joka syys–lokakuussa voi vaeltaa satojen kilometrien matkoja, joskus jopa yli 1000 kilometrin matkoja. Vanhat koiraat ovat kuitenkin paikkalintuja.</a:t>
            </a:r>
          </a:p>
        </p:txBody>
      </p:sp>
    </p:spTree>
    <p:extLst>
      <p:ext uri="{BB962C8B-B14F-4D97-AF65-F5344CB8AC3E}">
        <p14:creationId xmlns:p14="http://schemas.microsoft.com/office/powerpoint/2010/main" val="1374907689"/>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D743C2FE-247A-445B-9D27-6CE92B9D621B}"/>
              </a:ext>
            </a:extLst>
          </p:cNvPr>
          <p:cNvSpPr txBox="1"/>
          <p:nvPr/>
        </p:nvSpPr>
        <p:spPr>
          <a:xfrm>
            <a:off x="990600" y="885825"/>
            <a:ext cx="2743200"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u="sng">
                <a:latin typeface="Comic Sans MS"/>
              </a:rPr>
              <a:t>Ravinto</a:t>
            </a:r>
          </a:p>
        </p:txBody>
      </p:sp>
      <p:sp>
        <p:nvSpPr>
          <p:cNvPr id="3" name="Tekstiruutu 2">
            <a:extLst>
              <a:ext uri="{FF2B5EF4-FFF2-40B4-BE49-F238E27FC236}">
                <a16:creationId xmlns:a16="http://schemas.microsoft.com/office/drawing/2014/main" id="{0BAAE0EC-776B-44A6-A9B6-FD5FC56E0FB0}"/>
              </a:ext>
            </a:extLst>
          </p:cNvPr>
          <p:cNvSpPr txBox="1"/>
          <p:nvPr/>
        </p:nvSpPr>
        <p:spPr>
          <a:xfrm>
            <a:off x="1409700" y="2276475"/>
            <a:ext cx="8388427"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a:latin typeface="Comic Sans MS"/>
              </a:rPr>
              <a:t>Useimpien pöllöjen tapaan myös helmipöllö käyttää ravintonaan pikkunisäkkäitä, hiiriä, myyriä ja päästäisiä. Sen ravintoon kuuluu myös pikkulintuja ja sammakoita.</a:t>
            </a:r>
            <a:endParaRPr lang="fi-FI"/>
          </a:p>
        </p:txBody>
      </p:sp>
    </p:spTree>
    <p:extLst>
      <p:ext uri="{BB962C8B-B14F-4D97-AF65-F5344CB8AC3E}">
        <p14:creationId xmlns:p14="http://schemas.microsoft.com/office/powerpoint/2010/main" val="173814259"/>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67AC6FC0-F993-4DAF-90BF-F8021983AF36}"/>
              </a:ext>
            </a:extLst>
          </p:cNvPr>
          <p:cNvSpPr txBox="1"/>
          <p:nvPr/>
        </p:nvSpPr>
        <p:spPr>
          <a:xfrm>
            <a:off x="895350" y="3514725"/>
            <a:ext cx="950200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400">
                <a:hlinkClick r:id="rId2"/>
              </a:rPr>
              <a:t>https://fi.wikipedia.org/wiki/Helmip%C3%B6ll%C3%B6</a:t>
            </a:r>
          </a:p>
        </p:txBody>
      </p:sp>
      <p:sp>
        <p:nvSpPr>
          <p:cNvPr id="5" name="Tekstiruutu 4">
            <a:extLst>
              <a:ext uri="{FF2B5EF4-FFF2-40B4-BE49-F238E27FC236}">
                <a16:creationId xmlns:a16="http://schemas.microsoft.com/office/drawing/2014/main" id="{E90DD96A-84F5-43F8-958E-88B601B67812}"/>
              </a:ext>
            </a:extLst>
          </p:cNvPr>
          <p:cNvSpPr txBox="1"/>
          <p:nvPr/>
        </p:nvSpPr>
        <p:spPr>
          <a:xfrm>
            <a:off x="3676650" y="2305050"/>
            <a:ext cx="4208015"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b="1">
                <a:latin typeface="Comic Sans MS"/>
              </a:rPr>
              <a:t>PÄÄLÄHDE</a:t>
            </a:r>
          </a:p>
        </p:txBody>
      </p:sp>
    </p:spTree>
    <p:extLst>
      <p:ext uri="{BB962C8B-B14F-4D97-AF65-F5344CB8AC3E}">
        <p14:creationId xmlns:p14="http://schemas.microsoft.com/office/powerpoint/2010/main" val="2712937303"/>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Laajakuva</PresentationFormat>
  <Slides>7</Slides>
  <Notes>0</Notes>
  <HiddenSlides>0</HiddenSlides>
  <ScaleCrop>false</ScaleCrop>
  <HeadingPairs>
    <vt:vector size="4" baseType="variant">
      <vt:variant>
        <vt:lpstr>Teema</vt:lpstr>
      </vt:variant>
      <vt:variant>
        <vt:i4>1</vt:i4>
      </vt:variant>
      <vt:variant>
        <vt:lpstr>Dian otsikot</vt:lpstr>
      </vt:variant>
      <vt:variant>
        <vt:i4>7</vt:i4>
      </vt:variant>
    </vt:vector>
  </HeadingPairs>
  <TitlesOfParts>
    <vt:vector size="8" baseType="lpstr">
      <vt:lpstr>Orgaaninen</vt:lpstr>
      <vt:lpstr>Helmipöllö</vt:lpstr>
      <vt:lpstr>Yleistietoa Helmipöllöstä</vt:lpstr>
      <vt:lpstr>PowerPoint-esitys</vt:lpstr>
      <vt:lpstr>PowerPoint-esitys</vt:lpstr>
      <vt:lpstr>Levinneisyys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Helmipöllö</dc:title>
  <cp:revision>2</cp:revision>
  <dcterms:modified xsi:type="dcterms:W3CDTF">2017-12-01T09:42:32Z</dcterms:modified>
</cp:coreProperties>
</file>