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Amatic SC" panose="00000500000000000000" pitchFamily="2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oqkaBhIqIrYo/F/OikH+xMNk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5482478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5482478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5482478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5482478f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5482478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5482478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5482478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5482478f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5482478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5482478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5482478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5482478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8" name="Google Shape;88;p19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2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3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2" name="Google Shape;52;p14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2" name="Google Shape;62;p15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8" name="Google Shape;68;p1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42fe5c1c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voitteet.fi/fi/jyvaskyla/opetussuunnitelma/22644783/vuosiluokka-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 amt="50000"/>
          </a:blip>
          <a:srcRect t="9875" r="-1" b="5834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Font typeface="Arial"/>
              <a:buNone/>
            </a:pPr>
            <a:r>
              <a:rPr lang="fi-FI" sz="8900"/>
              <a:t>Vanhempainilta 1lk</a:t>
            </a:r>
            <a:endParaRPr sz="8900"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fi-FI" sz="3200"/>
              <a:t>19.8.2025</a:t>
            </a:r>
            <a:endParaRPr sz="3200"/>
          </a:p>
        </p:txBody>
      </p:sp>
      <p:sp>
        <p:nvSpPr>
          <p:cNvPr id="109" name="Google Shape;109;p1"/>
          <p:cNvSpPr/>
          <p:nvPr/>
        </p:nvSpPr>
        <p:spPr>
          <a:xfrm rot="10800000" flipH="1">
            <a:off x="841250" y="720953"/>
            <a:ext cx="10515600" cy="5416094"/>
          </a:xfrm>
          <a:custGeom>
            <a:avLst/>
            <a:gdLst/>
            <a:ahLst/>
            <a:cxnLst/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3974206" y="441942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5482478f4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>
                <a:latin typeface="Amatic SC"/>
                <a:ea typeface="Amatic SC"/>
                <a:cs typeface="Amatic SC"/>
                <a:sym typeface="Amatic SC"/>
              </a:rPr>
              <a:t>Hyvä tietää: oppilaan tavarat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8" name="Google Shape;178;g375482478f4_0_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Font typeface="Amatic SC"/>
              <a:buChar char="-"/>
            </a:pPr>
            <a:r>
              <a:rPr lang="fi-FI" sz="3000">
                <a:latin typeface="Amatic SC"/>
                <a:ea typeface="Amatic SC"/>
                <a:cs typeface="Amatic SC"/>
                <a:sym typeface="Amatic SC"/>
              </a:rPr>
              <a:t>Oppilaan lokero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matic SC"/>
              <a:buChar char="-"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aamuisin viedään läksykirjat lokeroon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matic SC"/>
              <a:buChar char="-"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mustaa kulmalukkokansiota säilytetään lokerossa, jotta monisteet pysyvät siistinä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000">
                <a:latin typeface="Amatic SC"/>
                <a:ea typeface="Amatic SC"/>
                <a:cs typeface="Amatic SC"/>
                <a:sym typeface="Amatic SC"/>
              </a:rPr>
              <a:t>→ jos kansio löytyy repusta, siellä on kotiin postia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Font typeface="Amatic SC"/>
              <a:buChar char="-"/>
            </a:pPr>
            <a:r>
              <a:rPr lang="fi-FI" sz="3000">
                <a:latin typeface="Amatic SC"/>
                <a:ea typeface="Amatic SC"/>
                <a:cs typeface="Amatic SC"/>
                <a:sym typeface="Amatic SC"/>
              </a:rPr>
              <a:t>Repussa vain läksykirjat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-"/>
            </a:pPr>
            <a:r>
              <a:rPr lang="fi-FI" sz="3000">
                <a:latin typeface="Amatic SC"/>
                <a:ea typeface="Amatic SC"/>
                <a:cs typeface="Amatic SC"/>
                <a:sym typeface="Amatic SC"/>
              </a:rPr>
              <a:t>Kotona hyvä olla eri kynä+kumi kuin koulussa, jotta työskentelyvälineet löytyvät aina koululla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matic SC"/>
              <a:buChar char="-"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lokeroon saa tuoda pienen rasian/korin tai penaalin → voi auttaa säilyttämään kyniä paremmin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5482478f4_0_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500">
                <a:latin typeface="Amatic SC"/>
                <a:ea typeface="Amatic SC"/>
                <a:cs typeface="Amatic SC"/>
                <a:sym typeface="Amatic SC"/>
              </a:rPr>
              <a:t>Hyvä tietää: muuta</a:t>
            </a:r>
            <a:endParaRPr sz="5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4" name="Google Shape;184;g375482478f4_0_21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Pedanet: </a:t>
            </a:r>
            <a:r>
              <a:rPr lang="fi-FI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eppuluokan pedanet-sivu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Läksyn merkkaaminen ja unohdukset → LÄKSÄRI JOULUN JÄLKEEN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84848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JOS OPPILASTA TARVITSEE HAKEA HAMMASLÄÄKÄRIIN TMS. → HAE ITSE LUOKASTA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1768" algn="l" rtl="0"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välkkäalueet. Jos oppilas haetaan kesken koulupäivän välitunnin aikana, sopikaa, millä pihalla lapsi odottaa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Työrauha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Lukudiplomi / lukeminen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Vanhempien whatsapp.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Vanhempainyhdistyksen jäsen ja varajäsen Anne Pohju / Ronja Tuukkanen-Westerback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Open vartti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Perheilta koululla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5482478f4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700">
                <a:latin typeface="Amatic SC"/>
                <a:ea typeface="Amatic SC"/>
                <a:cs typeface="Amatic SC"/>
                <a:sym typeface="Amatic SC"/>
              </a:rPr>
              <a:t>Lohikoskipäivä 13.9.</a:t>
            </a:r>
            <a:endParaRPr sz="5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" name="Google Shape;190;g375482478f4_0_26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l" rtl="0">
              <a:spcBef>
                <a:spcPts val="1000"/>
              </a:spcBef>
              <a:spcAft>
                <a:spcPts val="0"/>
              </a:spcAft>
              <a:buSzPts val="3400"/>
              <a:buFont typeface="Amatic SC"/>
              <a:buChar char="-"/>
            </a:pPr>
            <a:r>
              <a:rPr lang="fi-FI" sz="3400">
                <a:latin typeface="Amatic SC"/>
                <a:ea typeface="Amatic SC"/>
                <a:cs typeface="Amatic SC"/>
                <a:sym typeface="Amatic SC"/>
              </a:rPr>
              <a:t>Onko ideaa, mitä toimintaa/ohjelmaa?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44500" algn="l" rtl="0">
              <a:spcBef>
                <a:spcPts val="1000"/>
              </a:spcBef>
              <a:spcAft>
                <a:spcPts val="0"/>
              </a:spcAft>
              <a:buSzPts val="3400"/>
              <a:buFont typeface="Amatic SC"/>
              <a:buChar char="-"/>
            </a:pPr>
            <a:r>
              <a:rPr lang="fi-FI" sz="3400">
                <a:latin typeface="Amatic SC"/>
                <a:ea typeface="Amatic SC"/>
                <a:cs typeface="Amatic SC"/>
                <a:sym typeface="Amatic SC"/>
              </a:rPr>
              <a:t>Opet jakaa wilman kautta googledocs-tiedoston, johon vanhemmat merkitsevät myyntivuoronsa, tuomisensa jne.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44500" algn="l" rtl="0">
              <a:spcBef>
                <a:spcPts val="1000"/>
              </a:spcBef>
              <a:spcAft>
                <a:spcPts val="0"/>
              </a:spcAft>
              <a:buSzPts val="3400"/>
              <a:buFont typeface="Amatic SC"/>
              <a:buChar char="-"/>
            </a:pPr>
            <a:r>
              <a:rPr lang="fi-FI" sz="3400">
                <a:latin typeface="Amatic SC"/>
                <a:ea typeface="Amatic SC"/>
                <a:cs typeface="Amatic SC"/>
                <a:sym typeface="Amatic SC"/>
              </a:rPr>
              <a:t>rahavastaava?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5400">
                <a:latin typeface="Amatic SC"/>
                <a:ea typeface="Amatic SC"/>
                <a:cs typeface="Amatic SC"/>
                <a:sym typeface="Amatic SC"/>
              </a:rPr>
              <a:t>Keskustelua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838200" y="1919009"/>
            <a:ext cx="105156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Miten syksy on alkanut? Ajatuksia koulun alusta.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Millaisia toiveita teillä on luokan yhteistyötä ajatellen? Ideoita ja ajatuksia.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Kysymyksiä, tai muuta vapaaehtoista.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318417" y="0"/>
            <a:ext cx="9570431" cy="6858000"/>
          </a:xfrm>
          <a:custGeom>
            <a:avLst/>
            <a:gdLst/>
            <a:ahLst/>
            <a:cxnLst/>
            <a:rect l="l" t="t" r="r" b="b"/>
            <a:pathLst>
              <a:path w="7187261" h="5150263" extrusionOk="0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4611196" y="1009091"/>
            <a:ext cx="68091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fi-FI" sz="6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Sisältö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297671" y="2557043"/>
            <a:ext cx="6809100" cy="3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228600" lvl="0" indent="-18906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Mitäs me epulla?</a:t>
            </a:r>
            <a:endParaRPr sz="753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906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Meidän eppuluokka</a:t>
            </a:r>
            <a:endParaRPr sz="753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906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Arvioinnista</a:t>
            </a:r>
            <a:endParaRPr sz="753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906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Hyvä tietää</a:t>
            </a:r>
            <a:endParaRPr sz="793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906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Lohikoskipäivä</a:t>
            </a:r>
            <a:endParaRPr sz="793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18906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 SC"/>
              <a:buChar char="•"/>
            </a:pPr>
            <a:r>
              <a:rPr lang="fi-FI" sz="793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Keskustelu </a:t>
            </a:r>
            <a:endParaRPr sz="753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63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5500">
                <a:latin typeface="Amatic SC"/>
                <a:ea typeface="Amatic SC"/>
                <a:cs typeface="Amatic SC"/>
                <a:sym typeface="Amatic SC"/>
              </a:rPr>
              <a:t>Mitäs me epulla?</a:t>
            </a:r>
            <a:endParaRPr sz="5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13500" y="1929375"/>
            <a:ext cx="114822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Äidinkielen ja kirjallisuuden erityisenä tehtävänä on edistää oppilaiden yksilöllisten edellytyksien pohjalta itsensä ilmaisemista ja vuorovaikutuksen taitoja, kielellistä tietoisuutta sekä kehittää kuuntelemisen, puhumisen, lukemisen ja kirjoittamisen perustaitoja.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Matematiikassa pääpaino on lukukäsitteen ymmärtämisessä ja lukujonotaidoissa. Edistyminen kymmenjärjestelmän ymmärtämisessä ja laskutaidon sujuvuudessa. Kappaleiden ja kuvioiden luokittelutaidoissa edistyminen ja matematiikan käyttämisessä ongelmanratkaisutaidoissa.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Englantia opiskelemme jolly phonics -menetelmällä.  tutustumme eri äänteisiin äänne kerrallaan.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</a:pPr>
            <a:r>
              <a:rPr lang="fi-FI">
                <a:latin typeface="Amatic SC"/>
                <a:ea typeface="Amatic SC"/>
                <a:cs typeface="Amatic SC"/>
                <a:sym typeface="Amatic SC"/>
              </a:rPr>
              <a:t>Pääpaino positiivisissa oppimiskokemuksissa sekä kannustavassa palautteessa.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5400">
                <a:latin typeface="Amatic SC"/>
                <a:ea typeface="Amatic SC"/>
                <a:cs typeface="Amatic SC"/>
                <a:sym typeface="Amatic SC"/>
              </a:rPr>
              <a:t>Monta aikuista, 45 oppilasta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95950" y="1929375"/>
            <a:ext cx="11619300" cy="4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8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matic SC"/>
              <a:buChar char="•"/>
            </a:pPr>
            <a:r>
              <a:rPr lang="fi-FI" sz="2480">
                <a:latin typeface="Amatic SC"/>
                <a:ea typeface="Amatic SC"/>
                <a:cs typeface="Amatic SC"/>
                <a:sym typeface="Amatic SC"/>
              </a:rPr>
              <a:t>Ryhmässä aikuisia: 2 luokanopettajaa (Helena ja Tiina) sekä tuntiopettaja (Rosi) sekä ohjaajat (Satu ja Ville) ja laaja-alainen erityisopettaja (Elisa). Mukana kuvioissa tarpeen mukaan myös erityisluokanopettaja (Julia) ja ohjaaja (Paula).</a:t>
            </a:r>
            <a:endParaRPr sz="248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matic SC"/>
              <a:buChar char="•"/>
            </a:pPr>
            <a:r>
              <a:rPr lang="fi-FI" sz="2480">
                <a:latin typeface="Amatic SC"/>
                <a:ea typeface="Amatic SC"/>
                <a:cs typeface="Amatic SC"/>
                <a:sym typeface="Amatic SC"/>
              </a:rPr>
              <a:t>Joustava ryhmittely oppilaiden omien tarpeiden mukaan. Mahdollistaa päivän aikana opetuksen ja toiminnan eriyttämisen monipuolisemmin.</a:t>
            </a:r>
            <a:endParaRPr sz="248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matic SC"/>
              <a:buChar char="•"/>
            </a:pPr>
            <a:r>
              <a:rPr lang="fi-FI" sz="2480">
                <a:latin typeface="Amatic SC"/>
                <a:ea typeface="Amatic SC"/>
                <a:cs typeface="Amatic SC"/>
                <a:sym typeface="Amatic SC"/>
              </a:rPr>
              <a:t>Useamman opettajan yhteistyönä suunniteltu opetus monipuolisempaa niin oppisisällöltään kuin työtavoiltaankin.</a:t>
            </a:r>
            <a:endParaRPr sz="248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matic SC"/>
              <a:buChar char="•"/>
            </a:pPr>
            <a:r>
              <a:rPr lang="fi-FI" sz="2480">
                <a:latin typeface="Amatic SC"/>
                <a:ea typeface="Amatic SC"/>
                <a:cs typeface="Amatic SC"/>
                <a:sym typeface="Amatic SC"/>
              </a:rPr>
              <a:t>Useamman tutun aikuisen läsnäolo voi tuoda oppilaille myös tukea ja turvaa yhtä nimikoitua opettajaa enemmän.</a:t>
            </a:r>
            <a:endParaRPr sz="248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082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matic SC"/>
              <a:buChar char="•"/>
            </a:pPr>
            <a:r>
              <a:rPr lang="fi-FI" sz="2480">
                <a:latin typeface="Amatic SC"/>
                <a:ea typeface="Amatic SC"/>
                <a:cs typeface="Amatic SC"/>
                <a:sym typeface="Amatic SC"/>
              </a:rPr>
              <a:t>Kaikki samalla luokalla, epulla. Jaottelut:</a:t>
            </a:r>
            <a:endParaRPr sz="248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120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matic SC"/>
              <a:buChar char="•"/>
            </a:pPr>
            <a:r>
              <a:rPr lang="fi-FI" sz="2140">
                <a:latin typeface="Amatic SC"/>
                <a:ea typeface="Amatic SC"/>
                <a:cs typeface="Amatic SC"/>
                <a:sym typeface="Amatic SC"/>
              </a:rPr>
              <a:t>kotiryhmät: Kotikolo ja Pajupoukama → omat lokerot ja pöytäpaikat näissä</a:t>
            </a:r>
            <a:endParaRPr sz="214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120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matic SC"/>
              <a:buChar char="•"/>
            </a:pPr>
            <a:r>
              <a:rPr lang="fi-FI" sz="2140">
                <a:latin typeface="Amatic SC"/>
                <a:ea typeface="Amatic SC"/>
                <a:cs typeface="Amatic SC"/>
                <a:sym typeface="Amatic SC"/>
              </a:rPr>
              <a:t>ilves ja hirvi -ryhmät → käsityö ja liikunta</a:t>
            </a:r>
            <a:endParaRPr sz="214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120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40"/>
              <a:buFont typeface="Amatic SC"/>
              <a:buChar char="•"/>
            </a:pPr>
            <a:r>
              <a:rPr lang="fi-FI" sz="2140">
                <a:latin typeface="Amatic SC"/>
                <a:ea typeface="Amatic SC"/>
                <a:cs typeface="Amatic SC"/>
                <a:sym typeface="Amatic SC"/>
              </a:rPr>
              <a:t>lukuryhmät: Aamos, Ulla, Papu → taitotason mukaan, muuttuvat tarvittaessa</a:t>
            </a:r>
            <a:endParaRPr sz="214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5400">
                <a:latin typeface="Amatic SC"/>
                <a:ea typeface="Amatic SC"/>
                <a:cs typeface="Amatic SC"/>
                <a:sym typeface="Amatic SC"/>
              </a:rPr>
              <a:t>Arvioinnista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Char char="•"/>
            </a:pPr>
            <a:r>
              <a:rPr lang="fi-FI" sz="3500">
                <a:latin typeface="Amatic SC"/>
                <a:ea typeface="Amatic SC"/>
                <a:cs typeface="Amatic SC"/>
                <a:sym typeface="Amatic SC"/>
              </a:rPr>
              <a:t>Arviointikeskustelu vko 46-6 aikana. Teemana "Minä ja koulun arki". täytettävä lomake ennen tätä kotiin.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476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Char char="•"/>
            </a:pPr>
            <a:r>
              <a:rPr lang="fi-FI" sz="3500">
                <a:latin typeface="Amatic SC"/>
                <a:ea typeface="Amatic SC"/>
                <a:cs typeface="Amatic SC"/>
                <a:sym typeface="Amatic SC"/>
              </a:rPr>
              <a:t>Lukuvuositodistus keväällä. Asteikko: Tavoitteet saavutettu / Tavoitteet saavutettu osittain / Tavoite ei saavutettu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i-FI" sz="35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Tavoitteet 1.luokalla</a:t>
            </a:r>
            <a:endParaRPr sz="350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476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Char char="•"/>
            </a:pPr>
            <a:r>
              <a:rPr lang="fi-FI" sz="3500">
                <a:latin typeface="Amatic SC"/>
                <a:ea typeface="Amatic SC"/>
                <a:cs typeface="Amatic SC"/>
                <a:sym typeface="Amatic SC"/>
              </a:rPr>
              <a:t>Arviointi perustuu taitotasoihin</a:t>
            </a:r>
            <a:endParaRPr sz="35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5400">
                <a:latin typeface="Amatic SC"/>
                <a:ea typeface="Amatic SC"/>
                <a:cs typeface="Amatic SC"/>
                <a:sym typeface="Amatic SC"/>
              </a:rPr>
              <a:t>Hyvä tietää: yhteydenpito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matic SC"/>
              <a:buChar char="•"/>
            </a:pPr>
            <a:r>
              <a:rPr lang="fi-FI" sz="3700">
                <a:latin typeface="Amatic SC"/>
                <a:ea typeface="Amatic SC"/>
                <a:cs typeface="Amatic SC"/>
                <a:sym typeface="Amatic SC"/>
              </a:rPr>
              <a:t>Wilma</a:t>
            </a:r>
            <a:endParaRPr sz="370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Yhteydenpito pääasiassa Wilman kautta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Viestikenttään vastaanottajiksi aina opet Helena, Tiina JA Rosi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685800" lvl="1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Viestikentän alapuolelle raksit kahteen ruutuun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6858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60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EMME SEURAA WILMAA KESKEN OPPITUNTIEN. TÄRKEÄT VIESTIT EDELLISENÄ PÄIVÄNÄ.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  <a:p>
            <a:pPr marL="228600" lvl="0" indent="-260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matic SC"/>
              <a:buChar char="•"/>
            </a:pPr>
            <a:r>
              <a:rPr lang="fi-FI" sz="3300">
                <a:latin typeface="Amatic SC"/>
                <a:ea typeface="Amatic SC"/>
                <a:cs typeface="Amatic SC"/>
                <a:sym typeface="Amatic SC"/>
              </a:rPr>
              <a:t>AKUUTIT ASIAT PUHELIMITSE</a:t>
            </a:r>
            <a:endParaRPr sz="33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5482478f4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2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5420">
                <a:latin typeface="Amatic SC"/>
                <a:ea typeface="Amatic SC"/>
                <a:cs typeface="Amatic SC"/>
                <a:sym typeface="Amatic SC"/>
              </a:rPr>
              <a:t>Hyvä tietää: </a:t>
            </a:r>
            <a:endParaRPr sz="5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5420">
                <a:latin typeface="Amatic SC"/>
                <a:ea typeface="Amatic SC"/>
                <a:cs typeface="Amatic SC"/>
                <a:sym typeface="Amatic SC"/>
              </a:rPr>
              <a:t>oppilaan poissaolo</a:t>
            </a:r>
            <a:endParaRPr sz="5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8" name="Google Shape;148;g375482478f4_0_1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Ilmoita poissaolosta 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joko nettiselaimen kautta tai wilma sovelluksella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→ tuntimerkinnät → ilmoita poissaolosta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TERVeydellisiin syyt; jos lapsi on sairas, hammaslääkäri tai terapia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 MUU selvitetty; muissa poissaolotapauksissa (kirjaa selitys)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 LUVATON: lapsi on yli tunnin poissa koulusta ilman syytä. </a:t>
            </a:r>
            <a:br>
              <a:rPr lang="fi-FI" sz="1800">
                <a:latin typeface="Amatic SC"/>
                <a:ea typeface="Amatic SC"/>
                <a:cs typeface="Amatic SC"/>
                <a:sym typeface="Amatic SC"/>
              </a:rPr>
            </a:b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tai esim. jos lapsi ei halua lähteä kouluun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Opettajan Selvittämätön poissaolo; jos lapsi ei näy koulussa, </a:t>
            </a:r>
            <a:br>
              <a:rPr lang="fi-FI" sz="1800">
                <a:latin typeface="Amatic SC"/>
                <a:ea typeface="Amatic SC"/>
                <a:cs typeface="Amatic SC"/>
                <a:sym typeface="Amatic SC"/>
              </a:rPr>
            </a:b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eikä ilmoitusta poissaolosta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matic SC"/>
              <a:buChar char="-"/>
            </a:pPr>
            <a:r>
              <a:rPr lang="fi-FI" sz="1800">
                <a:latin typeface="Amatic SC"/>
                <a:ea typeface="Amatic SC"/>
                <a:cs typeface="Amatic SC"/>
                <a:sym typeface="Amatic SC"/>
              </a:rPr>
              <a:t>HUOLISIGNAALI 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9" name="Google Shape;149;g375482478f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400" y="247575"/>
            <a:ext cx="80772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75482478f4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451" y="3808375"/>
            <a:ext cx="7419746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5482478f4_0_7"/>
          <p:cNvSpPr txBox="1">
            <a:spLocks noGrp="1"/>
          </p:cNvSpPr>
          <p:nvPr>
            <p:ph type="title"/>
          </p:nvPr>
        </p:nvSpPr>
        <p:spPr>
          <a:xfrm>
            <a:off x="137150" y="333100"/>
            <a:ext cx="5917500" cy="1352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5420">
                <a:latin typeface="Amatic SC"/>
                <a:ea typeface="Amatic SC"/>
                <a:cs typeface="Amatic SC"/>
                <a:sym typeface="Amatic SC"/>
              </a:rPr>
              <a:t>Hyvä tietää: poissaoloanomukset</a:t>
            </a:r>
            <a:endParaRPr sz="5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6" name="Google Shape;156;g375482478f4_0_7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-"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Poissaoloanomukset Wilman 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nettiselaimen kautta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→ hakemukset ja päätökset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→ tee uusi hakemus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-"/>
            </a:pPr>
            <a:r>
              <a:rPr lang="fi-FI" sz="2600">
                <a:latin typeface="Amatic SC"/>
                <a:ea typeface="Amatic SC"/>
                <a:cs typeface="Amatic SC"/>
                <a:sym typeface="Amatic SC"/>
              </a:rPr>
              <a:t>yli 5 päivän poissaolot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7" name="Google Shape;157;g375482478f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575" y="156200"/>
            <a:ext cx="6920680" cy="425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75482478f4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25" y="5113950"/>
            <a:ext cx="11682549" cy="17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5482478f4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5420">
                <a:latin typeface="Amatic SC"/>
                <a:ea typeface="Amatic SC"/>
                <a:cs typeface="Amatic SC"/>
                <a:sym typeface="Amatic SC"/>
              </a:rPr>
              <a:t>Hyvä tietää: </a:t>
            </a:r>
            <a:endParaRPr sz="542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-FI" sz="5420">
                <a:latin typeface="Amatic SC"/>
                <a:ea typeface="Amatic SC"/>
                <a:cs typeface="Amatic SC"/>
                <a:sym typeface="Amatic SC"/>
              </a:rPr>
              <a:t>lukuläksyt</a:t>
            </a:r>
            <a:endParaRPr sz="54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4" name="Google Shape;164;g375482478f4_0_31"/>
          <p:cNvSpPr txBox="1">
            <a:spLocks noGrp="1"/>
          </p:cNvSpPr>
          <p:nvPr>
            <p:ph type="body" idx="1"/>
          </p:nvPr>
        </p:nvSpPr>
        <p:spPr>
          <a:xfrm>
            <a:off x="235125" y="1929375"/>
            <a:ext cx="11118600" cy="42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Font typeface="Amatic SC"/>
              <a:buChar char="-"/>
            </a:pPr>
            <a:r>
              <a:rPr lang="fi-FI" sz="3200">
                <a:latin typeface="Amatic SC"/>
                <a:ea typeface="Amatic SC"/>
                <a:cs typeface="Amatic SC"/>
                <a:sym typeface="Amatic SC"/>
              </a:rPr>
              <a:t>Lukuläksykortti Aapisessa</a:t>
            </a:r>
            <a:endParaRPr sz="32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matic SC"/>
              <a:buChar char="-"/>
            </a:pPr>
            <a:r>
              <a:rPr lang="fi-FI" sz="3200">
                <a:latin typeface="Amatic SC"/>
                <a:ea typeface="Amatic SC"/>
                <a:cs typeface="Amatic SC"/>
                <a:sym typeface="Amatic SC"/>
              </a:rPr>
              <a:t>aina ääneen aikuiselle (3x)</a:t>
            </a:r>
            <a:endParaRPr sz="3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5" name="Google Shape;165;g375482478f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388" y="87513"/>
            <a:ext cx="833437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75482478f4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25" y="3187225"/>
            <a:ext cx="5861401" cy="35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75482478f4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323" y="2499875"/>
            <a:ext cx="6969689" cy="42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75482478f4_0_31"/>
          <p:cNvSpPr txBox="1"/>
          <p:nvPr/>
        </p:nvSpPr>
        <p:spPr>
          <a:xfrm>
            <a:off x="5388425" y="1105782"/>
            <a:ext cx="26451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</a:rPr>
              <a:t>Sininen =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</a:rPr>
              <a:t>eka aukeama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69" name="Google Shape;169;g375482478f4_0_31"/>
          <p:cNvSpPr txBox="1"/>
          <p:nvPr/>
        </p:nvSpPr>
        <p:spPr>
          <a:xfrm>
            <a:off x="8020825" y="1151700"/>
            <a:ext cx="3104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</a:rPr>
              <a:t>Punainen =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solidFill>
                  <a:schemeClr val="dk1"/>
                </a:solidFill>
              </a:rPr>
              <a:t>toka aukeama</a:t>
            </a:r>
            <a:endParaRPr sz="3200">
              <a:solidFill>
                <a:schemeClr val="dk1"/>
              </a:solidFill>
            </a:endParaRPr>
          </a:p>
        </p:txBody>
      </p:sp>
      <p:cxnSp>
        <p:nvCxnSpPr>
          <p:cNvPr id="170" name="Google Shape;170;g375482478f4_0_31"/>
          <p:cNvCxnSpPr/>
          <p:nvPr/>
        </p:nvCxnSpPr>
        <p:spPr>
          <a:xfrm flipH="1">
            <a:off x="5016200" y="2390500"/>
            <a:ext cx="822900" cy="47040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g375482478f4_0_31"/>
          <p:cNvCxnSpPr>
            <a:stCxn id="169" idx="2"/>
          </p:cNvCxnSpPr>
          <p:nvPr/>
        </p:nvCxnSpPr>
        <p:spPr>
          <a:xfrm>
            <a:off x="9573025" y="2229300"/>
            <a:ext cx="126300" cy="807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g375482478f4_0_31"/>
          <p:cNvCxnSpPr/>
          <p:nvPr/>
        </p:nvCxnSpPr>
        <p:spPr>
          <a:xfrm flipH="1">
            <a:off x="5995825" y="2782400"/>
            <a:ext cx="58800" cy="391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Laajakuva</PresentationFormat>
  <Paragraphs>91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Amatic SC</vt:lpstr>
      <vt:lpstr>SketchyVTI</vt:lpstr>
      <vt:lpstr>SketchyVTI</vt:lpstr>
      <vt:lpstr>Vanhempainilta 1lk</vt:lpstr>
      <vt:lpstr>Sisältö</vt:lpstr>
      <vt:lpstr>Mitäs me epulla?</vt:lpstr>
      <vt:lpstr>Monta aikuista, 45 oppilasta</vt:lpstr>
      <vt:lpstr>Arvioinnista</vt:lpstr>
      <vt:lpstr>Hyvä tietää: yhteydenpito</vt:lpstr>
      <vt:lpstr>Hyvä tietää:  oppilaan poissaolo</vt:lpstr>
      <vt:lpstr>Hyvä tietää: poissaoloanomukset</vt:lpstr>
      <vt:lpstr>Hyvä tietää:  lukuläksyt</vt:lpstr>
      <vt:lpstr>Hyvä tietää: oppilaan tavarat</vt:lpstr>
      <vt:lpstr>Hyvä tietää: muuta</vt:lpstr>
      <vt:lpstr>Lohikoskipäivä 13.9.</vt:lpstr>
      <vt:lpstr>Keskustelua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1lk</dc:title>
  <dc:creator>Tiina E Hänninen</dc:creator>
  <cp:lastModifiedBy>Tiina E Hänninen</cp:lastModifiedBy>
  <cp:revision>1</cp:revision>
  <dcterms:created xsi:type="dcterms:W3CDTF">2021-09-06T13:50:14Z</dcterms:created>
  <dcterms:modified xsi:type="dcterms:W3CDTF">2025-08-21T08:35:12Z</dcterms:modified>
</cp:coreProperties>
</file>