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Average"/>
      <p:regular r:id="rId21"/>
    </p:embeddedFont>
    <p:embeddedFont>
      <p:font typeface="Oswald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22" Type="http://schemas.openxmlformats.org/officeDocument/2006/relationships/font" Target="fonts/Oswald-regular.fntdata"/><Relationship Id="rId10" Type="http://schemas.openxmlformats.org/officeDocument/2006/relationships/slide" Target="slides/slide5.xml"/><Relationship Id="rId21" Type="http://schemas.openxmlformats.org/officeDocument/2006/relationships/font" Target="fonts/Averag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swa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09b3c7a3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09b3c7a3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409b3c7a39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409b3c7a39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09b3c7a39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09b3c7a39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09b3c7a39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09b3c7a39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09b3c7a39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09b3c7a39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09b3c7a398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09b3c7a398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09b3c7a398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09b3c7a39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09b3c7a39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09b3c7a39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09b53f5c68_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09b53f5c68_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09b53f5c68_2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409b53f5c68_2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09b53f5c68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09b53f5c68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peda.net/jyvaskyla/poske/oppilasarviointi/oppiaineiden-arviointi/2lk" TargetMode="External"/><Relationship Id="rId4" Type="http://schemas.openxmlformats.org/officeDocument/2006/relationships/hyperlink" Target="https://peda.net/jyvaskyla/poske/oppilasarviointi/oppiaineiden-arviointi/2lk/2.-luokan-kriteeritaulukot-oppiaineittain-1.8.2024-alkaen-pd/matematiikka-2lk-kevat-2024.docx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luelapselle.fi/wp-content/uploads/2025/02/Vanhempainiltadiat_Lukupolku.pdf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6400"/>
              <a:t>Vanhempainilta</a:t>
            </a:r>
            <a:endParaRPr sz="6400"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86851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2600">
                <a:solidFill>
                  <a:schemeClr val="accent1"/>
                </a:solidFill>
              </a:rPr>
              <a:t>Lukuvuosi 2026-2027</a:t>
            </a:r>
            <a:endParaRPr sz="26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Mitä kuuluu?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Esittäytyminen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Miten syksy on lähtenyt käyntiin?</a:t>
            </a:r>
            <a:endParaRPr sz="27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2700">
                <a:solidFill>
                  <a:schemeClr val="accent1"/>
                </a:solidFill>
              </a:rPr>
              <a:t>Millaisilla tunnelmilla lapset ovat olleet? Mitä ovat kertoneet koulusta?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Miten koulumatkat ovat sujuneet? Entä ryhmävaihdokset?</a:t>
            </a:r>
            <a:endParaRPr sz="2700"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Luokan arki 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Viimevuodelta tutut käytänteet jatkuvat (aamupiiri, ryhmittelyt, lokerot). Pulpetit vain yhteisille tavaroille.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Matematiikassa uusi kirjasarja.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Yhteydenpito opettajiin ensisijaisesti Wilman kautta. Työnumeroihin voi soittaa kiireellisissä tapauksissa.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Läksyunohdukset → läksäri</a:t>
            </a:r>
            <a:endParaRPr sz="27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i"/>
              <a:t>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Luokan arki</a:t>
            </a:r>
            <a:endParaRPr/>
          </a:p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Pyritty tekemään mahdollisimman selkeäksi ja ennakoitavaksi.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Erityisopettajan tunnit noin 8/vko. 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Vuosiluokalla ei ole yleisopetuksen ohjaajaa.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Sisäkengät ja vaihtovaatteet.</a:t>
            </a:r>
            <a:endParaRPr sz="2700"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Arviointi</a:t>
            </a:r>
            <a:endParaRPr/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1789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-"/>
            </a:pPr>
            <a:r>
              <a:rPr lang="fi">
                <a:solidFill>
                  <a:schemeClr val="accent1"/>
                </a:solidFill>
              </a:rPr>
              <a:t>Arviointikeskustelu ennen joulua/alkuvuodesta. Helenalla 2A (pajupoukama) ja Tiinalla 2B (kotikolo). Teemana minä ja muut koulussa, minä ja opiskelutaidot sekä minä ja itseluottamus</a:t>
            </a:r>
            <a:endParaRPr>
              <a:solidFill>
                <a:schemeClr val="accen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-"/>
            </a:pPr>
            <a:r>
              <a:rPr lang="fi">
                <a:solidFill>
                  <a:schemeClr val="accent1"/>
                </a:solidFill>
              </a:rPr>
              <a:t>Kevätarviointi: Kolmiportaisesti muodossa tavoitteet saavutettu / saavutettu osittain / ei saavutettu 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rgbClr val="333333"/>
                </a:solidFill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rPr>
              <a:t>Tavoitteet on saavutettu, kun kaikista ko. oppiaineen tavoitteista on saavutettu ensimmäinen taitotaso (ns. minimitaso). Jos osassa tavoitteista minimitaso on saavutettu, mutta osassa ei, tavoitteet on osittain saavutettu.</a:t>
            </a:r>
            <a:br>
              <a:rPr lang="fi" sz="1500">
                <a:solidFill>
                  <a:srgbClr val="333333"/>
                </a:solidFill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fi" sz="1500">
                <a:solidFill>
                  <a:srgbClr val="333333"/>
                </a:solidFill>
                <a:highlight>
                  <a:schemeClr val="lt2"/>
                </a:highlight>
                <a:latin typeface="Roboto"/>
                <a:ea typeface="Roboto"/>
                <a:cs typeface="Roboto"/>
                <a:sym typeface="Roboto"/>
              </a:rPr>
              <a:t>Jos tavoitteita ei saavutettu, oppilas ei saavuttanut minimitasoa missään tavoitteessa</a:t>
            </a:r>
            <a:endParaRPr sz="1500">
              <a:solidFill>
                <a:srgbClr val="333333"/>
              </a:solidFill>
              <a:highlight>
                <a:schemeClr val="lt2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 u="sng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Osaamisen kuvaukset 2.lk</a:t>
            </a:r>
            <a:endParaRPr sz="15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i" sz="1100" u="sng">
                <a:solidFill>
                  <a:schemeClr val="hlink"/>
                </a:solidFill>
                <a:hlinkClick r:id="rId4"/>
              </a:rPr>
              <a:t>Matematiikan tavoitteet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Käyttäytymisen arviointi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-342106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Char char="●"/>
            </a:pPr>
            <a:r>
              <a:rPr lang="fi" sz="3250">
                <a:solidFill>
                  <a:schemeClr val="accent1"/>
                </a:solidFill>
              </a:rPr>
              <a:t>Arvioidaan asteikolla saavutettu / ei saavutettu</a:t>
            </a:r>
            <a:endParaRPr sz="325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3250">
                <a:solidFill>
                  <a:schemeClr val="accent1"/>
                </a:solidFill>
              </a:rPr>
              <a:t>Käyttäytymisen tavoitteet:</a:t>
            </a:r>
            <a:endParaRPr sz="3250">
              <a:solidFill>
                <a:schemeClr val="accent1"/>
              </a:solidFill>
            </a:endParaRPr>
          </a:p>
          <a:p>
            <a:pPr indent="-342106" lvl="0" marL="45720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●"/>
            </a:pPr>
            <a:r>
              <a:rPr b="1" lang="fi" sz="3250">
                <a:solidFill>
                  <a:schemeClr val="accent1"/>
                </a:solidFill>
              </a:rPr>
              <a:t>Noudatan koulun sääntöjä ja toimintatapoja arjessa ja juhlassa.</a:t>
            </a:r>
            <a:endParaRPr b="1" sz="325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3250">
                <a:solidFill>
                  <a:schemeClr val="accent1"/>
                </a:solidFill>
              </a:rPr>
              <a:t>→ </a:t>
            </a:r>
            <a:r>
              <a:rPr lang="fi" sz="3250">
                <a:solidFill>
                  <a:schemeClr val="accent1"/>
                </a:solidFill>
              </a:rPr>
              <a:t>järjestyssäännöt ovat kaikkein koulujen yhteiset</a:t>
            </a:r>
            <a:endParaRPr sz="325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3250">
                <a:solidFill>
                  <a:schemeClr val="accent1"/>
                </a:solidFill>
              </a:rPr>
              <a:t>→ toimintatavat määräytyvät koulun toimintakulttuurista (mm. kiusaamisen ehkäisy, välituntisäännöt, juhlakulttuuri, vierailut)</a:t>
            </a:r>
            <a:endParaRPr b="1" sz="3250">
              <a:solidFill>
                <a:schemeClr val="accent1"/>
              </a:solidFill>
            </a:endParaRPr>
          </a:p>
          <a:p>
            <a:pPr indent="-342106" lvl="0" marL="45720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Roboto"/>
              <a:buChar char="●"/>
            </a:pPr>
            <a:r>
              <a:rPr lang="fi" sz="3250">
                <a:solidFill>
                  <a:schemeClr val="accent1"/>
                </a:solidFill>
              </a:rPr>
              <a:t> </a:t>
            </a:r>
            <a:r>
              <a:rPr b="1" lang="fi" sz="3250">
                <a:solidFill>
                  <a:schemeClr val="accent1"/>
                </a:solidFill>
              </a:rPr>
              <a:t>Noudatan hyviä tapoja. Tervehdin, kiitän, pyydän anteeksi, hyvästelen, autan tarvittaessa, käytän asiallista kieltä, en kiroile, en nimittele, maltan odottaa vuoroani.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Lohikoskipäivä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2700">
                <a:solidFill>
                  <a:schemeClr val="accent1"/>
                </a:solidFill>
              </a:rPr>
              <a:t>Lauantaina 26.9.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Millainen konsepti oli viime vuonna? Mikä toimi, onko jotain kehitettävää? Ideoita tälle vuodelle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Onko huoltajilla olemassa yhteinen keskustelualusta?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Luokkatilin tilanne sekä vastuuhenkilöt (2kpl).</a:t>
            </a:r>
            <a:endParaRPr sz="27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Keskustelua</a:t>
            </a:r>
            <a:endParaRPr/>
          </a:p>
        </p:txBody>
      </p:sp>
      <p:sp>
        <p:nvSpPr>
          <p:cNvPr id="102" name="Google Shape;10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  <a:highlight>
                  <a:schemeClr val="accent5"/>
                </a:highlight>
              </a:rPr>
              <a:t>Lukemisen tärkeys: L</a:t>
            </a:r>
            <a:r>
              <a:rPr lang="fi" sz="2700" u="sng">
                <a:solidFill>
                  <a:schemeClr val="accent1"/>
                </a:solidFill>
                <a:highlight>
                  <a:schemeClr val="accent5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ue lapselle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Vinkkejä/toimivia käytänteitä koulunkäyntiin liittyen.</a:t>
            </a:r>
            <a:endParaRPr sz="2700">
              <a:solidFill>
                <a:schemeClr val="accent1"/>
              </a:solidFill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Char char="-"/>
            </a:pPr>
            <a:r>
              <a:rPr lang="fi" sz="2700">
                <a:solidFill>
                  <a:schemeClr val="accent1"/>
                </a:solidFill>
              </a:rPr>
              <a:t>Kysymyksiä?</a:t>
            </a:r>
            <a:endParaRPr sz="2700">
              <a:solidFill>
                <a:schemeClr val="accent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 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 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 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