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9" r:id="rId3"/>
    <p:sldId id="257" r:id="rId4"/>
    <p:sldId id="260" r:id="rId5"/>
    <p:sldId id="258" r:id="rId6"/>
    <p:sldId id="261" r:id="rId7"/>
    <p:sldId id="262" r:id="rId8"/>
    <p:sldId id="265" r:id="rId9"/>
    <p:sldId id="263" r:id="rId10"/>
    <p:sldId id="264"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i-FI"/>
              <a:t>Muokkaa perustyyl. napsautt.</a:t>
            </a:r>
            <a:endParaRPr lang="en-US"/>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a:p>
        </p:txBody>
      </p:sp>
      <p:sp>
        <p:nvSpPr>
          <p:cNvPr id="4" name="Date Placeholder 3"/>
          <p:cNvSpPr>
            <a:spLocks noGrp="1"/>
          </p:cNvSpPr>
          <p:nvPr>
            <p:ph type="dt" sz="half" idx="10"/>
          </p:nvPr>
        </p:nvSpPr>
        <p:spPr/>
        <p:txBody>
          <a:bodyPr/>
          <a:lstStyle/>
          <a:p>
            <a:fld id="{1B18AD4D-B41E-42D5-A1C8-3B8F284C8880}" type="datetimeFigureOut">
              <a:rPr lang="fi-FI" smtClean="0"/>
              <a:t>5.11.2021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1C86EE1-0DB2-43E9-92A8-6BB3957780B2}" type="slidenum">
              <a:rPr lang="fi-FI" smtClean="0"/>
              <a:t>‹#›</a:t>
            </a:fld>
            <a:endParaRPr lang="fi-FI"/>
          </a:p>
        </p:txBody>
      </p:sp>
    </p:spTree>
    <p:extLst>
      <p:ext uri="{BB962C8B-B14F-4D97-AF65-F5344CB8AC3E}">
        <p14:creationId xmlns:p14="http://schemas.microsoft.com/office/powerpoint/2010/main" val="2777055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i-FI"/>
              <a:t>Muokkaa perustyyl. napsautt.</a:t>
            </a:r>
            <a:endParaRPr lang="en-US"/>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1B18AD4D-B41E-42D5-A1C8-3B8F284C8880}" type="datetimeFigureOut">
              <a:rPr lang="fi-FI" smtClean="0"/>
              <a:t>5.11.2021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1C86EE1-0DB2-43E9-92A8-6BB3957780B2}" type="slidenum">
              <a:rPr lang="fi-FI" smtClean="0"/>
              <a:t>‹#›</a:t>
            </a:fld>
            <a:endParaRPr lang="fi-FI"/>
          </a:p>
        </p:txBody>
      </p:sp>
    </p:spTree>
    <p:extLst>
      <p:ext uri="{BB962C8B-B14F-4D97-AF65-F5344CB8AC3E}">
        <p14:creationId xmlns:p14="http://schemas.microsoft.com/office/powerpoint/2010/main" val="658016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perustyyl. napsautt.</a:t>
            </a:r>
            <a:endParaRPr lang="en-US"/>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1B18AD4D-B41E-42D5-A1C8-3B8F284C8880}" type="datetimeFigureOut">
              <a:rPr lang="fi-FI" smtClean="0"/>
              <a:t>5.11.2021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1C86EE1-0DB2-43E9-92A8-6BB3957780B2}" type="slidenum">
              <a:rPr lang="fi-FI" smtClean="0"/>
              <a:t>‹#›</a:t>
            </a:fld>
            <a:endParaRPr lang="fi-FI"/>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extLst>
      <p:ext uri="{BB962C8B-B14F-4D97-AF65-F5344CB8AC3E}">
        <p14:creationId xmlns:p14="http://schemas.microsoft.com/office/powerpoint/2010/main" val="23061281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i-FI"/>
              <a:t>Muokkaa perustyyl. napsautt.</a:t>
            </a:r>
            <a:endParaRPr lang="en-US"/>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1B18AD4D-B41E-42D5-A1C8-3B8F284C8880}" type="datetimeFigureOut">
              <a:rPr lang="fi-FI" smtClean="0"/>
              <a:t>5.11.2021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1C86EE1-0DB2-43E9-92A8-6BB3957780B2}" type="slidenum">
              <a:rPr lang="fi-FI" smtClean="0"/>
              <a:t>‹#›</a:t>
            </a:fld>
            <a:endParaRPr lang="fi-FI"/>
          </a:p>
        </p:txBody>
      </p:sp>
    </p:spTree>
    <p:extLst>
      <p:ext uri="{BB962C8B-B14F-4D97-AF65-F5344CB8AC3E}">
        <p14:creationId xmlns:p14="http://schemas.microsoft.com/office/powerpoint/2010/main" val="6042413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perustyyl. napsautt.</a:t>
            </a:r>
            <a:endParaRPr lang="en-US"/>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1B18AD4D-B41E-42D5-A1C8-3B8F284C8880}" type="datetimeFigureOut">
              <a:rPr lang="fi-FI" smtClean="0"/>
              <a:t>5.11.2021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1C86EE1-0DB2-43E9-92A8-6BB3957780B2}" type="slidenum">
              <a:rPr lang="fi-FI" smtClean="0"/>
              <a:t>‹#›</a:t>
            </a:fld>
            <a:endParaRPr lang="fi-FI"/>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754211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i-FI"/>
              <a:t>Muokkaa perustyyl. napsautt.</a:t>
            </a:r>
            <a:endParaRPr lang="en-US"/>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1B18AD4D-B41E-42D5-A1C8-3B8F284C8880}" type="datetimeFigureOut">
              <a:rPr lang="fi-FI" smtClean="0"/>
              <a:t>5.11.2021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1C86EE1-0DB2-43E9-92A8-6BB3957780B2}" type="slidenum">
              <a:rPr lang="fi-FI" smtClean="0"/>
              <a:t>‹#›</a:t>
            </a:fld>
            <a:endParaRPr lang="fi-FI"/>
          </a:p>
        </p:txBody>
      </p:sp>
    </p:spTree>
    <p:extLst>
      <p:ext uri="{BB962C8B-B14F-4D97-AF65-F5344CB8AC3E}">
        <p14:creationId xmlns:p14="http://schemas.microsoft.com/office/powerpoint/2010/main" val="22145499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1B18AD4D-B41E-42D5-A1C8-3B8F284C8880}" type="datetimeFigureOut">
              <a:rPr lang="fi-FI" smtClean="0"/>
              <a:t>5.11.2021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1C86EE1-0DB2-43E9-92A8-6BB3957780B2}" type="slidenum">
              <a:rPr lang="fi-FI" smtClean="0"/>
              <a:t>‹#›</a:t>
            </a:fld>
            <a:endParaRPr lang="fi-FI"/>
          </a:p>
        </p:txBody>
      </p:sp>
    </p:spTree>
    <p:extLst>
      <p:ext uri="{BB962C8B-B14F-4D97-AF65-F5344CB8AC3E}">
        <p14:creationId xmlns:p14="http://schemas.microsoft.com/office/powerpoint/2010/main" val="12456291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i-FI"/>
              <a:t>Muokkaa perustyyl. napsautt.</a:t>
            </a:r>
            <a:endParaRPr lang="en-US"/>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1B18AD4D-B41E-42D5-A1C8-3B8F284C8880}" type="datetimeFigureOut">
              <a:rPr lang="fi-FI" smtClean="0"/>
              <a:t>5.11.2021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1C86EE1-0DB2-43E9-92A8-6BB3957780B2}" type="slidenum">
              <a:rPr lang="fi-FI" smtClean="0"/>
              <a:t>‹#›</a:t>
            </a:fld>
            <a:endParaRPr lang="fi-FI"/>
          </a:p>
        </p:txBody>
      </p:sp>
    </p:spTree>
    <p:extLst>
      <p:ext uri="{BB962C8B-B14F-4D97-AF65-F5344CB8AC3E}">
        <p14:creationId xmlns:p14="http://schemas.microsoft.com/office/powerpoint/2010/main" val="3633741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i-FI"/>
              <a:t>Muokkaa perustyyl. napsautt.</a:t>
            </a:r>
            <a:endParaRPr lang="en-US"/>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1B18AD4D-B41E-42D5-A1C8-3B8F284C8880}" type="datetimeFigureOut">
              <a:rPr lang="fi-FI" smtClean="0"/>
              <a:t>5.11.2021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1C86EE1-0DB2-43E9-92A8-6BB3957780B2}" type="slidenum">
              <a:rPr lang="fi-FI" smtClean="0"/>
              <a:t>‹#›</a:t>
            </a:fld>
            <a:endParaRPr lang="fi-FI"/>
          </a:p>
        </p:txBody>
      </p:sp>
    </p:spTree>
    <p:extLst>
      <p:ext uri="{BB962C8B-B14F-4D97-AF65-F5344CB8AC3E}">
        <p14:creationId xmlns:p14="http://schemas.microsoft.com/office/powerpoint/2010/main" val="3903877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i-FI"/>
              <a:t>Muokkaa perustyyl. napsautt.</a:t>
            </a:r>
            <a:endParaRPr lang="en-US"/>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1B18AD4D-B41E-42D5-A1C8-3B8F284C8880}" type="datetimeFigureOut">
              <a:rPr lang="fi-FI" smtClean="0"/>
              <a:t>5.11.2021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1C86EE1-0DB2-43E9-92A8-6BB3957780B2}" type="slidenum">
              <a:rPr lang="fi-FI" smtClean="0"/>
              <a:t>‹#›</a:t>
            </a:fld>
            <a:endParaRPr lang="fi-FI"/>
          </a:p>
        </p:txBody>
      </p:sp>
    </p:spTree>
    <p:extLst>
      <p:ext uri="{BB962C8B-B14F-4D97-AF65-F5344CB8AC3E}">
        <p14:creationId xmlns:p14="http://schemas.microsoft.com/office/powerpoint/2010/main" val="990337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3" name="Content Placeholder 2"/>
          <p:cNvSpPr>
            <a:spLocks noGrp="1"/>
          </p:cNvSpPr>
          <p:nvPr>
            <p:ph sz="half" idx="1"/>
          </p:nvPr>
        </p:nvSpPr>
        <p:spPr>
          <a:xfrm>
            <a:off x="677334" y="2160589"/>
            <a:ext cx="4184035" cy="3880772"/>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4" name="Content Placeholder 3"/>
          <p:cNvSpPr>
            <a:spLocks noGrp="1"/>
          </p:cNvSpPr>
          <p:nvPr>
            <p:ph sz="half" idx="2"/>
          </p:nvPr>
        </p:nvSpPr>
        <p:spPr>
          <a:xfrm>
            <a:off x="5089970" y="2160589"/>
            <a:ext cx="4184034" cy="388077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5" name="Date Placeholder 4"/>
          <p:cNvSpPr>
            <a:spLocks noGrp="1"/>
          </p:cNvSpPr>
          <p:nvPr>
            <p:ph type="dt" sz="half" idx="10"/>
          </p:nvPr>
        </p:nvSpPr>
        <p:spPr/>
        <p:txBody>
          <a:bodyPr/>
          <a:lstStyle/>
          <a:p>
            <a:fld id="{1B18AD4D-B41E-42D5-A1C8-3B8F284C8880}" type="datetimeFigureOut">
              <a:rPr lang="fi-FI" smtClean="0"/>
              <a:t>5.11.2021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1C86EE1-0DB2-43E9-92A8-6BB3957780B2}" type="slidenum">
              <a:rPr lang="fi-FI" smtClean="0"/>
              <a:t>‹#›</a:t>
            </a:fld>
            <a:endParaRPr lang="fi-FI"/>
          </a:p>
        </p:txBody>
      </p:sp>
    </p:spTree>
    <p:extLst>
      <p:ext uri="{BB962C8B-B14F-4D97-AF65-F5344CB8AC3E}">
        <p14:creationId xmlns:p14="http://schemas.microsoft.com/office/powerpoint/2010/main" val="509652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perustyyl. napsautt.</a:t>
            </a:r>
            <a:endParaRPr lang="en-US"/>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7" name="Date Placeholder 6"/>
          <p:cNvSpPr>
            <a:spLocks noGrp="1"/>
          </p:cNvSpPr>
          <p:nvPr>
            <p:ph type="dt" sz="half" idx="10"/>
          </p:nvPr>
        </p:nvSpPr>
        <p:spPr/>
        <p:txBody>
          <a:bodyPr/>
          <a:lstStyle/>
          <a:p>
            <a:fld id="{1B18AD4D-B41E-42D5-A1C8-3B8F284C8880}" type="datetimeFigureOut">
              <a:rPr lang="fi-FI" smtClean="0"/>
              <a:t>5.11.2021</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31C86EE1-0DB2-43E9-92A8-6BB3957780B2}" type="slidenum">
              <a:rPr lang="fi-FI" smtClean="0"/>
              <a:t>‹#›</a:t>
            </a:fld>
            <a:endParaRPr lang="fi-FI"/>
          </a:p>
        </p:txBody>
      </p:sp>
    </p:spTree>
    <p:extLst>
      <p:ext uri="{BB962C8B-B14F-4D97-AF65-F5344CB8AC3E}">
        <p14:creationId xmlns:p14="http://schemas.microsoft.com/office/powerpoint/2010/main" val="236953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i-FI"/>
              <a:t>Muokkaa perustyyl. napsautt.</a:t>
            </a:r>
            <a:endParaRPr lang="en-US"/>
          </a:p>
        </p:txBody>
      </p:sp>
      <p:sp>
        <p:nvSpPr>
          <p:cNvPr id="3" name="Date Placeholder 2"/>
          <p:cNvSpPr>
            <a:spLocks noGrp="1"/>
          </p:cNvSpPr>
          <p:nvPr>
            <p:ph type="dt" sz="half" idx="10"/>
          </p:nvPr>
        </p:nvSpPr>
        <p:spPr/>
        <p:txBody>
          <a:bodyPr/>
          <a:lstStyle/>
          <a:p>
            <a:fld id="{1B18AD4D-B41E-42D5-A1C8-3B8F284C8880}" type="datetimeFigureOut">
              <a:rPr lang="fi-FI" smtClean="0"/>
              <a:t>5.11.2021</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31C86EE1-0DB2-43E9-92A8-6BB3957780B2}" type="slidenum">
              <a:rPr lang="fi-FI" smtClean="0"/>
              <a:t>‹#›</a:t>
            </a:fld>
            <a:endParaRPr lang="fi-FI"/>
          </a:p>
        </p:txBody>
      </p:sp>
    </p:spTree>
    <p:extLst>
      <p:ext uri="{BB962C8B-B14F-4D97-AF65-F5344CB8AC3E}">
        <p14:creationId xmlns:p14="http://schemas.microsoft.com/office/powerpoint/2010/main" val="293249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18AD4D-B41E-42D5-A1C8-3B8F284C8880}" type="datetimeFigureOut">
              <a:rPr lang="fi-FI" smtClean="0"/>
              <a:t>5.11.2021</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31C86EE1-0DB2-43E9-92A8-6BB3957780B2}" type="slidenum">
              <a:rPr lang="fi-FI" smtClean="0"/>
              <a:t>‹#›</a:t>
            </a:fld>
            <a:endParaRPr lang="fi-FI"/>
          </a:p>
        </p:txBody>
      </p:sp>
    </p:spTree>
    <p:extLst>
      <p:ext uri="{BB962C8B-B14F-4D97-AF65-F5344CB8AC3E}">
        <p14:creationId xmlns:p14="http://schemas.microsoft.com/office/powerpoint/2010/main" val="1770969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i-FI"/>
              <a:t>Muokkaa perustyyl. napsautt.</a:t>
            </a:r>
            <a:endParaRPr lang="en-US"/>
          </a:p>
        </p:txBody>
      </p:sp>
      <p:sp>
        <p:nvSpPr>
          <p:cNvPr id="3" name="Content Placeholder 2"/>
          <p:cNvSpPr>
            <a:spLocks noGrp="1"/>
          </p:cNvSpPr>
          <p:nvPr>
            <p:ph idx="1"/>
          </p:nvPr>
        </p:nvSpPr>
        <p:spPr>
          <a:xfrm>
            <a:off x="4760461" y="514924"/>
            <a:ext cx="4513541" cy="5526437"/>
          </a:xfrm>
        </p:spPr>
        <p:txBody>
          <a:bodyPr>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i-FI"/>
              <a:t>Muokkaa tekstin perustyylejä</a:t>
            </a:r>
          </a:p>
        </p:txBody>
      </p:sp>
      <p:sp>
        <p:nvSpPr>
          <p:cNvPr id="5" name="Date Placeholder 4"/>
          <p:cNvSpPr>
            <a:spLocks noGrp="1"/>
          </p:cNvSpPr>
          <p:nvPr>
            <p:ph type="dt" sz="half" idx="10"/>
          </p:nvPr>
        </p:nvSpPr>
        <p:spPr/>
        <p:txBody>
          <a:bodyPr/>
          <a:lstStyle/>
          <a:p>
            <a:fld id="{1B18AD4D-B41E-42D5-A1C8-3B8F284C8880}" type="datetimeFigureOut">
              <a:rPr lang="fi-FI" smtClean="0"/>
              <a:t>5.11.2021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1C86EE1-0DB2-43E9-92A8-6BB3957780B2}" type="slidenum">
              <a:rPr lang="fi-FI" smtClean="0"/>
              <a:t>‹#›</a:t>
            </a:fld>
            <a:endParaRPr lang="fi-FI"/>
          </a:p>
        </p:txBody>
      </p:sp>
    </p:spTree>
    <p:extLst>
      <p:ext uri="{BB962C8B-B14F-4D97-AF65-F5344CB8AC3E}">
        <p14:creationId xmlns:p14="http://schemas.microsoft.com/office/powerpoint/2010/main" val="499750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i-FI"/>
              <a:t>Muokkaa perustyyl. napsautt.</a:t>
            </a:r>
            <a:endParaRPr lang="en-US"/>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5" name="Date Placeholder 4"/>
          <p:cNvSpPr>
            <a:spLocks noGrp="1"/>
          </p:cNvSpPr>
          <p:nvPr>
            <p:ph type="dt" sz="half" idx="10"/>
          </p:nvPr>
        </p:nvSpPr>
        <p:spPr/>
        <p:txBody>
          <a:bodyPr/>
          <a:lstStyle/>
          <a:p>
            <a:fld id="{1B18AD4D-B41E-42D5-A1C8-3B8F284C8880}" type="datetimeFigureOut">
              <a:rPr lang="fi-FI" smtClean="0"/>
              <a:t>5.11.2021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1C86EE1-0DB2-43E9-92A8-6BB3957780B2}" type="slidenum">
              <a:rPr lang="fi-FI" smtClean="0"/>
              <a:t>‹#›</a:t>
            </a:fld>
            <a:endParaRPr lang="fi-FI"/>
          </a:p>
        </p:txBody>
      </p:sp>
    </p:spTree>
    <p:extLst>
      <p:ext uri="{BB962C8B-B14F-4D97-AF65-F5344CB8AC3E}">
        <p14:creationId xmlns:p14="http://schemas.microsoft.com/office/powerpoint/2010/main" val="822065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i-FI"/>
              <a:t>Muokkaa perustyyl. napsautt.</a:t>
            </a:r>
            <a:endParaRPr lang="en-US"/>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B18AD4D-B41E-42D5-A1C8-3B8F284C8880}" type="datetimeFigureOut">
              <a:rPr lang="fi-FI" smtClean="0"/>
              <a:t>5.11.2021</a:t>
            </a:fld>
            <a:endParaRPr lang="fi-FI"/>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1C86EE1-0DB2-43E9-92A8-6BB3957780B2}" type="slidenum">
              <a:rPr lang="fi-FI" smtClean="0"/>
              <a:t>‹#›</a:t>
            </a:fld>
            <a:endParaRPr lang="fi-FI"/>
          </a:p>
        </p:txBody>
      </p:sp>
    </p:spTree>
    <p:extLst>
      <p:ext uri="{BB962C8B-B14F-4D97-AF65-F5344CB8AC3E}">
        <p14:creationId xmlns:p14="http://schemas.microsoft.com/office/powerpoint/2010/main" val="269694239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q3Weycg52So&amp;feature=youtu.b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fontScale="90000"/>
          </a:bodyPr>
          <a:lstStyle/>
          <a:p>
            <a:r>
              <a:rPr lang="fi-FI"/>
              <a:t>LEHTISAAREN LIIKKAVAKSIKOULUTUS</a:t>
            </a:r>
            <a:br>
              <a:rPr lang="en-US">
                <a:solidFill>
                  <a:schemeClr val="tx1"/>
                </a:solidFill>
                <a:latin typeface="+mj-ea"/>
                <a:cs typeface="+mj-ea"/>
              </a:rPr>
            </a:br>
            <a:r>
              <a:rPr lang="fi-FI"/>
              <a:t>MA 29.1.2018 </a:t>
            </a:r>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2849854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609600"/>
            <a:ext cx="8596668" cy="944880"/>
          </a:xfrm>
        </p:spPr>
        <p:txBody>
          <a:bodyPr/>
          <a:lstStyle/>
          <a:p>
            <a:r>
              <a:rPr lang="fi-FI"/>
              <a:t>Learning cafen purku (noin 15 min)</a:t>
            </a:r>
          </a:p>
        </p:txBody>
      </p:sp>
      <p:sp>
        <p:nvSpPr>
          <p:cNvPr id="3" name="Sisällön paikkamerkki 2"/>
          <p:cNvSpPr>
            <a:spLocks noGrp="1"/>
          </p:cNvSpPr>
          <p:nvPr>
            <p:ph idx="1"/>
          </p:nvPr>
        </p:nvSpPr>
        <p:spPr/>
        <p:txBody>
          <a:bodyPr/>
          <a:lstStyle/>
          <a:p>
            <a:r>
              <a:rPr lang="fi-FI"/>
              <a:t>Kun Ryhmä pääsee viimeiselle ideapisteelle, lukevat oppilaat vastaukset läpi ja valmistautuvat esittämään aiempien ryhmien tuotokset ja ideat</a:t>
            </a:r>
          </a:p>
          <a:p>
            <a:r>
              <a:rPr lang="fi-FI"/>
              <a:t>Jokaisen ryhmän esityksen jälkeen käydään lyhyt keskustelu aiheesta.</a:t>
            </a:r>
          </a:p>
          <a:p>
            <a:r>
              <a:rPr lang="fi-FI"/>
              <a:t>Ideat kopioidaan kaikille kouluille mukaan jolloin niistä syntyneitä ideoita voidaan hyödyntää omalla koululla.</a:t>
            </a:r>
          </a:p>
          <a:p>
            <a:endParaRPr lang="fi-FI"/>
          </a:p>
        </p:txBody>
      </p:sp>
    </p:spTree>
    <p:extLst>
      <p:ext uri="{BB962C8B-B14F-4D97-AF65-F5344CB8AC3E}">
        <p14:creationId xmlns:p14="http://schemas.microsoft.com/office/powerpoint/2010/main" val="1347754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27AFC15-9276-4BF4-92B0-0A81523AE633}"/>
              </a:ext>
            </a:extLst>
          </p:cNvPr>
          <p:cNvSpPr>
            <a:spLocks noGrp="1"/>
          </p:cNvSpPr>
          <p:nvPr>
            <p:ph type="title"/>
          </p:nvPr>
        </p:nvSpPr>
        <p:spPr/>
        <p:txBody>
          <a:bodyPr>
            <a:normAutofit fontScale="90000"/>
          </a:bodyPr>
          <a:lstStyle/>
          <a:p>
            <a:r>
              <a:rPr lang="fi-FI"/>
              <a:t>Kivoja tapoja viettää pitkää välkkää? </a:t>
            </a:r>
            <a:br>
              <a:rPr lang="en-US">
                <a:solidFill>
                  <a:schemeClr val="tx1"/>
                </a:solidFill>
                <a:latin typeface="+mj-ea"/>
                <a:cs typeface="+mj-ea"/>
              </a:rPr>
            </a:br>
            <a:r>
              <a:rPr lang="fi-FI"/>
              <a:t>mitä koulussa pitäisi muuttaa että tämä olisi mahdollista</a:t>
            </a:r>
            <a:r>
              <a:rPr lang="fi-FI">
                <a:solidFill>
                  <a:srgbClr val="90C226"/>
                </a:solidFill>
              </a:rPr>
              <a:t>?</a:t>
            </a:r>
            <a:endParaRPr lang="fi-FI">
              <a:solidFill>
                <a:schemeClr val="tx1"/>
              </a:solidFill>
            </a:endParaRPr>
          </a:p>
        </p:txBody>
      </p:sp>
      <p:sp>
        <p:nvSpPr>
          <p:cNvPr id="3" name="Sisällön paikkamerkki 2">
            <a:extLst>
              <a:ext uri="{FF2B5EF4-FFF2-40B4-BE49-F238E27FC236}">
                <a16:creationId xmlns:a16="http://schemas.microsoft.com/office/drawing/2014/main" id="{745705DD-4034-4B22-A677-070D360FEEE8}"/>
              </a:ext>
            </a:extLst>
          </p:cNvPr>
          <p:cNvSpPr>
            <a:spLocks noGrp="1"/>
          </p:cNvSpPr>
          <p:nvPr>
            <p:ph idx="1"/>
          </p:nvPr>
        </p:nvSpPr>
        <p:spPr>
          <a:xfrm>
            <a:off x="677863" y="2399127"/>
            <a:ext cx="8596312" cy="3642898"/>
          </a:xfrm>
        </p:spPr>
        <p:txBody>
          <a:bodyPr/>
          <a:lstStyle/>
          <a:p>
            <a:endParaRPr lang="fi-FI"/>
          </a:p>
        </p:txBody>
      </p:sp>
    </p:spTree>
    <p:extLst>
      <p:ext uri="{BB962C8B-B14F-4D97-AF65-F5344CB8AC3E}">
        <p14:creationId xmlns:p14="http://schemas.microsoft.com/office/powerpoint/2010/main" val="414213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CE52493-B7DF-485B-B77D-F353A902EDD3}"/>
              </a:ext>
            </a:extLst>
          </p:cNvPr>
          <p:cNvSpPr>
            <a:spLocks noGrp="1"/>
          </p:cNvSpPr>
          <p:nvPr>
            <p:ph type="title"/>
          </p:nvPr>
        </p:nvSpPr>
        <p:spPr/>
        <p:txBody>
          <a:bodyPr>
            <a:normAutofit fontScale="90000"/>
          </a:bodyPr>
          <a:lstStyle/>
          <a:p>
            <a:r>
              <a:rPr lang="fi-FI"/>
              <a:t>Mitä ala- ja yläkoulujen </a:t>
            </a:r>
            <a:r>
              <a:rPr lang="fi-FI" err="1"/>
              <a:t>liikkuvaksit</a:t>
            </a:r>
            <a:r>
              <a:rPr lang="fi-FI"/>
              <a:t> voisivat toteuttaa omalla koulullasi? Mitä ja miten yhteistyötä voisi tehdä?</a:t>
            </a:r>
            <a:endParaRPr lang="fi-FI">
              <a:solidFill>
                <a:schemeClr val="tx1"/>
              </a:solidFill>
            </a:endParaRPr>
          </a:p>
        </p:txBody>
      </p:sp>
      <p:sp>
        <p:nvSpPr>
          <p:cNvPr id="3" name="Sisällön paikkamerkki 2">
            <a:extLst>
              <a:ext uri="{FF2B5EF4-FFF2-40B4-BE49-F238E27FC236}">
                <a16:creationId xmlns:a16="http://schemas.microsoft.com/office/drawing/2014/main" id="{1D92CC0B-A0EB-4B32-942D-7285C66E3920}"/>
              </a:ext>
            </a:extLst>
          </p:cNvPr>
          <p:cNvSpPr>
            <a:spLocks noGrp="1"/>
          </p:cNvSpPr>
          <p:nvPr>
            <p:ph idx="1"/>
          </p:nvPr>
        </p:nvSpPr>
        <p:spPr>
          <a:xfrm>
            <a:off x="677863" y="2488579"/>
            <a:ext cx="8596312" cy="3553446"/>
          </a:xfrm>
        </p:spPr>
        <p:txBody>
          <a:bodyPr/>
          <a:lstStyle/>
          <a:p>
            <a:endParaRPr lang="fi-FI"/>
          </a:p>
        </p:txBody>
      </p:sp>
    </p:spTree>
    <p:extLst>
      <p:ext uri="{BB962C8B-B14F-4D97-AF65-F5344CB8AC3E}">
        <p14:creationId xmlns:p14="http://schemas.microsoft.com/office/powerpoint/2010/main" val="658090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4BF44E5-B7BF-4C94-8E41-E7902331A73B}"/>
              </a:ext>
            </a:extLst>
          </p:cNvPr>
          <p:cNvSpPr>
            <a:spLocks noGrp="1"/>
          </p:cNvSpPr>
          <p:nvPr>
            <p:ph type="title"/>
          </p:nvPr>
        </p:nvSpPr>
        <p:spPr/>
        <p:txBody>
          <a:bodyPr/>
          <a:lstStyle/>
          <a:p>
            <a:r>
              <a:rPr lang="fi-FI"/>
              <a:t>Millaista Liikkuvaksi-koulutusta toivoisit saavasi jatkossa? </a:t>
            </a:r>
            <a:endParaRPr lang="fi-FI">
              <a:solidFill>
                <a:schemeClr val="tx1"/>
              </a:solidFill>
            </a:endParaRPr>
          </a:p>
        </p:txBody>
      </p:sp>
      <p:sp>
        <p:nvSpPr>
          <p:cNvPr id="3" name="Sisällön paikkamerkki 2">
            <a:extLst>
              <a:ext uri="{FF2B5EF4-FFF2-40B4-BE49-F238E27FC236}">
                <a16:creationId xmlns:a16="http://schemas.microsoft.com/office/drawing/2014/main" id="{3C521D87-0034-4C00-AF52-00FFCB706EA3}"/>
              </a:ext>
            </a:extLst>
          </p:cNvPr>
          <p:cNvSpPr>
            <a:spLocks noGrp="1"/>
          </p:cNvSpPr>
          <p:nvPr>
            <p:ph idx="1"/>
          </p:nvPr>
        </p:nvSpPr>
        <p:spPr/>
        <p:txBody>
          <a:bodyPr/>
          <a:lstStyle/>
          <a:p>
            <a:endParaRPr lang="fi-FI"/>
          </a:p>
        </p:txBody>
      </p:sp>
    </p:spTree>
    <p:extLst>
      <p:ext uri="{BB962C8B-B14F-4D97-AF65-F5344CB8AC3E}">
        <p14:creationId xmlns:p14="http://schemas.microsoft.com/office/powerpoint/2010/main" val="2711691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767CA9D-B2F1-4BA5-81B9-BECF1C95B0E3}"/>
              </a:ext>
            </a:extLst>
          </p:cNvPr>
          <p:cNvSpPr>
            <a:spLocks noGrp="1"/>
          </p:cNvSpPr>
          <p:nvPr>
            <p:ph type="title"/>
          </p:nvPr>
        </p:nvSpPr>
        <p:spPr/>
        <p:txBody>
          <a:bodyPr>
            <a:normAutofit fontScale="90000"/>
          </a:bodyPr>
          <a:lstStyle/>
          <a:p>
            <a:r>
              <a:rPr lang="fi-FI"/>
              <a:t>Mitä ideoita ja ajatuksia sinulle on tullut Liikkuvasta koulusta tämän päivän aikana?</a:t>
            </a:r>
            <a:endParaRPr lang="fi-FI">
              <a:solidFill>
                <a:schemeClr val="tx1"/>
              </a:solidFill>
            </a:endParaRPr>
          </a:p>
        </p:txBody>
      </p:sp>
      <p:sp>
        <p:nvSpPr>
          <p:cNvPr id="3" name="Sisällön paikkamerkki 2">
            <a:extLst>
              <a:ext uri="{FF2B5EF4-FFF2-40B4-BE49-F238E27FC236}">
                <a16:creationId xmlns:a16="http://schemas.microsoft.com/office/drawing/2014/main" id="{EC4DD684-223A-480A-9E15-D3A4DFEBC4DF}"/>
              </a:ext>
            </a:extLst>
          </p:cNvPr>
          <p:cNvSpPr>
            <a:spLocks noGrp="1"/>
          </p:cNvSpPr>
          <p:nvPr>
            <p:ph idx="1"/>
          </p:nvPr>
        </p:nvSpPr>
        <p:spPr/>
        <p:txBody>
          <a:bodyPr/>
          <a:lstStyle/>
          <a:p>
            <a:endParaRPr lang="fi-FI"/>
          </a:p>
        </p:txBody>
      </p:sp>
    </p:spTree>
    <p:extLst>
      <p:ext uri="{BB962C8B-B14F-4D97-AF65-F5344CB8AC3E}">
        <p14:creationId xmlns:p14="http://schemas.microsoft.com/office/powerpoint/2010/main" val="1067636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E746A4B-8F9E-4633-8C0D-35EA09A92F70}"/>
              </a:ext>
            </a:extLst>
          </p:cNvPr>
          <p:cNvSpPr>
            <a:spLocks noGrp="1"/>
          </p:cNvSpPr>
          <p:nvPr>
            <p:ph type="title"/>
          </p:nvPr>
        </p:nvSpPr>
        <p:spPr/>
        <p:txBody>
          <a:bodyPr/>
          <a:lstStyle/>
          <a:p>
            <a:r>
              <a:rPr lang="fi-FI"/>
              <a:t>Miten alueemme koulut voisivat tehdä yhteistyötä?</a:t>
            </a:r>
            <a:endParaRPr lang="fi-FI">
              <a:solidFill>
                <a:schemeClr val="tx1"/>
              </a:solidFill>
            </a:endParaRPr>
          </a:p>
        </p:txBody>
      </p:sp>
      <p:sp>
        <p:nvSpPr>
          <p:cNvPr id="3" name="Sisällön paikkamerkki 2">
            <a:extLst>
              <a:ext uri="{FF2B5EF4-FFF2-40B4-BE49-F238E27FC236}">
                <a16:creationId xmlns:a16="http://schemas.microsoft.com/office/drawing/2014/main" id="{3A71CB13-29F0-443A-841E-80F9202AA772}"/>
              </a:ext>
            </a:extLst>
          </p:cNvPr>
          <p:cNvSpPr>
            <a:spLocks noGrp="1"/>
          </p:cNvSpPr>
          <p:nvPr>
            <p:ph idx="1"/>
          </p:nvPr>
        </p:nvSpPr>
        <p:spPr/>
        <p:txBody>
          <a:bodyPr/>
          <a:lstStyle/>
          <a:p>
            <a:endParaRPr lang="fi-FI"/>
          </a:p>
        </p:txBody>
      </p:sp>
    </p:spTree>
    <p:extLst>
      <p:ext uri="{BB962C8B-B14F-4D97-AF65-F5344CB8AC3E}">
        <p14:creationId xmlns:p14="http://schemas.microsoft.com/office/powerpoint/2010/main" val="6366956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2AD8F36-F6DE-4A5F-AF27-B17D6BD80321}"/>
              </a:ext>
            </a:extLst>
          </p:cNvPr>
          <p:cNvSpPr>
            <a:spLocks noGrp="1"/>
          </p:cNvSpPr>
          <p:nvPr>
            <p:ph type="title"/>
          </p:nvPr>
        </p:nvSpPr>
        <p:spPr/>
        <p:txBody>
          <a:bodyPr/>
          <a:lstStyle/>
          <a:p>
            <a:r>
              <a:rPr lang="fi-FI"/>
              <a:t>Millainen voisi olla teidän Liikkuva koulu </a:t>
            </a:r>
            <a:r>
              <a:rPr lang="fi-FI" u="sng"/>
              <a:t>VUOSIKELLO?</a:t>
            </a:r>
          </a:p>
        </p:txBody>
      </p:sp>
      <p:sp>
        <p:nvSpPr>
          <p:cNvPr id="3" name="Sisällön paikkamerkki 2">
            <a:extLst>
              <a:ext uri="{FF2B5EF4-FFF2-40B4-BE49-F238E27FC236}">
                <a16:creationId xmlns:a16="http://schemas.microsoft.com/office/drawing/2014/main" id="{0A755BA3-6B8F-4FE7-BB2F-C2582A6A1015}"/>
              </a:ext>
            </a:extLst>
          </p:cNvPr>
          <p:cNvSpPr>
            <a:spLocks noGrp="1"/>
          </p:cNvSpPr>
          <p:nvPr>
            <p:ph idx="1"/>
          </p:nvPr>
        </p:nvSpPr>
        <p:spPr/>
        <p:txBody>
          <a:bodyPr/>
          <a:lstStyle/>
          <a:p>
            <a:endParaRPr lang="fi-FI"/>
          </a:p>
        </p:txBody>
      </p:sp>
    </p:spTree>
    <p:extLst>
      <p:ext uri="{BB962C8B-B14F-4D97-AF65-F5344CB8AC3E}">
        <p14:creationId xmlns:p14="http://schemas.microsoft.com/office/powerpoint/2010/main" val="2105163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Koulutuksen aloitus</a:t>
            </a:r>
          </a:p>
        </p:txBody>
      </p:sp>
      <p:sp>
        <p:nvSpPr>
          <p:cNvPr id="3" name="Sisällön paikkamerkki 2"/>
          <p:cNvSpPr>
            <a:spLocks noGrp="1"/>
          </p:cNvSpPr>
          <p:nvPr>
            <p:ph idx="1"/>
          </p:nvPr>
        </p:nvSpPr>
        <p:spPr>
          <a:xfrm>
            <a:off x="677334" y="2168433"/>
            <a:ext cx="8596668" cy="3872929"/>
          </a:xfrm>
        </p:spPr>
        <p:txBody>
          <a:bodyPr/>
          <a:lstStyle/>
          <a:p>
            <a:r>
              <a:rPr lang="fi-FI" sz="2400"/>
              <a:t>Käydään oppilaiden kanssa läpi päivän ohjelmarunko</a:t>
            </a:r>
          </a:p>
          <a:p>
            <a:r>
              <a:rPr lang="fi-FI" sz="2400"/>
              <a:t>Koulutuksen tavoitteet</a:t>
            </a:r>
          </a:p>
          <a:p>
            <a:r>
              <a:rPr lang="fi-FI" sz="2400"/>
              <a:t>Kouluttajat ja oppilaat esittäytyvät</a:t>
            </a:r>
          </a:p>
          <a:p>
            <a:endParaRPr lang="fi-FI"/>
          </a:p>
        </p:txBody>
      </p:sp>
    </p:spTree>
    <p:extLst>
      <p:ext uri="{BB962C8B-B14F-4D97-AF65-F5344CB8AC3E}">
        <p14:creationId xmlns:p14="http://schemas.microsoft.com/office/powerpoint/2010/main" val="2382921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Aikataulu</a:t>
            </a:r>
          </a:p>
        </p:txBody>
      </p:sp>
      <p:sp>
        <p:nvSpPr>
          <p:cNvPr id="3" name="Sisällön paikkamerkki 2"/>
          <p:cNvSpPr>
            <a:spLocks noGrp="1"/>
          </p:cNvSpPr>
          <p:nvPr>
            <p:ph idx="1"/>
          </p:nvPr>
        </p:nvSpPr>
        <p:spPr>
          <a:xfrm>
            <a:off x="1090708" y="2242891"/>
            <a:ext cx="8825659" cy="3874574"/>
          </a:xfrm>
        </p:spPr>
        <p:txBody>
          <a:bodyPr vert="horz" lIns="91440" tIns="45720" rIns="91440" bIns="45720" rtlCol="0" anchor="t">
            <a:normAutofit/>
          </a:bodyPr>
          <a:lstStyle/>
          <a:p>
            <a:r>
              <a:rPr lang="fi-FI"/>
              <a:t>13.30-14.00 ryhmäytymistä ja tutustumista</a:t>
            </a:r>
          </a:p>
          <a:p>
            <a:pPr lvl="1"/>
            <a:r>
              <a:rPr lang="fi-FI"/>
              <a:t> paperitorni &amp; ominaisuusjono</a:t>
            </a:r>
          </a:p>
          <a:p>
            <a:pPr lvl="1"/>
            <a:r>
              <a:rPr lang="fi-FI"/>
              <a:t>Koulujen toimintamallien esittelyä</a:t>
            </a:r>
          </a:p>
          <a:p>
            <a:r>
              <a:rPr lang="fi-FI"/>
              <a:t>tauko</a:t>
            </a:r>
          </a:p>
          <a:p>
            <a:r>
              <a:rPr lang="fi-FI"/>
              <a:t>14.15-15.45 pelailua ja ideointia</a:t>
            </a:r>
          </a:p>
          <a:p>
            <a:pPr lvl="1"/>
            <a:r>
              <a:rPr lang="fi-FI"/>
              <a:t>4 Square</a:t>
            </a:r>
            <a:endParaRPr lang="fi-FI">
              <a:solidFill>
                <a:schemeClr val="tx1"/>
              </a:solidFill>
            </a:endParaRPr>
          </a:p>
          <a:p>
            <a:pPr lvl="1"/>
            <a:r>
              <a:rPr lang="fi-FI"/>
              <a:t>”LEARNING CAFE”</a:t>
            </a:r>
            <a:endParaRPr lang="fi-FI">
              <a:solidFill>
                <a:srgbClr val="000000"/>
              </a:solidFill>
            </a:endParaRPr>
          </a:p>
          <a:p>
            <a:pPr lvl="1"/>
            <a:r>
              <a:rPr lang="fi-FI"/>
              <a:t>YHTEISSUNNITTELUA-KOONTI</a:t>
            </a:r>
            <a:endParaRPr lang="fi-FI">
              <a:solidFill>
                <a:schemeClr val="tx1"/>
              </a:solidFill>
            </a:endParaRPr>
          </a:p>
          <a:p>
            <a:endParaRPr lang="fi-FI"/>
          </a:p>
          <a:p>
            <a:endParaRPr lang="fi-FI"/>
          </a:p>
          <a:p>
            <a:pPr marL="0" indent="0">
              <a:buNone/>
            </a:pPr>
            <a:endParaRPr lang="fi-FI"/>
          </a:p>
        </p:txBody>
      </p:sp>
    </p:spTree>
    <p:extLst>
      <p:ext uri="{BB962C8B-B14F-4D97-AF65-F5344CB8AC3E}">
        <p14:creationId xmlns:p14="http://schemas.microsoft.com/office/powerpoint/2010/main" val="2459989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Koulutuksen tavoitteet</a:t>
            </a:r>
          </a:p>
        </p:txBody>
      </p:sp>
      <p:sp>
        <p:nvSpPr>
          <p:cNvPr id="3" name="Sisällön paikkamerkki 2"/>
          <p:cNvSpPr>
            <a:spLocks noGrp="1"/>
          </p:cNvSpPr>
          <p:nvPr>
            <p:ph idx="1"/>
          </p:nvPr>
        </p:nvSpPr>
        <p:spPr/>
        <p:txBody>
          <a:bodyPr vert="horz" lIns="91440" tIns="45720" rIns="91440" bIns="45720" rtlCol="0" anchor="t">
            <a:normAutofit/>
          </a:bodyPr>
          <a:lstStyle/>
          <a:p>
            <a:r>
              <a:rPr lang="fi-FI"/>
              <a:t>SAAT IDEOITA OMAN KOULUSI LIIKUNNALLISTAMISEEN</a:t>
            </a:r>
          </a:p>
          <a:p>
            <a:r>
              <a:rPr lang="fi-FI"/>
              <a:t>ESITELLÄÄN ERI KOULUJEN MALLEJA/ESIMERKKEJÄ AKTIIVISEMMISTA KOULUPÄIVISTÄ TAI LIIKUNTATAPAHTUMISTA</a:t>
            </a:r>
          </a:p>
          <a:p>
            <a:r>
              <a:rPr lang="fi-FI"/>
              <a:t>MIETITÄÄN YHDESSÄ, MITEN OPPILAAT SAADAAN INNOSTETTUA MUKAAN JA PARANNETAAN ”LIIKUNNALLISTA HENKEÄ” KOULUSSA</a:t>
            </a:r>
          </a:p>
          <a:p>
            <a:r>
              <a:rPr lang="fi-FI"/>
              <a:t>SUUNNITELLAAN PIENISSÄ RYHMISSÄ MEIDÄN NÄKÖISIÄ LIIKUNTATUOKIOITA, KISOJA, TAPAHTUMIA, TAUKOJUMPPIA JA MAHDOLLISESTI KOKEILLAAN NIITÄ</a:t>
            </a:r>
          </a:p>
        </p:txBody>
      </p:sp>
    </p:spTree>
    <p:extLst>
      <p:ext uri="{BB962C8B-B14F-4D97-AF65-F5344CB8AC3E}">
        <p14:creationId xmlns:p14="http://schemas.microsoft.com/office/powerpoint/2010/main" val="598913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Tutustumisosio (noin 30min)</a:t>
            </a:r>
          </a:p>
        </p:txBody>
      </p:sp>
      <p:sp>
        <p:nvSpPr>
          <p:cNvPr id="3" name="Sisällön paikkamerkki 2"/>
          <p:cNvSpPr>
            <a:spLocks noGrp="1"/>
          </p:cNvSpPr>
          <p:nvPr>
            <p:ph idx="1"/>
          </p:nvPr>
        </p:nvSpPr>
        <p:spPr>
          <a:xfrm>
            <a:off x="971550" y="1581150"/>
            <a:ext cx="8596668" cy="4444274"/>
          </a:xfrm>
        </p:spPr>
        <p:txBody>
          <a:bodyPr vert="horz" lIns="91440" tIns="45720" rIns="91440" bIns="45720" rtlCol="0" anchor="t">
            <a:normAutofit/>
          </a:bodyPr>
          <a:lstStyle/>
          <a:p>
            <a:r>
              <a:rPr lang="fi-FI" sz="1600"/>
              <a:t>Alueen koulujen </a:t>
            </a:r>
            <a:r>
              <a:rPr lang="fi-FI" sz="1600" err="1"/>
              <a:t>liikkuvaksien</a:t>
            </a:r>
            <a:r>
              <a:rPr lang="fi-FI" sz="1600"/>
              <a:t> kanssa leikitään tutustumisleikkejä joita voi jatkossa käyttää vaikkapa alakoululaisten välitunneilla tai ryhmäytymisessä</a:t>
            </a:r>
          </a:p>
          <a:p>
            <a:r>
              <a:rPr lang="fi-FI" b="1"/>
              <a:t>Läpsy</a:t>
            </a:r>
          </a:p>
          <a:p>
            <a:pPr lvl="1"/>
            <a:r>
              <a:rPr lang="fi-FI"/>
              <a:t>Leikkijät piirissä, yksi keskellä. Keskellä olija koittaa </a:t>
            </a:r>
            <a:r>
              <a:rPr lang="fi-FI" err="1"/>
              <a:t>läpsäistä</a:t>
            </a:r>
            <a:r>
              <a:rPr lang="fi-FI"/>
              <a:t> jotakuta sanomalehtirullalla ennen, kuin tämä ehtii sanoa seuraavan leikkijän nimen. Keskimmäinen koittaa </a:t>
            </a:r>
            <a:r>
              <a:rPr lang="fi-FI" err="1"/>
              <a:t>läpsäistä</a:t>
            </a:r>
            <a:r>
              <a:rPr lang="fi-FI"/>
              <a:t> sitä, jonka nimi on viimeksi sanottu. Osuman saanut joutuu keskelle. Sanomalehtirullalla ei saa lyödä kovaa!</a:t>
            </a:r>
          </a:p>
          <a:p>
            <a:pPr lvl="1"/>
            <a:r>
              <a:rPr lang="fi-FI"/>
              <a:t>Oppilaita yhdessä piirissä 10-15 </a:t>
            </a:r>
          </a:p>
          <a:p>
            <a:r>
              <a:rPr lang="fi-FI" b="1"/>
              <a:t>Paperitorni </a:t>
            </a:r>
          </a:p>
          <a:p>
            <a:pPr lvl="1"/>
            <a:r>
              <a:rPr lang="fi-FI"/>
              <a:t>Tarvitaan 10 kpl paperiarkkeja. Anna kaikille ryhmille sama tehtävä eli tornin rakentaminen. “Olette joutuneet tornin rakentamisen maailmanmestaruuskilpailuun. Teidän tulee rakentaa näistä papereista mahdollisimman korkea Papereita saa taitella, mutta niitä ei saa repiä. Aikaa tornin rakentamiseen on 4 minuuttia ja ajan loppuessa tornin pitää pysyä pystyssä.</a:t>
            </a:r>
          </a:p>
        </p:txBody>
      </p:sp>
    </p:spTree>
    <p:extLst>
      <p:ext uri="{BB962C8B-B14F-4D97-AF65-F5344CB8AC3E}">
        <p14:creationId xmlns:p14="http://schemas.microsoft.com/office/powerpoint/2010/main" val="1245907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609600"/>
            <a:ext cx="8596668" cy="1258389"/>
          </a:xfrm>
        </p:spPr>
        <p:txBody>
          <a:bodyPr/>
          <a:lstStyle/>
          <a:p>
            <a:r>
              <a:rPr lang="fi-FI"/>
              <a:t>Lisää ryhmäytymisleikkejä</a:t>
            </a:r>
          </a:p>
        </p:txBody>
      </p:sp>
      <p:sp>
        <p:nvSpPr>
          <p:cNvPr id="3" name="Sisällön paikkamerkki 2"/>
          <p:cNvSpPr>
            <a:spLocks noGrp="1"/>
          </p:cNvSpPr>
          <p:nvPr>
            <p:ph idx="1"/>
          </p:nvPr>
        </p:nvSpPr>
        <p:spPr>
          <a:xfrm>
            <a:off x="677334" y="1384663"/>
            <a:ext cx="8596668" cy="4656699"/>
          </a:xfrm>
        </p:spPr>
        <p:txBody>
          <a:bodyPr vert="horz" lIns="91440" tIns="45720" rIns="91440" bIns="45720" rtlCol="0" anchor="t">
            <a:normAutofit lnSpcReduction="10000"/>
          </a:bodyPr>
          <a:lstStyle/>
          <a:p>
            <a:r>
              <a:rPr lang="fi-FI" b="1"/>
              <a:t>Tervapata</a:t>
            </a:r>
          </a:p>
          <a:p>
            <a:pPr lvl="1"/>
            <a:r>
              <a:rPr lang="fi-FI" b="1"/>
              <a:t>Tervapata</a:t>
            </a:r>
            <a:r>
              <a:rPr lang="fi-FI"/>
              <a:t> on leikki, jossa maahan piirretään suuri ympyrä ja sen ulkoreunoille pieniä puoliympyröitä. Leikkijät tarvitsevat kepin tai muun pienen esineen mukaan leikkiin. Joukosta valitaan yksi henkilö kiertämään maahan piirrettyä </a:t>
            </a:r>
            <a:r>
              <a:rPr lang="fi-FI" i="1"/>
              <a:t>tervapataa</a:t>
            </a:r>
            <a:r>
              <a:rPr lang="fi-FI"/>
              <a:t> muiden selkien takana. Muut asettuvat puoliympyröiden sisälle ja katsovat ringin keskustaan päin. Kiertävä henkilö pudottaa kepin jonkun taakse, jolloin kyseinen henkilö joutuu lähtemään juoksuun päinvastaiseen suuntaan kuin kepin pudottaja. Se joka ehtii ensin takaisin kepin luokse, saa jäädä paikalle. Jos kepinkantaja voittaa, hän saa määrätä uuden kepinkantajan. Häviäjä putoaa leikistä. Leikki jatkuu, kunnes toinen kahdesta viimeisestä voittaa.</a:t>
            </a:r>
          </a:p>
          <a:p>
            <a:r>
              <a:rPr lang="fi-FI" b="1"/>
              <a:t>Ominaisuusjonot –leikki</a:t>
            </a:r>
          </a:p>
          <a:p>
            <a:pPr marL="857250" lvl="2" indent="0">
              <a:buNone/>
            </a:pPr>
            <a:br>
              <a:rPr lang="fi-FI" b="1">
                <a:solidFill>
                  <a:schemeClr val="tx1"/>
                </a:solidFill>
                <a:latin typeface="+mn-ea"/>
                <a:cs typeface="+mn-ea"/>
              </a:rPr>
            </a:br>
            <a:r>
              <a:rPr lang="fi-FI" sz="1600"/>
              <a:t>Jaa oppilaat 6-8 hengen ryhmiin ja toimi itse ainakin leikin aluksi leikinjohtajana. </a:t>
            </a:r>
          </a:p>
          <a:p>
            <a:pPr marL="857250" lvl="2" indent="0">
              <a:buNone/>
            </a:pPr>
            <a:r>
              <a:rPr lang="fi-FI" sz="1600"/>
              <a:t>Oppilaat menevät jonoon voimistelupenkin päälle. Kerro millaiseen jonoon leikkijöiden tulee asettua. Jonon järjestyksen määrääjänä voi olla esimerkiksi etunimien aakkosjärjestys, pituusjärjestys, kengän koko tai ikä. Penkeiltä ei saa tipahtaa. Tehtävän voi tehdä myös niin ettei oppilaat saa puhua esim. järjestäydytään hiusten värin mukaan vaaleasta tummaan.</a:t>
            </a:r>
          </a:p>
        </p:txBody>
      </p:sp>
    </p:spTree>
    <p:extLst>
      <p:ext uri="{BB962C8B-B14F-4D97-AF65-F5344CB8AC3E}">
        <p14:creationId xmlns:p14="http://schemas.microsoft.com/office/powerpoint/2010/main" val="4109388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Koulujen hyvien mallien/käytänteiden esittelyä:</a:t>
            </a:r>
          </a:p>
        </p:txBody>
      </p:sp>
      <p:sp>
        <p:nvSpPr>
          <p:cNvPr id="3" name="Sisällön paikkamerkki 2"/>
          <p:cNvSpPr>
            <a:spLocks noGrp="1"/>
          </p:cNvSpPr>
          <p:nvPr>
            <p:ph idx="1"/>
          </p:nvPr>
        </p:nvSpPr>
        <p:spPr/>
        <p:txBody>
          <a:bodyPr vert="horz" lIns="91440" tIns="45720" rIns="91440" bIns="45720" rtlCol="0" anchor="t">
            <a:normAutofit lnSpcReduction="10000"/>
          </a:bodyPr>
          <a:lstStyle/>
          <a:p>
            <a:r>
              <a:rPr lang="fi-FI"/>
              <a:t>Oppilaat esittelevät oman koulunsa liikunnallisia ja toiminnallisia ideoita ja käytänteitä:</a:t>
            </a:r>
          </a:p>
          <a:p>
            <a:r>
              <a:rPr lang="fi-FI"/>
              <a:t>PALOKKA</a:t>
            </a:r>
          </a:p>
          <a:p>
            <a:pPr lvl="1"/>
            <a:r>
              <a:rPr lang="fi-FI" err="1"/>
              <a:t>Palokan</a:t>
            </a:r>
            <a:r>
              <a:rPr lang="fi-FI"/>
              <a:t> koulun vanhemmat </a:t>
            </a:r>
            <a:r>
              <a:rPr lang="fi-FI" err="1"/>
              <a:t>Liikkavaksit</a:t>
            </a:r>
            <a:r>
              <a:rPr lang="fi-FI"/>
              <a:t> esittelevät Liikkuvan koulun </a:t>
            </a:r>
            <a:r>
              <a:rPr lang="fi-FI" b="1"/>
              <a:t>vuosikellon</a:t>
            </a:r>
          </a:p>
          <a:p>
            <a:pPr lvl="1"/>
            <a:r>
              <a:rPr lang="fi-FI"/>
              <a:t>Mitä tapahtuu eri kuukausina?</a:t>
            </a:r>
          </a:p>
          <a:p>
            <a:r>
              <a:rPr lang="fi-FI"/>
              <a:t>TIKKAKOSKI</a:t>
            </a:r>
          </a:p>
          <a:p>
            <a:pPr lvl="1"/>
            <a:r>
              <a:rPr lang="fi-FI" b="1" err="1"/>
              <a:t>Tikis</a:t>
            </a:r>
            <a:r>
              <a:rPr lang="fi-FI" b="1"/>
              <a:t> </a:t>
            </a:r>
            <a:r>
              <a:rPr lang="fi-FI" b="1" err="1"/>
              <a:t>Racen</a:t>
            </a:r>
            <a:r>
              <a:rPr lang="fi-FI"/>
              <a:t> esittely </a:t>
            </a:r>
          </a:p>
          <a:p>
            <a:pPr lvl="1"/>
            <a:r>
              <a:rPr lang="fi-FI">
                <a:hlinkClick r:id="rId2"/>
              </a:rPr>
              <a:t>https://www.youtube.com/watch?v=q3Weycg52So&amp;feature=youtu.be</a:t>
            </a:r>
            <a:r>
              <a:rPr lang="fi-FI"/>
              <a:t> </a:t>
            </a:r>
          </a:p>
          <a:p>
            <a:r>
              <a:rPr lang="fi-FI"/>
              <a:t>MANKOLA</a:t>
            </a:r>
          </a:p>
          <a:p>
            <a:pPr lvl="1"/>
            <a:r>
              <a:rPr lang="fi-FI" b="1" err="1"/>
              <a:t>Four</a:t>
            </a:r>
            <a:r>
              <a:rPr lang="fi-FI" b="1"/>
              <a:t> Square- pelin</a:t>
            </a:r>
            <a:r>
              <a:rPr lang="fi-FI"/>
              <a:t> esittely ja testaus</a:t>
            </a:r>
          </a:p>
          <a:p>
            <a:pPr lvl="1"/>
            <a:r>
              <a:rPr lang="fi-FI" err="1"/>
              <a:t>Mankolan</a:t>
            </a:r>
            <a:r>
              <a:rPr lang="fi-FI"/>
              <a:t> koulun Liikkuva koulu-tapahtumien esittelyä</a:t>
            </a:r>
          </a:p>
          <a:p>
            <a:pPr lvl="1"/>
            <a:endParaRPr lang="fi-FI"/>
          </a:p>
          <a:p>
            <a:pPr lvl="1"/>
            <a:endParaRPr lang="fi-FI"/>
          </a:p>
        </p:txBody>
      </p:sp>
    </p:spTree>
    <p:extLst>
      <p:ext uri="{BB962C8B-B14F-4D97-AF65-F5344CB8AC3E}">
        <p14:creationId xmlns:p14="http://schemas.microsoft.com/office/powerpoint/2010/main" val="1297755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E5760FD-313E-4AAC-9348-0F28A9E4CD5B}"/>
              </a:ext>
            </a:extLst>
          </p:cNvPr>
          <p:cNvSpPr>
            <a:spLocks noGrp="1"/>
          </p:cNvSpPr>
          <p:nvPr>
            <p:ph type="title"/>
          </p:nvPr>
        </p:nvSpPr>
        <p:spPr>
          <a:xfrm>
            <a:off x="677863" y="295275"/>
            <a:ext cx="8596312" cy="1201531"/>
          </a:xfrm>
        </p:spPr>
        <p:txBody>
          <a:bodyPr/>
          <a:lstStyle/>
          <a:p>
            <a:r>
              <a:rPr lang="fi-FI"/>
              <a:t>Vuosikello _</a:t>
            </a:r>
            <a:r>
              <a:rPr lang="fi-FI" err="1"/>
              <a:t>Palokan</a:t>
            </a:r>
            <a:r>
              <a:rPr lang="fi-FI"/>
              <a:t> liikkuvakoulu</a:t>
            </a:r>
          </a:p>
        </p:txBody>
      </p:sp>
      <p:sp>
        <p:nvSpPr>
          <p:cNvPr id="3" name="Sisällön paikkamerkki 2">
            <a:extLst>
              <a:ext uri="{FF2B5EF4-FFF2-40B4-BE49-F238E27FC236}">
                <a16:creationId xmlns:a16="http://schemas.microsoft.com/office/drawing/2014/main" id="{297F8207-B230-4765-A16B-641538F46F9D}"/>
              </a:ext>
            </a:extLst>
          </p:cNvPr>
          <p:cNvSpPr>
            <a:spLocks noGrp="1"/>
          </p:cNvSpPr>
          <p:nvPr>
            <p:ph idx="1"/>
          </p:nvPr>
        </p:nvSpPr>
        <p:spPr>
          <a:xfrm>
            <a:off x="677863" y="1400245"/>
            <a:ext cx="8596312" cy="4641780"/>
          </a:xfrm>
        </p:spPr>
        <p:txBody>
          <a:bodyPr vert="horz" lIns="91440" tIns="45720" rIns="91440" bIns="45720" rtlCol="0" anchor="t">
            <a:normAutofit/>
          </a:bodyPr>
          <a:lstStyle/>
          <a:p>
            <a:r>
              <a:rPr lang="fi-FI"/>
              <a:t>Syyskuu: tiedotus uusille oppilaille koulun käytänteistä</a:t>
            </a:r>
          </a:p>
          <a:p>
            <a:r>
              <a:rPr lang="fi-FI"/>
              <a:t>Lokakuu: uusien </a:t>
            </a:r>
            <a:r>
              <a:rPr lang="fi-FI" err="1"/>
              <a:t>liikkuvaksien</a:t>
            </a:r>
            <a:r>
              <a:rPr lang="fi-FI"/>
              <a:t> valinta ja koulutus (</a:t>
            </a:r>
            <a:r>
              <a:rPr lang="fi-FI" err="1"/>
              <a:t>vanhenmat</a:t>
            </a:r>
            <a:r>
              <a:rPr lang="fi-FI"/>
              <a:t> </a:t>
            </a:r>
            <a:r>
              <a:rPr lang="fi-FI" err="1"/>
              <a:t>liikkuvaksit</a:t>
            </a:r>
            <a:r>
              <a:rPr lang="fi-FI"/>
              <a:t> toteuttavat)</a:t>
            </a:r>
          </a:p>
          <a:p>
            <a:r>
              <a:rPr lang="fi-FI"/>
              <a:t>Marraskuu: </a:t>
            </a:r>
            <a:r>
              <a:rPr lang="fi-FI" err="1"/>
              <a:t>liikunnnallisen</a:t>
            </a:r>
            <a:r>
              <a:rPr lang="fi-FI"/>
              <a:t> tapahtuman suunnittelu ja toteutus</a:t>
            </a:r>
          </a:p>
          <a:p>
            <a:r>
              <a:rPr lang="fi-FI"/>
              <a:t>Joulukuu: toiminnallinen joulukalenteri</a:t>
            </a:r>
          </a:p>
          <a:p>
            <a:r>
              <a:rPr lang="fi-FI"/>
              <a:t>Tammikuu: luokkien välinen sählyturnaus</a:t>
            </a:r>
          </a:p>
          <a:p>
            <a:r>
              <a:rPr lang="fi-FI"/>
              <a:t>Helmikuu: ystävänpäivän luistelutapahtuma</a:t>
            </a:r>
          </a:p>
          <a:p>
            <a:r>
              <a:rPr lang="fi-FI"/>
              <a:t>Maaliskuu: alakoulujen hiihtotapahtuma</a:t>
            </a:r>
          </a:p>
          <a:p>
            <a:r>
              <a:rPr lang="fi-FI"/>
              <a:t>Huhtikuu: pihapelitapahtuma</a:t>
            </a:r>
          </a:p>
          <a:p>
            <a:r>
              <a:rPr lang="fi-FI"/>
              <a:t>Toukokuu: </a:t>
            </a:r>
            <a:r>
              <a:rPr lang="fi-FI" err="1"/>
              <a:t>liikkuvaksien</a:t>
            </a:r>
            <a:r>
              <a:rPr lang="fi-FI"/>
              <a:t> kevätkarkelot</a:t>
            </a:r>
          </a:p>
          <a:p>
            <a:endParaRPr lang="fi-FI"/>
          </a:p>
        </p:txBody>
      </p:sp>
    </p:spTree>
    <p:extLst>
      <p:ext uri="{BB962C8B-B14F-4D97-AF65-F5344CB8AC3E}">
        <p14:creationId xmlns:p14="http://schemas.microsoft.com/office/powerpoint/2010/main" val="764485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Yhteissuunnittelu pienryhmissä</a:t>
            </a:r>
            <a:br>
              <a:rPr lang="fi-FI"/>
            </a:br>
            <a:r>
              <a:rPr lang="fi-FI"/>
              <a:t>Learning cafe</a:t>
            </a:r>
          </a:p>
        </p:txBody>
      </p:sp>
      <p:sp>
        <p:nvSpPr>
          <p:cNvPr id="3" name="Sisällön paikkamerkki 2"/>
          <p:cNvSpPr>
            <a:spLocks noGrp="1"/>
          </p:cNvSpPr>
          <p:nvPr>
            <p:ph idx="1"/>
          </p:nvPr>
        </p:nvSpPr>
        <p:spPr>
          <a:xfrm>
            <a:off x="677334" y="1930400"/>
            <a:ext cx="8596668" cy="4410028"/>
          </a:xfrm>
        </p:spPr>
        <p:txBody>
          <a:bodyPr>
            <a:normAutofit lnSpcReduction="10000"/>
          </a:bodyPr>
          <a:lstStyle/>
          <a:p>
            <a:r>
              <a:rPr lang="fi-FI" sz="1500"/>
              <a:t>Oppilaat jaetaan pieniin 3-5 oppilaan ryhmiin</a:t>
            </a:r>
          </a:p>
          <a:p>
            <a:r>
              <a:rPr lang="fi-FI" sz="1500"/>
              <a:t>Oppilaat kiertävät kouluttajien ohjeiden mukaan eri ideointipisteissä. Paikkaa vaihdetaan aina yhtä aikaa. Yhdessä pisteessä ollaan noin 3-5 min.</a:t>
            </a:r>
          </a:p>
          <a:p>
            <a:r>
              <a:rPr lang="fi-FI" sz="1500"/>
              <a:t>Ideapisteillä on iso paperi (A3) ja värikyniä muistiinpanoja varten. Ideapisteitä voi olla 4-6 kpl riippuen käytettävästä ajasta ja oppilaiden määrästä</a:t>
            </a:r>
          </a:p>
          <a:p>
            <a:endParaRPr lang="fi-FI" sz="1500"/>
          </a:p>
          <a:p>
            <a:r>
              <a:rPr lang="fi-FI" sz="1500" b="1"/>
              <a:t>Ideointipisteiden aiheita:</a:t>
            </a:r>
          </a:p>
          <a:p>
            <a:pPr>
              <a:buFont typeface="+mj-lt"/>
              <a:buAutoNum type="arabicPeriod"/>
            </a:pPr>
            <a:r>
              <a:rPr lang="fi-FI" sz="1500"/>
              <a:t>Kivoja tapoja viettää pitkää välkkää, mitä koulussa pitäisi muuttaa että tämä olisi mahdollista</a:t>
            </a:r>
          </a:p>
          <a:p>
            <a:pPr>
              <a:buFont typeface="+mj-lt"/>
              <a:buAutoNum type="arabicPeriod"/>
            </a:pPr>
            <a:r>
              <a:rPr lang="fi-FI" sz="1500"/>
              <a:t>Mitä ala- ja yläkoulujen </a:t>
            </a:r>
            <a:r>
              <a:rPr lang="fi-FI" sz="1500" err="1"/>
              <a:t>liikkuvaksit</a:t>
            </a:r>
            <a:r>
              <a:rPr lang="fi-FI" sz="1500"/>
              <a:t> voisivat toteuttaa omalla koulullasi? Mitä ja miten yhteistyötä voisi tehdä?</a:t>
            </a:r>
          </a:p>
          <a:p>
            <a:pPr>
              <a:buFont typeface="+mj-lt"/>
              <a:buAutoNum type="arabicPeriod"/>
            </a:pPr>
            <a:r>
              <a:rPr lang="fi-FI" sz="1500"/>
              <a:t>Millaista koulutusta toivoisit saavasi jatkossa? </a:t>
            </a:r>
          </a:p>
          <a:p>
            <a:pPr>
              <a:buFont typeface="+mj-lt"/>
              <a:buAutoNum type="arabicPeriod"/>
            </a:pPr>
            <a:r>
              <a:rPr lang="fi-FI" sz="1500"/>
              <a:t>Mitä ideoita ja ajatuksia sinulle on tullut Liikkuvasta koulusta tämän päivän aikana?</a:t>
            </a:r>
          </a:p>
          <a:p>
            <a:pPr>
              <a:buFont typeface="+mj-lt"/>
              <a:buAutoNum type="arabicPeriod"/>
            </a:pPr>
            <a:r>
              <a:rPr lang="fi-FI" sz="1500"/>
              <a:t>Miten alueemme yläkoulut voisivat tehdä yhteistyötä?</a:t>
            </a:r>
          </a:p>
          <a:p>
            <a:pPr>
              <a:buFont typeface="+mj-lt"/>
              <a:buAutoNum type="arabicPeriod"/>
            </a:pPr>
            <a:endParaRPr lang="fi-FI" sz="1500"/>
          </a:p>
          <a:p>
            <a:endParaRPr lang="fi-FI" sz="1500"/>
          </a:p>
          <a:p>
            <a:endParaRPr lang="fi-FI"/>
          </a:p>
        </p:txBody>
      </p:sp>
    </p:spTree>
    <p:extLst>
      <p:ext uri="{BB962C8B-B14F-4D97-AF65-F5344CB8AC3E}">
        <p14:creationId xmlns:p14="http://schemas.microsoft.com/office/powerpoint/2010/main" val="3903550687"/>
      </p:ext>
    </p:extLst>
  </p:cSld>
  <p:clrMapOvr>
    <a:masterClrMapping/>
  </p:clrMapOvr>
</p:sld>
</file>

<file path=ppt/theme/theme1.xml><?xml version="1.0" encoding="utf-8"?>
<a:theme xmlns:a="http://schemas.openxmlformats.org/drawingml/2006/main" name="Pinta">
  <a:themeElements>
    <a:clrScheme name="Pin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Pin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n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Laajakuva</PresentationFormat>
  <Slides>16</Slides>
  <Notes>0</Notes>
  <HiddenSlides>0</HiddenSlides>
  <ScaleCrop>false</ScaleCrop>
  <HeadingPairs>
    <vt:vector size="4" baseType="variant">
      <vt:variant>
        <vt:lpstr>Teema</vt:lpstr>
      </vt:variant>
      <vt:variant>
        <vt:i4>1</vt:i4>
      </vt:variant>
      <vt:variant>
        <vt:lpstr>Dian otsikot</vt:lpstr>
      </vt:variant>
      <vt:variant>
        <vt:i4>16</vt:i4>
      </vt:variant>
    </vt:vector>
  </HeadingPairs>
  <TitlesOfParts>
    <vt:vector size="17" baseType="lpstr">
      <vt:lpstr>Pinta</vt:lpstr>
      <vt:lpstr>LEHTISAAREN LIIKKAVAKSIKOULUTUS MA 29.1.2018 </vt:lpstr>
      <vt:lpstr>Koulutuksen aloitus</vt:lpstr>
      <vt:lpstr>Aikataulu</vt:lpstr>
      <vt:lpstr>Koulutuksen tavoitteet</vt:lpstr>
      <vt:lpstr>Tutustumisosio (noin 30min)</vt:lpstr>
      <vt:lpstr>Lisää ryhmäytymisleikkejä</vt:lpstr>
      <vt:lpstr>Koulujen hyvien mallien/käytänteiden esittelyä:</vt:lpstr>
      <vt:lpstr>Vuosikello _Palokan liikkuvakoulu</vt:lpstr>
      <vt:lpstr>Yhteissuunnittelu pienryhmissä Learning cafe</vt:lpstr>
      <vt:lpstr>Learning cafen purku (noin 15 min)</vt:lpstr>
      <vt:lpstr>Kivoja tapoja viettää pitkää välkkää?  mitä koulussa pitäisi muuttaa että tämä olisi mahdollista?</vt:lpstr>
      <vt:lpstr>Mitä ala- ja yläkoulujen liikkuvaksit voisivat toteuttaa omalla koulullasi? Mitä ja miten yhteistyötä voisi tehdä?</vt:lpstr>
      <vt:lpstr>Millaista Liikkuvaksi-koulutusta toivoisit saavasi jatkossa? </vt:lpstr>
      <vt:lpstr>Mitä ideoita ja ajatuksia sinulle on tullut Liikkuvasta koulusta tämän päivän aikana?</vt:lpstr>
      <vt:lpstr>Miten alueemme koulut voisivat tehdä yhteistyötä?</vt:lpstr>
      <vt:lpstr>Millainen voisi olla teidän Liikkuva koulu VUOSIKELLO?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LEHTISAAREN LIIKKAVAKSIKOULUTUS MA 29.1.2018 </dc:title>
  <cp:revision>2</cp:revision>
  <dcterms:modified xsi:type="dcterms:W3CDTF">2021-11-05T08:49:14Z</dcterms:modified>
</cp:coreProperties>
</file>