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C04CF-F965-4687-A526-C076BA18977A}" type="datetimeFigureOut">
              <a:rPr lang="sv-FI" smtClean="0"/>
              <a:pPr/>
              <a:t>22.8.2013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6775-A44E-4151-8424-4993A3E93E2C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ijaM\Pictures\samhä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5271"/>
            <a:ext cx="7920880" cy="5927459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FI" sz="6600" b="1" dirty="0" smtClean="0"/>
              <a:t>Individen i samhället</a:t>
            </a:r>
            <a:endParaRPr lang="sv-FI" sz="6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4874096"/>
          </a:xfrm>
        </p:spPr>
        <p:txBody>
          <a:bodyPr/>
          <a:lstStyle/>
          <a:p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v-FI" dirty="0" smtClean="0"/>
              <a:t>FN och barnets rättigheter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FI" dirty="0" smtClean="0"/>
              <a:t>Förenta nationerna (FN) har i konventionen om barnets rättigheter  (1989) antagit ett antal principer som är juridiskt bindande i Finland.</a:t>
            </a:r>
          </a:p>
          <a:p>
            <a:r>
              <a:rPr lang="sv-FI" dirty="0" smtClean="0"/>
              <a:t>Enligt konventionen ska barn ges en trygg och stimulerande uppväxtmiljö samt få utbildning och en trygg studiemiljö.</a:t>
            </a:r>
            <a:endParaRPr lang="sv-FI" dirty="0"/>
          </a:p>
        </p:txBody>
      </p:sp>
      <p:pic>
        <p:nvPicPr>
          <p:cNvPr id="5" name="Platshållare för innehåll 4" descr="bar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355900"/>
            <a:ext cx="3259415" cy="32333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Hur har familjen ändrats i Finland under de senaste 100 åren?</a:t>
            </a:r>
            <a:endParaRPr lang="sv-FI" dirty="0"/>
          </a:p>
        </p:txBody>
      </p:sp>
      <p:pic>
        <p:nvPicPr>
          <p:cNvPr id="6" name="Platshållare för innehåll 5" descr="perhe-muolaalta-is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898" y="2132856"/>
            <a:ext cx="4430902" cy="3179173"/>
          </a:xfrm>
        </p:spPr>
      </p:pic>
      <p:pic>
        <p:nvPicPr>
          <p:cNvPr id="7" name="Platshållare för innehåll 6" descr="onnellinen-perh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43881"/>
            <a:ext cx="432048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sv-FI" dirty="0" smtClean="0"/>
              <a:t>Vanliga familjer i Finland idag</a:t>
            </a:r>
            <a:endParaRPr lang="sv-FI" dirty="0"/>
          </a:p>
        </p:txBody>
      </p:sp>
      <p:pic>
        <p:nvPicPr>
          <p:cNvPr id="5" name="Platshållare för innehåll 4" descr="Tiobarnsfamilj_article_larg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798107" cy="3284641"/>
          </a:xfrm>
        </p:spPr>
      </p:pic>
      <p:pic>
        <p:nvPicPr>
          <p:cNvPr id="6" name="Platshållare för innehåll 5" descr="ensamståend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602925"/>
            <a:ext cx="4536504" cy="3007899"/>
          </a:xfrm>
        </p:spPr>
      </p:pic>
      <p:sp>
        <p:nvSpPr>
          <p:cNvPr id="7" name="textruta 6"/>
          <p:cNvSpPr txBox="1"/>
          <p:nvPr/>
        </p:nvSpPr>
        <p:spPr>
          <a:xfrm>
            <a:off x="539552" y="4797152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800" dirty="0" smtClean="0"/>
              <a:t>Vad tror du menas med styvfamilj? Regnbågsfamilj? Kylskåpsfamilj?</a:t>
            </a:r>
            <a:endParaRPr lang="sv-F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Äktenskap</a:t>
            </a:r>
            <a:endParaRPr lang="sv-FI" dirty="0"/>
          </a:p>
        </p:txBody>
      </p:sp>
      <p:pic>
        <p:nvPicPr>
          <p:cNvPr id="5" name="Platshållare för innehåll 4" descr="bröllop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3020" y="1700808"/>
            <a:ext cx="4294298" cy="4081709"/>
          </a:xfrm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FI" dirty="0" smtClean="0"/>
              <a:t>Förlovning: ej juridiskt bindande. Enkel att ingå och brytas.</a:t>
            </a:r>
          </a:p>
          <a:p>
            <a:r>
              <a:rPr lang="sv-FI" dirty="0" smtClean="0"/>
              <a:t>För att ingå äktenskap ska man ha fyllt 18 år. Nära släktskap ett hinder. Kusiner får gifta sig.</a:t>
            </a:r>
          </a:p>
          <a:p>
            <a:r>
              <a:rPr lang="sv-FI" dirty="0" smtClean="0"/>
              <a:t>Vigseln föregås av hindersprövning. </a:t>
            </a:r>
          </a:p>
          <a:p>
            <a:r>
              <a:rPr lang="sv-FI" dirty="0" smtClean="0"/>
              <a:t>Kyrklig eller borgerlig vigsel.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Äktenskapet – ett avtal mellan två parter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FI" dirty="0" smtClean="0"/>
              <a:t>Enligt äktenskapslagen är makarna jämställda. Båda har samma rättigheter och skyldigheter.</a:t>
            </a:r>
          </a:p>
          <a:p>
            <a:r>
              <a:rPr lang="sv-FI" dirty="0" smtClean="0"/>
              <a:t>Egendom och skulder som skaffats tillsammans i bägges namn är gemensamma. Tidigare egendom och skulder förblir var och ens privata egendom.</a:t>
            </a:r>
          </a:p>
          <a:p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sv-FI" dirty="0" smtClean="0"/>
              <a:t>Det gifta paret har ekonomiskt ansvar för varandra.</a:t>
            </a:r>
          </a:p>
          <a:p>
            <a:r>
              <a:rPr lang="sv-FI" dirty="0" smtClean="0"/>
              <a:t>Äktenskapet ger båda giftorätt (”hälftenrätt”) -&gt; tillgångarna delas lika ifall äktenskapet upplöses.</a:t>
            </a:r>
          </a:p>
          <a:p>
            <a:r>
              <a:rPr lang="sv-FI" dirty="0" smtClean="0"/>
              <a:t>Giftorätten kan sättas ur spel genom ett äktenskapsförord = avtal mellan makarna i vilket bestäms vad vardera maken äger.</a:t>
            </a:r>
            <a:endParaRPr lang="sv-FI" dirty="0"/>
          </a:p>
        </p:txBody>
      </p:sp>
      <p:pic>
        <p:nvPicPr>
          <p:cNvPr id="1027" name="Picture 3" descr="C:\Users\EijaM\Pictures\brollops-rin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373216"/>
            <a:ext cx="1704315" cy="1144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v-FI" dirty="0" smtClean="0"/>
              <a:t>Partnerskap och samboende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85000" lnSpcReduction="10000"/>
          </a:bodyPr>
          <a:lstStyle/>
          <a:p>
            <a:r>
              <a:rPr lang="sv-FI" dirty="0" smtClean="0"/>
              <a:t>Personer av samma kön kan nuförtiden registrera sitt parförhållande. Detta sker i tingsrätten eller magistraten men inte i kyrkan. Samma bestämmelser i fråga om arv, giftorätt och skilsmässa. (Ca 250 par i Finland) </a:t>
            </a:r>
          </a:p>
          <a:p>
            <a:r>
              <a:rPr lang="sv-FI" dirty="0" smtClean="0"/>
              <a:t>För samboende gäller inte giftorätt eller arvsrätt. Jämställs dock vid olika avgifter eller understöd, t.ex. dagvårdsavgifter, bostadsbidrag.</a:t>
            </a: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88840"/>
          </a:xfrm>
        </p:spPr>
        <p:txBody>
          <a:bodyPr>
            <a:normAutofit fontScale="85000" lnSpcReduction="10000"/>
          </a:bodyPr>
          <a:lstStyle/>
          <a:p>
            <a:r>
              <a:rPr lang="sv-FI" dirty="0" smtClean="0"/>
              <a:t>Om ett barn föds i ett samboförhållande är modern barnets vårdnadshavare. Fadern kan bli delaktig i vårdnaden först då han erkänt faderskapet.</a:t>
            </a:r>
            <a:endParaRPr lang="sv-FI" dirty="0"/>
          </a:p>
        </p:txBody>
      </p:sp>
      <p:pic>
        <p:nvPicPr>
          <p:cNvPr id="2050" name="Picture 2" descr="C:\Users\EijaM\Pictures\Far-och-s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image_(2)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31016" y="1386405"/>
            <a:ext cx="5227794" cy="4418859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Äktenskapsskillnad - skilsmässa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1556793"/>
            <a:ext cx="3851920" cy="4464496"/>
          </a:xfrm>
        </p:spPr>
        <p:txBody>
          <a:bodyPr>
            <a:normAutofit fontScale="85000" lnSpcReduction="10000"/>
          </a:bodyPr>
          <a:lstStyle/>
          <a:p>
            <a:r>
              <a:rPr lang="sv-FI" dirty="0" smtClean="0"/>
              <a:t>Ca hälften av äktenskapen slutar i skilsmässa.</a:t>
            </a:r>
          </a:p>
          <a:p>
            <a:r>
              <a:rPr lang="sv-FI" dirty="0" smtClean="0"/>
              <a:t>Makarna kan tillsammans eller enskilt ansöka om skilsmässa.</a:t>
            </a:r>
          </a:p>
          <a:p>
            <a:r>
              <a:rPr lang="sv-FI" dirty="0" smtClean="0"/>
              <a:t>Sex månaders betänketid.</a:t>
            </a:r>
          </a:p>
          <a:p>
            <a:r>
              <a:rPr lang="sv-FI" dirty="0" smtClean="0"/>
              <a:t>Avvittring – delning av egendomen. Är makarna oeniga kan tingsrätten förordna en skiftesman som genomför delningen.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ijaM\Pictures\barn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8107"/>
            <a:ext cx="2137420" cy="2849893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Vårdnad av barn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73016"/>
          </a:xfrm>
        </p:spPr>
        <p:txBody>
          <a:bodyPr>
            <a:normAutofit fontScale="85000" lnSpcReduction="20000"/>
          </a:bodyPr>
          <a:lstStyle/>
          <a:p>
            <a:r>
              <a:rPr lang="sv-FI" dirty="0" smtClean="0"/>
              <a:t>Om ett barns föräldrar är gifta med varandra när barnet föds blir båda automatiskt barnets vårdnadshavare.</a:t>
            </a:r>
          </a:p>
          <a:p>
            <a:r>
              <a:rPr lang="sv-FI" dirty="0" smtClean="0"/>
              <a:t>Om föräldrarna inte är gifta med varandra kan de komma överens om gemensamt </a:t>
            </a:r>
            <a:r>
              <a:rPr lang="sv-FI" dirty="0" err="1" smtClean="0"/>
              <a:t>vårdnadsskap</a:t>
            </a:r>
            <a:r>
              <a:rPr lang="sv-FI" dirty="0" smtClean="0"/>
              <a:t> eller att endast ena föräldern är vårdnadshavare.</a:t>
            </a:r>
          </a:p>
          <a:p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85000" lnSpcReduction="20000"/>
          </a:bodyPr>
          <a:lstStyle/>
          <a:p>
            <a:r>
              <a:rPr lang="sv-FI" dirty="0" smtClean="0"/>
              <a:t>Gemensam vårdnad innebär att föräldrarna gemensamt beslutar om barnets dagvård, skolgång, sjukvård, religion etc.</a:t>
            </a:r>
          </a:p>
          <a:p>
            <a:r>
              <a:rPr lang="sv-FI" dirty="0" smtClean="0"/>
              <a:t>Vid skilsmässa gör föräldrarna upp ett skriftligt avtal om barnets vårdnad. </a:t>
            </a:r>
          </a:p>
          <a:p>
            <a:r>
              <a:rPr lang="sv-FI" dirty="0" smtClean="0"/>
              <a:t>Socialnämnden fastställer avtalen och kontrollerar att de inte strider mot barnets intressen.</a:t>
            </a:r>
          </a:p>
          <a:p>
            <a:r>
              <a:rPr lang="sv-FI" dirty="0" smtClean="0"/>
              <a:t>Om föräldrarna är oense om </a:t>
            </a:r>
            <a:r>
              <a:rPr lang="sv-FI" dirty="0" err="1" smtClean="0"/>
              <a:t>vårdnadsskapet</a:t>
            </a:r>
            <a:r>
              <a:rPr lang="sv-FI" dirty="0" smtClean="0"/>
              <a:t> är sista utvägen att man möts i domstol.</a:t>
            </a:r>
            <a:endParaRPr lang="sv-F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Adoption</a:t>
            </a:r>
            <a:endParaRPr lang="sv-FI" dirty="0"/>
          </a:p>
        </p:txBody>
      </p:sp>
      <p:pic>
        <p:nvPicPr>
          <p:cNvPr id="5" name="Platshållare för innehåll 4" descr="m-429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8920" y="1484784"/>
            <a:ext cx="3251032" cy="4870461"/>
          </a:xfrm>
        </p:spPr>
      </p:pic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FI" dirty="0" smtClean="0"/>
              <a:t>I Finland kan en person som fyllt 25 år adoptera barn.</a:t>
            </a:r>
          </a:p>
          <a:p>
            <a:r>
              <a:rPr lang="sv-FI" dirty="0" smtClean="0"/>
              <a:t>Man måste vara gift.</a:t>
            </a:r>
          </a:p>
          <a:p>
            <a:r>
              <a:rPr lang="sv-FI" dirty="0" smtClean="0"/>
              <a:t>En adoption kan inte upphävas.</a:t>
            </a:r>
          </a:p>
          <a:p>
            <a:r>
              <a:rPr lang="sv-FI" dirty="0" smtClean="0"/>
              <a:t>Ett adoptivbarn har samma rättigheter som ett biologiskt barn.</a:t>
            </a:r>
          </a:p>
          <a:p>
            <a:r>
              <a:rPr lang="sv-FI" dirty="0" smtClean="0"/>
              <a:t>Om barnet fyllt 12 år ska hon/han ge sitt samtycke.</a:t>
            </a:r>
            <a:endParaRPr lang="sv-F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FI" sz="6000" dirty="0" smtClean="0"/>
              <a:t>Arv och testamente</a:t>
            </a:r>
            <a:endParaRPr lang="sv-FI" sz="6000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1026" name="Picture 2" descr="C:\Users\EijaM\Pictures\testame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624" y="3501008"/>
            <a:ext cx="702078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v-FI" dirty="0" smtClean="0"/>
              <a:t>Vad menas med ett samhälle?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Ordet samhälle härstammar från ”samman” och ”hålla”. Tidigare i historien gick människorna samman för att tillsammans försvara sig mot fiender och hjälpa varandra med olika sysslor -&gt; samhällen bildades.</a:t>
            </a:r>
          </a:p>
          <a:p>
            <a:pPr>
              <a:buNone/>
            </a:pPr>
            <a:endParaRPr lang="sv-FI" dirty="0"/>
          </a:p>
        </p:txBody>
      </p:sp>
      <p:pic>
        <p:nvPicPr>
          <p:cNvPr id="2051" name="Picture 3" descr="C:\Users\EijaM\Pictures\GOTLAN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88599"/>
            <a:ext cx="6192688" cy="216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EijaM\Pictures\guide_boupp_02_25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09120"/>
            <a:ext cx="2381250" cy="192405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v-FI" dirty="0" smtClean="0"/>
              <a:t>Bouppteckning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6491064" cy="4608512"/>
          </a:xfrm>
        </p:spPr>
        <p:txBody>
          <a:bodyPr>
            <a:normAutofit fontScale="92500"/>
          </a:bodyPr>
          <a:lstStyle/>
          <a:p>
            <a:r>
              <a:rPr lang="sv-FI" dirty="0" smtClean="0"/>
              <a:t>När en person dött ska man inom tre månader göra en bouppteckning.</a:t>
            </a:r>
          </a:p>
          <a:p>
            <a:r>
              <a:rPr lang="sv-FI" dirty="0" smtClean="0"/>
              <a:t>I bouppteckningen ska den avlidnas alla tillgångar och skulder redovisas. I den ska också efterarvingar och testamentariska arvingar stå med.</a:t>
            </a:r>
          </a:p>
          <a:p>
            <a:r>
              <a:rPr lang="sv-FI" dirty="0" smtClean="0"/>
              <a:t>Den som har hand om dödsboet (oftast nära anhörig) är ansvarig för att en bouppteckning görs.</a:t>
            </a:r>
          </a:p>
          <a:p>
            <a:endParaRPr lang="sv-FI" dirty="0" smtClean="0"/>
          </a:p>
          <a:p>
            <a:endParaRPr lang="sv-F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v-FI" dirty="0" smtClean="0"/>
              <a:t>Bouppteckning forts.</a:t>
            </a:r>
            <a:endParaRPr lang="sv-FI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FI" dirty="0" smtClean="0"/>
              <a:t>En bouppteckning ska göras av två gode män. (En god man utför uppgifter för någons räkning som inte själv kan sköta sina ärenden)</a:t>
            </a:r>
          </a:p>
          <a:p>
            <a:r>
              <a:rPr lang="sv-FI" dirty="0" smtClean="0"/>
              <a:t>Förrättas vanligen av handläggare  och jurister på begravningsbyråer, banker eller advokatbyråer.</a:t>
            </a:r>
          </a:p>
          <a:p>
            <a:r>
              <a:rPr lang="sv-FI" dirty="0" smtClean="0"/>
              <a:t>Gode männen värderar egendomen, t.ex. hus, bil, annan fast egendom.</a:t>
            </a:r>
            <a:endParaRPr lang="sv-FI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468760"/>
          </a:xfrm>
        </p:spPr>
        <p:txBody>
          <a:bodyPr>
            <a:normAutofit fontScale="85000" lnSpcReduction="10000"/>
          </a:bodyPr>
          <a:lstStyle/>
          <a:p>
            <a:r>
              <a:rPr lang="sv-FI" dirty="0" smtClean="0"/>
              <a:t>Samtliga skulder antecknas, likaså kostnaderna för bouppteckning, begravning mm. </a:t>
            </a:r>
            <a:endParaRPr lang="sv-FI" dirty="0"/>
          </a:p>
        </p:txBody>
      </p:sp>
      <p:pic>
        <p:nvPicPr>
          <p:cNvPr id="3074" name="Picture 2" descr="C:\Users\EijaM\Pictures\gammal2_1208164637_62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7"/>
            <a:ext cx="3243844" cy="3300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v-FI" dirty="0" smtClean="0"/>
              <a:t>Arvsordning</a:t>
            </a:r>
            <a:endParaRPr lang="sv-FI" dirty="0"/>
          </a:p>
        </p:txBody>
      </p:sp>
      <p:pic>
        <p:nvPicPr>
          <p:cNvPr id="9" name="Platshållare för innehåll 8" descr="Arvsordning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980728"/>
            <a:ext cx="5616624" cy="6244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ijaM\Pictures\dodsfall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300192" y="188640"/>
            <a:ext cx="3036962" cy="2931197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sv-FI" dirty="0" smtClean="0"/>
              <a:t>Testamente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sv-FI" dirty="0" smtClean="0"/>
              <a:t>Ett testamente brukar kallas för en persons sista </a:t>
            </a:r>
            <a:r>
              <a:rPr lang="sv-FI" b="1" dirty="0" smtClean="0"/>
              <a:t>vilja</a:t>
            </a:r>
            <a:r>
              <a:rPr lang="sv-FI" dirty="0" smtClean="0"/>
              <a:t>.</a:t>
            </a:r>
          </a:p>
          <a:p>
            <a:r>
              <a:rPr lang="sv-FI" dirty="0" smtClean="0"/>
              <a:t>I testamentet står vem som ärver hans eller </a:t>
            </a:r>
            <a:r>
              <a:rPr lang="sv-FI" b="1" dirty="0" smtClean="0"/>
              <a:t>hennes </a:t>
            </a:r>
            <a:r>
              <a:rPr lang="sv-FI" dirty="0" smtClean="0"/>
              <a:t>egendom. </a:t>
            </a:r>
          </a:p>
          <a:p>
            <a:r>
              <a:rPr lang="sv-FI" dirty="0" smtClean="0"/>
              <a:t>Testamentet ska uppgöras i två ojäviga </a:t>
            </a:r>
            <a:r>
              <a:rPr lang="sv-FI" b="1" dirty="0" smtClean="0"/>
              <a:t>vittnens</a:t>
            </a:r>
            <a:r>
              <a:rPr lang="sv-FI" dirty="0" smtClean="0"/>
              <a:t> närvaro.</a:t>
            </a:r>
          </a:p>
          <a:p>
            <a:r>
              <a:rPr lang="sv-FI" dirty="0" smtClean="0"/>
              <a:t>De två vanligaste typerna av testamenten är äganderättstestamente och nyttjanderättstestamente.</a:t>
            </a:r>
          </a:p>
          <a:p>
            <a:r>
              <a:rPr lang="sv-FI" dirty="0" smtClean="0"/>
              <a:t>Det är </a:t>
            </a:r>
            <a:r>
              <a:rPr lang="sv-FI" u="sng" dirty="0" smtClean="0"/>
              <a:t>inte</a:t>
            </a:r>
            <a:r>
              <a:rPr lang="sv-FI" dirty="0" smtClean="0"/>
              <a:t> möjligt att testamentera bort hela sin egendom om det finns bröstarvingar</a:t>
            </a:r>
            <a:r>
              <a:rPr lang="sv-FI" dirty="0" smtClean="0"/>
              <a:t> </a:t>
            </a:r>
            <a:r>
              <a:rPr lang="sv-FI" dirty="0" smtClean="0"/>
              <a:t>eller adoptivbarn. De har rätt till sin </a:t>
            </a:r>
            <a:r>
              <a:rPr lang="sv-FI" i="1" dirty="0" smtClean="0"/>
              <a:t>laglott (= hälften av den egendom de har rätt till enligt arvsordningen).</a:t>
            </a:r>
            <a:r>
              <a:rPr lang="sv-FI" dirty="0" smtClean="0"/>
              <a:t> 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v-FI" dirty="0" smtClean="0"/>
              <a:t>Arvsskatt</a:t>
            </a:r>
            <a:endParaRPr lang="sv-FI" dirty="0"/>
          </a:p>
        </p:txBody>
      </p:sp>
      <p:pic>
        <p:nvPicPr>
          <p:cNvPr id="7" name="Platshållare för innehåll 6" descr="large-20091216-091216j160936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315739" cy="4176464"/>
          </a:xfrm>
        </p:spPr>
      </p:pic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sv-FI" dirty="0" smtClean="0"/>
              <a:t>Den som genom arv eller testamente tar emot en egendom måste betala skatt på arvet. </a:t>
            </a:r>
          </a:p>
          <a:p>
            <a:r>
              <a:rPr lang="sv-FI" dirty="0" smtClean="0"/>
              <a:t>Arvsskatten är progressiv, dvs. </a:t>
            </a:r>
            <a:r>
              <a:rPr lang="sv-FI" dirty="0" smtClean="0"/>
              <a:t>s</a:t>
            </a:r>
            <a:r>
              <a:rPr lang="sv-FI" dirty="0" smtClean="0"/>
              <a:t>katteprocenten stiger ju större värde arvet har.</a:t>
            </a:r>
          </a:p>
          <a:p>
            <a:r>
              <a:rPr lang="sv-FI" dirty="0" smtClean="0"/>
              <a:t>Skatt betalas på nettoegendomen (dödsboets skulder har dragits av).</a:t>
            </a:r>
            <a:endParaRPr lang="sv-FI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v-FI" dirty="0" smtClean="0"/>
              <a:t>Medborgarskap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824536"/>
          </a:xfrm>
        </p:spPr>
        <p:txBody>
          <a:bodyPr>
            <a:normAutofit fontScale="77500" lnSpcReduction="20000"/>
          </a:bodyPr>
          <a:lstStyle/>
          <a:p>
            <a:r>
              <a:rPr lang="sv-FI" sz="3100" dirty="0" smtClean="0"/>
              <a:t>Vanligtvis bestäms en persons medborgarskap när han eller hon föds. </a:t>
            </a:r>
          </a:p>
          <a:p>
            <a:pPr>
              <a:buNone/>
            </a:pPr>
            <a:endParaRPr lang="sv-FI" sz="3100" dirty="0" smtClean="0"/>
          </a:p>
          <a:p>
            <a:r>
              <a:rPr lang="sv-FI" sz="3100" dirty="0" smtClean="0"/>
              <a:t>Ett barn får finskt medborgarskap om antingen mamman eller pappan är finsk medborgare och föräldrarna är gifta.</a:t>
            </a:r>
          </a:p>
          <a:p>
            <a:pPr>
              <a:buNone/>
            </a:pPr>
            <a:endParaRPr lang="sv-FI" sz="3100" dirty="0" smtClean="0"/>
          </a:p>
          <a:p>
            <a:r>
              <a:rPr lang="sv-FI" sz="3100" dirty="0" smtClean="0"/>
              <a:t>Barnet får också finskt medborgarskap om det föds i Finland och barnets far är finsk medborgare.</a:t>
            </a:r>
          </a:p>
          <a:p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28801"/>
            <a:ext cx="4038600" cy="2448272"/>
          </a:xfrm>
        </p:spPr>
        <p:txBody>
          <a:bodyPr>
            <a:normAutofit fontScale="77500" lnSpcReduction="20000"/>
          </a:bodyPr>
          <a:lstStyle/>
          <a:p>
            <a:r>
              <a:rPr lang="sv-FI" dirty="0" smtClean="0"/>
              <a:t>Man kan också ansöka om medborgarskap. Utländska medborgare måste bo minst fem år i Finland (två år för medborgare från de nordiska länderna).</a:t>
            </a:r>
          </a:p>
          <a:p>
            <a:r>
              <a:rPr lang="sv-FI" dirty="0" smtClean="0"/>
              <a:t>Dubbelt medborgarskap är också möjligt.</a:t>
            </a:r>
            <a:endParaRPr lang="sv-FI" dirty="0"/>
          </a:p>
        </p:txBody>
      </p:sp>
      <p:pic>
        <p:nvPicPr>
          <p:cNvPr id="2050" name="Picture 2" descr="C:\Users\EijaM\Pictures\lapsi_sotkee_itsensa_kynalla_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0"/>
            <a:ext cx="3593728" cy="201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v-FI" dirty="0" smtClean="0"/>
              <a:t>Medborgerliga rättigheter och skyldigheter</a:t>
            </a:r>
            <a:endParaRPr lang="sv-FI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/>
          <a:lstStyle/>
          <a:p>
            <a:r>
              <a:rPr lang="sv-FI" dirty="0" smtClean="0"/>
              <a:t>Som medborgare i Finland har vi både rättigheter och skyldigheter i samhället.</a:t>
            </a:r>
          </a:p>
          <a:p>
            <a:r>
              <a:rPr lang="sv-FI" dirty="0" smtClean="0"/>
              <a:t>Alla är lika inför lagen. Ingen får särbehandlas på grund av t.ex. kön, ålder, ursprung, religion eller åsikt.</a:t>
            </a:r>
          </a:p>
          <a:p>
            <a:endParaRPr lang="sv-FI" dirty="0"/>
          </a:p>
        </p:txBody>
      </p:sp>
      <p:pic>
        <p:nvPicPr>
          <p:cNvPr id="8" name="Platshållare för innehåll 7" descr="Maenskliga_raettigheter_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00808"/>
            <a:ext cx="3111862" cy="442575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Medborgerliga rättigheter och skyldigheter forts.</a:t>
            </a:r>
            <a:endParaRPr lang="sv-FI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Exempel på rättigheter</a:t>
            </a:r>
            <a:endParaRPr lang="sv-FI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v-FI" dirty="0" smtClean="0"/>
              <a:t>Rörelsefrihet</a:t>
            </a:r>
          </a:p>
          <a:p>
            <a:r>
              <a:rPr lang="sv-FI" dirty="0" smtClean="0"/>
              <a:t>Religionsfrihet</a:t>
            </a:r>
          </a:p>
          <a:p>
            <a:r>
              <a:rPr lang="sv-FI" dirty="0" smtClean="0"/>
              <a:t>Yttrandefrihet</a:t>
            </a:r>
          </a:p>
          <a:p>
            <a:r>
              <a:rPr lang="sv-FI" dirty="0" smtClean="0"/>
              <a:t>Rösträtt</a:t>
            </a:r>
          </a:p>
          <a:p>
            <a:r>
              <a:rPr lang="sv-FI" dirty="0" smtClean="0"/>
              <a:t>Rätt till eget språk och egen kultur</a:t>
            </a:r>
          </a:p>
          <a:p>
            <a:r>
              <a:rPr lang="sv-FI" dirty="0" smtClean="0"/>
              <a:t>Rätt till social trygghet</a:t>
            </a:r>
          </a:p>
          <a:p>
            <a:r>
              <a:rPr lang="sv-FI" dirty="0" smtClean="0"/>
              <a:t>Rättsskydd</a:t>
            </a:r>
          </a:p>
          <a:p>
            <a:endParaRPr lang="sv-FI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FI" dirty="0" smtClean="0"/>
              <a:t>Exempel på skyldigheter</a:t>
            </a:r>
            <a:endParaRPr lang="sv-FI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38492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v-FI" dirty="0" smtClean="0"/>
              <a:t>Skyldighet att följa lagar</a:t>
            </a:r>
          </a:p>
          <a:p>
            <a:r>
              <a:rPr lang="sv-FI" dirty="0" smtClean="0"/>
              <a:t>Läroplikt</a:t>
            </a:r>
          </a:p>
          <a:p>
            <a:r>
              <a:rPr lang="sv-FI" dirty="0" smtClean="0"/>
              <a:t>Vittnesplikt</a:t>
            </a:r>
          </a:p>
          <a:p>
            <a:r>
              <a:rPr lang="sv-FI" dirty="0" smtClean="0"/>
              <a:t>Värnplikt</a:t>
            </a:r>
          </a:p>
          <a:p>
            <a:r>
              <a:rPr lang="sv-FI" dirty="0" smtClean="0"/>
              <a:t>Skatteplikt</a:t>
            </a:r>
          </a:p>
          <a:p>
            <a:r>
              <a:rPr lang="sv-FI" dirty="0" smtClean="0"/>
              <a:t>Skyldighet att hjälpa till vid katastrofer</a:t>
            </a:r>
          </a:p>
          <a:p>
            <a:r>
              <a:rPr lang="sv-FI" dirty="0" smtClean="0"/>
              <a:t>Statusskyldighet</a:t>
            </a:r>
            <a:endParaRPr lang="sv-FI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v-FI" dirty="0" smtClean="0"/>
              <a:t>Allemansrätten</a:t>
            </a:r>
            <a:endParaRPr lang="sv-FI" dirty="0"/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FI" dirty="0" smtClean="0"/>
              <a:t>En speciell rätt som alla människor i Finland har är rätten att röra sig fritt i naturen.</a:t>
            </a:r>
          </a:p>
          <a:p>
            <a:r>
              <a:rPr lang="sv-FI" dirty="0" smtClean="0"/>
              <a:t>Rätten är till för att alla ska känna ansvar för den rena naturen.</a:t>
            </a:r>
          </a:p>
          <a:p>
            <a:r>
              <a:rPr lang="sv-FI" dirty="0" smtClean="0"/>
              <a:t>Innebär bl.a. att man kan tillfälligt vistas (ex. tälta) på annans mark, plocka bär och svamp, meta och pimpelfiska, åka båt på andras vatten.</a:t>
            </a:r>
            <a:endParaRPr lang="sv-FI" dirty="0"/>
          </a:p>
        </p:txBody>
      </p:sp>
      <p:pic>
        <p:nvPicPr>
          <p:cNvPr id="16" name="Platshållare för innehåll 15" descr="accessfold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259224"/>
            <a:ext cx="4072508" cy="333001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Vilka fördelar / nackdelar finns med att tillhöra en grupp?</a:t>
            </a:r>
            <a:endParaRPr lang="sv-FI" dirty="0"/>
          </a:p>
        </p:txBody>
      </p:sp>
      <p:pic>
        <p:nvPicPr>
          <p:cNvPr id="4" name="Platshållare för innehåll 3" descr="halsoav_grupptryck_67671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720056"/>
            <a:ext cx="4896544" cy="42862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v-FI" sz="3200" b="1" dirty="0" smtClean="0"/>
              <a:t>Samhället är INTE enbart ett geografiskt avgränsat område.</a:t>
            </a:r>
            <a:br>
              <a:rPr lang="sv-FI" sz="3200" b="1" dirty="0" smtClean="0"/>
            </a:br>
            <a:r>
              <a:rPr lang="sv-FI" sz="3200" b="1" dirty="0" smtClean="0"/>
              <a:t/>
            </a:r>
            <a:br>
              <a:rPr lang="sv-FI" sz="3200" b="1" dirty="0" smtClean="0"/>
            </a:br>
            <a:r>
              <a:rPr lang="sv-FI" sz="3200" dirty="0" smtClean="0"/>
              <a:t>Vad tror du menas med..</a:t>
            </a:r>
            <a:br>
              <a:rPr lang="sv-FI" sz="3200" dirty="0" smtClean="0"/>
            </a:br>
            <a:r>
              <a:rPr lang="sv-FI" sz="3200" dirty="0" smtClean="0"/>
              <a:t>A) världssamhälle?</a:t>
            </a:r>
            <a:br>
              <a:rPr lang="sv-FI" sz="3200" dirty="0" smtClean="0"/>
            </a:br>
            <a:r>
              <a:rPr lang="sv-FI" sz="3200" dirty="0" smtClean="0"/>
              <a:t>B) organismsamhälle?</a:t>
            </a:r>
            <a:br>
              <a:rPr lang="sv-FI" sz="3200" dirty="0" smtClean="0"/>
            </a:br>
            <a:r>
              <a:rPr lang="sv-FI" sz="3200" dirty="0" smtClean="0"/>
              <a:t>C) informationssamhälle?</a:t>
            </a:r>
            <a:br>
              <a:rPr lang="sv-FI" sz="3200" dirty="0" smtClean="0"/>
            </a:br>
            <a:r>
              <a:rPr lang="sv-FI" sz="3200" dirty="0" smtClean="0"/>
              <a:t>D) rättssamhälle?</a:t>
            </a:r>
            <a:br>
              <a:rPr lang="sv-FI" sz="3200" dirty="0" smtClean="0"/>
            </a:br>
            <a:r>
              <a:rPr lang="sv-FI" sz="3200" dirty="0" smtClean="0"/>
              <a:t>E) konsumtionssamhälle?</a:t>
            </a:r>
            <a:endParaRPr lang="sv-FI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v-FI" dirty="0" smtClean="0"/>
              <a:t>Förnamn och släktnamn</a:t>
            </a:r>
            <a:endParaRPr lang="sv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rmAutofit fontScale="92500" lnSpcReduction="20000"/>
          </a:bodyPr>
          <a:lstStyle/>
          <a:p>
            <a:r>
              <a:rPr lang="sv-FI" dirty="0" smtClean="0"/>
              <a:t>Enligt lag ska varje barn få ett förnamn och ett släktnamn. </a:t>
            </a:r>
          </a:p>
          <a:p>
            <a:r>
              <a:rPr lang="sv-FI" dirty="0" smtClean="0"/>
              <a:t>Högst tre förnamn.</a:t>
            </a:r>
          </a:p>
          <a:p>
            <a:r>
              <a:rPr lang="sv-FI" dirty="0" smtClean="0"/>
              <a:t>Får ej vara opassande eller kränkande. </a:t>
            </a:r>
          </a:p>
          <a:p>
            <a:r>
              <a:rPr lang="sv-FI" dirty="0" smtClean="0"/>
              <a:t>Föräldrarnas gemensamma släktnamn, i annat fall meddela magistraten vilket släktnamn barnet får. Barn i Finland kan endast ha ett släktnamn.</a:t>
            </a:r>
          </a:p>
          <a:p>
            <a:endParaRPr lang="sv-FI" dirty="0"/>
          </a:p>
        </p:txBody>
      </p:sp>
      <p:pic>
        <p:nvPicPr>
          <p:cNvPr id="6" name="Platshållare för innehåll 5" descr="namnS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36238" y="1916832"/>
            <a:ext cx="4150562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v-FI" dirty="0" smtClean="0"/>
              <a:t>Personbeteckning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FI" dirty="0" smtClean="0"/>
              <a:t>Varje medborgare i Finland ska ha en personbeteckning.</a:t>
            </a:r>
          </a:p>
          <a:p>
            <a:r>
              <a:rPr lang="sv-FI" dirty="0" smtClean="0"/>
              <a:t>Personbeteckningen står på FPA-kortet och består av födelsetid (dag, månad, år) + en kontrollsiffra.</a:t>
            </a:r>
          </a:p>
          <a:p>
            <a:r>
              <a:rPr lang="sv-FI" dirty="0" smtClean="0"/>
              <a:t>T.ex. 280598-123M</a:t>
            </a:r>
          </a:p>
          <a:p>
            <a:endParaRPr lang="sv-FI" dirty="0"/>
          </a:p>
        </p:txBody>
      </p:sp>
      <p:pic>
        <p:nvPicPr>
          <p:cNvPr id="5" name="Platshållare för innehåll 4" descr="fpa-ko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0064" y="2561900"/>
            <a:ext cx="4483568" cy="2883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sv-FI" sz="3600" dirty="0" smtClean="0"/>
              <a:t>Finland kommer med stor sannolikhet att få brist på arbetskraft i framtiden. Vad kan staten göra?</a:t>
            </a:r>
            <a:endParaRPr lang="sv-FI" sz="3600" dirty="0"/>
          </a:p>
        </p:txBody>
      </p:sp>
      <p:pic>
        <p:nvPicPr>
          <p:cNvPr id="6" name="Platshållare för innehåll 5" descr="arbet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990973"/>
            <a:ext cx="3777208" cy="37772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v-FI" dirty="0" smtClean="0"/>
              <a:t>Stöd till barnfamiljer</a:t>
            </a:r>
            <a:endParaRPr lang="sv-FI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v-FI" dirty="0" smtClean="0"/>
              <a:t>För att uppmuntra familjerna att skaffa barn och skapa en större jämlikhet mellan olika familjer stöder samhället , dvs. staten och kommunerna , barnfamiljerna på olika sätt. Stödet kan antingen ske i form av pengar eller tjänster. </a:t>
            </a:r>
            <a:endParaRPr lang="sv-FI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96855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sv-FI" dirty="0" smtClean="0"/>
              <a:t>Barnbidrag</a:t>
            </a:r>
          </a:p>
          <a:p>
            <a:r>
              <a:rPr lang="sv-FI" dirty="0" smtClean="0"/>
              <a:t>Moderskapsunderstöd</a:t>
            </a:r>
          </a:p>
          <a:p>
            <a:r>
              <a:rPr lang="sv-FI" dirty="0" smtClean="0"/>
              <a:t>Föräldrapenning</a:t>
            </a:r>
          </a:p>
          <a:p>
            <a:r>
              <a:rPr lang="sv-FI" dirty="0" smtClean="0"/>
              <a:t>Pappaledigt</a:t>
            </a:r>
          </a:p>
          <a:p>
            <a:r>
              <a:rPr lang="sv-FI" dirty="0" smtClean="0"/>
              <a:t>Hemvårdsstöd</a:t>
            </a:r>
          </a:p>
          <a:p>
            <a:r>
              <a:rPr lang="sv-FI" dirty="0" smtClean="0"/>
              <a:t>Privatvårdsstöd</a:t>
            </a:r>
          </a:p>
          <a:p>
            <a:r>
              <a:rPr lang="sv-FI" dirty="0" smtClean="0"/>
              <a:t>Partiell vårdpenning</a:t>
            </a:r>
          </a:p>
          <a:p>
            <a:r>
              <a:rPr lang="sv-FI" dirty="0" smtClean="0"/>
              <a:t>Bostadsbidrag</a:t>
            </a:r>
          </a:p>
          <a:p>
            <a:r>
              <a:rPr lang="sv-FI" dirty="0" smtClean="0"/>
              <a:t>Vård- och servicetjänster, ex. gratis tandvård (19 år), dagvård, gratis grundutbildning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v-FI" dirty="0" smtClean="0"/>
              <a:t>Barnets rättigheter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040560"/>
          </a:xfrm>
        </p:spPr>
        <p:txBody>
          <a:bodyPr>
            <a:normAutofit fontScale="85000" lnSpcReduction="20000"/>
          </a:bodyPr>
          <a:lstStyle/>
          <a:p>
            <a:r>
              <a:rPr lang="sv-FI" dirty="0" smtClean="0"/>
              <a:t>I varje kommun i Finland ska det finnas sociala myndigheter. </a:t>
            </a:r>
          </a:p>
          <a:p>
            <a:r>
              <a:rPr lang="sv-FI" dirty="0" smtClean="0"/>
              <a:t>Deras uppgift är att ingripa om ett barns välmående är i fara, om t.ex. vårdnadshavarna inte sköter sitt barn eller om hemmet är sådant att det hotar barnets hälsa och utveckling.</a:t>
            </a:r>
          </a:p>
          <a:p>
            <a:r>
              <a:rPr lang="sv-FI" dirty="0" smtClean="0"/>
              <a:t>Om barnet själv äventyrar sin hälsa med droger eller begår brott är det också socialmyndigheternas sak att ingripa.</a:t>
            </a:r>
            <a:endParaRPr lang="sv-FI" dirty="0"/>
          </a:p>
        </p:txBody>
      </p:sp>
      <p:pic>
        <p:nvPicPr>
          <p:cNvPr id="5" name="Platshållare för innehåll 4" descr="ANHRIG~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0752" y="1968250"/>
            <a:ext cx="4573735" cy="3476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1252</Words>
  <Application>Microsoft Office PowerPoint</Application>
  <PresentationFormat>Bildspel på skärmen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29" baseType="lpstr">
      <vt:lpstr>Office-tema</vt:lpstr>
      <vt:lpstr>Individen i samhället</vt:lpstr>
      <vt:lpstr>Vad menas med ett samhälle?</vt:lpstr>
      <vt:lpstr>Vilka fördelar / nackdelar finns med att tillhöra en grupp?</vt:lpstr>
      <vt:lpstr>Samhället är INTE enbart ett geografiskt avgränsat område.  Vad tror du menas med.. A) världssamhälle? B) organismsamhälle? C) informationssamhälle? D) rättssamhälle? E) konsumtionssamhälle?</vt:lpstr>
      <vt:lpstr>Förnamn och släktnamn</vt:lpstr>
      <vt:lpstr>Personbeteckning</vt:lpstr>
      <vt:lpstr>Finland kommer med stor sannolikhet att få brist på arbetskraft i framtiden. Vad kan staten göra?</vt:lpstr>
      <vt:lpstr>Stöd till barnfamiljer</vt:lpstr>
      <vt:lpstr>Barnets rättigheter</vt:lpstr>
      <vt:lpstr>FN och barnets rättigheter</vt:lpstr>
      <vt:lpstr>Hur har familjen ändrats i Finland under de senaste 100 åren?</vt:lpstr>
      <vt:lpstr>Vanliga familjer i Finland idag</vt:lpstr>
      <vt:lpstr>Äktenskap</vt:lpstr>
      <vt:lpstr>Äktenskapet – ett avtal mellan två parter</vt:lpstr>
      <vt:lpstr>Partnerskap och samboende</vt:lpstr>
      <vt:lpstr>Äktenskapsskillnad - skilsmässa</vt:lpstr>
      <vt:lpstr>Vårdnad av barn</vt:lpstr>
      <vt:lpstr>Adoption</vt:lpstr>
      <vt:lpstr>Arv och testamente</vt:lpstr>
      <vt:lpstr>Bouppteckning</vt:lpstr>
      <vt:lpstr>Bouppteckning forts.</vt:lpstr>
      <vt:lpstr>Arvsordning</vt:lpstr>
      <vt:lpstr>Testamente</vt:lpstr>
      <vt:lpstr>Arvsskatt</vt:lpstr>
      <vt:lpstr>Medborgarskap</vt:lpstr>
      <vt:lpstr>Medborgerliga rättigheter och skyldigheter</vt:lpstr>
      <vt:lpstr>Medborgerliga rättigheter och skyldigheter forts.</vt:lpstr>
      <vt:lpstr>Allemansrätten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Individen i samhället</dc:title>
  <dc:creator>EijaM</dc:creator>
  <cp:lastModifiedBy>EijaM</cp:lastModifiedBy>
  <cp:revision>103</cp:revision>
  <dcterms:created xsi:type="dcterms:W3CDTF">2013-08-08T16:28:28Z</dcterms:created>
  <dcterms:modified xsi:type="dcterms:W3CDTF">2013-08-22T15:26:56Z</dcterms:modified>
</cp:coreProperties>
</file>