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1"/>
  </p:notesMasterIdLst>
  <p:sldIdLst>
    <p:sldId id="279" r:id="rId7"/>
    <p:sldId id="277" r:id="rId8"/>
    <p:sldId id="275" r:id="rId9"/>
    <p:sldId id="276" r:id="rId10"/>
    <p:sldId id="296" r:id="rId11"/>
    <p:sldId id="270" r:id="rId12"/>
    <p:sldId id="266" r:id="rId13"/>
    <p:sldId id="292" r:id="rId14"/>
    <p:sldId id="282" r:id="rId15"/>
    <p:sldId id="283" r:id="rId16"/>
    <p:sldId id="287" r:id="rId17"/>
    <p:sldId id="286" r:id="rId18"/>
    <p:sldId id="289" r:id="rId19"/>
    <p:sldId id="288" r:id="rId20"/>
    <p:sldId id="256" r:id="rId21"/>
    <p:sldId id="258" r:id="rId22"/>
    <p:sldId id="260" r:id="rId23"/>
    <p:sldId id="261" r:id="rId24"/>
    <p:sldId id="262" r:id="rId25"/>
    <p:sldId id="263" r:id="rId26"/>
    <p:sldId id="301" r:id="rId27"/>
    <p:sldId id="264" r:id="rId28"/>
    <p:sldId id="298" r:id="rId29"/>
    <p:sldId id="300" r:id="rId30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EB9F59-94F0-9747-A688-B8DE8354A565}" type="datetimeFigureOut">
              <a:rPr lang="fi-FI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2F38E1-DF8B-5A48-A0F4-29EF8404A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6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F38E1-DF8B-5A48-A0F4-29EF8404A6B3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9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CB7FCB1-8F93-4C9B-BAAB-E1B19F04DCA1}" type="slidenum">
              <a:rPr lang="fi-FI" altLang="fi-FI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28.10.2019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8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8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76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6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49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1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1" r:id="rId5"/>
    <p:sldLayoutId id="2147483752" r:id="rId6"/>
    <p:sldLayoutId id="2147483757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z="40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>Kukkulan koulu</a:t>
            </a:r>
            <a: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/>
            </a:r>
            <a:b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</a:br>
            <a: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>	</a:t>
            </a:r>
            <a:r>
              <a:rPr lang="fi-FI" altLang="fi-FI" sz="20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>https://peda.net/jyvaskyla/kukkulankoulu</a:t>
            </a:r>
            <a: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/>
            </a:r>
            <a:b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</a:br>
            <a:r>
              <a:rPr lang="fi-FI" altLang="fi-FI" sz="3600" b="1" kern="0" dirty="0">
                <a:solidFill>
                  <a:srgbClr val="00529B"/>
                </a:solidFill>
                <a:ea typeface="ＭＳ Ｐゴシック" pitchFamily="-104" charset="-128"/>
                <a:cs typeface="+mj-cs"/>
              </a:rPr>
              <a:t>	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12262" y="3125337"/>
            <a:ext cx="4807296" cy="276810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6E9DB-BB59-E042-B6EF-8E8E2E47C700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53" y="2039325"/>
            <a:ext cx="5955891" cy="398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4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dirty="0" smtClean="0">
                <a:solidFill>
                  <a:srgbClr val="00B0F0"/>
                </a:solidFill>
              </a:rPr>
              <a:t>Yläkouluun tulevat oppilaat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611188" y="1341438"/>
            <a:ext cx="7913687" cy="44211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dirty="0" smtClean="0"/>
              <a:t>Tyttöjä ja poikia, pääosin 8. ja 9. luokkalaisia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 smtClean="0"/>
              <a:t>Vähintään tehostetussa tuessa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 smtClean="0"/>
              <a:t>Erikoissairaanhoidon hoitokontakti, enenevässä määrin avohoidossa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 smtClean="0"/>
              <a:t>Nuoria, joiden koulunkäynti ei koulun, eikä koulun ulkopuolisin tukitoimin onnistu omassa koulussa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 smtClean="0"/>
              <a:t>Syitä: neuropsykiatriset vaikeudet, vetäytyneisyys, tunne-elämän säätelyn vaikeudet, ahdistus, masennus, itsetuhoisuus, syömishäiriöt…</a:t>
            </a:r>
          </a:p>
        </p:txBody>
      </p:sp>
      <p:sp>
        <p:nvSpPr>
          <p:cNvPr id="8196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12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6634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b="1" dirty="0" smtClean="0">
                <a:solidFill>
                  <a:srgbClr val="00B0F0"/>
                </a:solidFill>
              </a:rPr>
              <a:t>Avo-oppilaana Kukkulan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341438"/>
            <a:ext cx="7913687" cy="4464050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Koulunkäynnin tukijakso:</a:t>
            </a:r>
          </a:p>
          <a:p>
            <a:pPr marL="1200150" lvl="2" indent="-342900">
              <a:buFont typeface="Wingdings" panose="05000000000000000000" pitchFamily="2" charset="2"/>
              <a:buChar char="Ø"/>
              <a:defRPr/>
            </a:pPr>
            <a:r>
              <a:rPr lang="fi-FI" sz="2000" dirty="0" smtClean="0"/>
              <a:t>koulunkäynti on vaarassa keskeytyä</a:t>
            </a:r>
          </a:p>
          <a:p>
            <a:pPr marL="1200150" lvl="2" indent="-342900">
              <a:buFont typeface="Wingdings" panose="05000000000000000000" pitchFamily="2" charset="2"/>
              <a:buChar char="Ø"/>
              <a:defRPr/>
            </a:pPr>
            <a:r>
              <a:rPr lang="fi-FI" sz="2000" dirty="0" smtClean="0"/>
              <a:t>oman koulun tukitoimet eivät ole riittäneet</a:t>
            </a:r>
          </a:p>
          <a:p>
            <a:pPr marL="1200150" lvl="2" indent="-342900">
              <a:buFont typeface="Wingdings" panose="05000000000000000000" pitchFamily="2" charset="2"/>
              <a:buChar char="Ø"/>
              <a:defRPr/>
            </a:pPr>
            <a:r>
              <a:rPr lang="fi-FI" sz="2000" dirty="0" smtClean="0"/>
              <a:t>oppilailla erikoissairaanhoidon hoitokontakti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Jatkuva haku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Konsultaatiokontakti Kukkulaan ennen hakua tukijaksolle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Oppilaat otetaan yleensä vähintään puoleksi vuodeksi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Tavoitteina mm. tilanteen selvittely, säännöllisen koulunkäyntirytmin palauttaminen, opinnoissa eteneminen, koulumyönteisten kokemusten kartuttaminen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Yhteistyö oppilaan verkoston kanssa koko jakson ajan tärkeää: koulupalaverit, hoitoneuvottelut ym.</a:t>
            </a:r>
          </a:p>
          <a:p>
            <a:pPr marL="457200" lvl="1" indent="0">
              <a:defRPr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  <p:sp>
        <p:nvSpPr>
          <p:cNvPr id="12292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12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1340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b="1" dirty="0" smtClean="0">
                <a:solidFill>
                  <a:srgbClr val="00B0F0"/>
                </a:solidFill>
              </a:rPr>
              <a:t>Nuorisopsykiatrian poliklinikat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611188" y="1412875"/>
            <a:ext cx="7913687" cy="42481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Kaksi ajanvarauspoliklinikkaa (Jyväskylä ja Äänekoski), joihin tarvitaan lähete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Vastaavat pääasiassa  Keski-Suomen alueella asuvien</a:t>
            </a:r>
          </a:p>
          <a:p>
            <a:pPr marL="0" indent="0">
              <a:buNone/>
              <a:defRPr/>
            </a:pPr>
            <a:r>
              <a:rPr lang="fi-FI" altLang="fi-FI" sz="2000" dirty="0" smtClean="0"/>
              <a:t>    13 – 17 -vuotiaiden psykiatrisesta avo-hoidosta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Lääkäreitä, psykologeja, psykiatrisia sairaanhoitajia, terapeutteja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Kolikko – Nuorisopsykiatrisen erikoissairaanhoidon liikkuvat konsultaatiot, hoidontarpeen arviot ja lyhyet interventiot Keski-Suomen alueella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Perhe- ja verkostotyö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altLang="fi-FI" sz="2000" dirty="0" smtClean="0"/>
              <a:t>Nuorten ryhmämuotoinen tutkimus ja kuntoutus</a:t>
            </a:r>
          </a:p>
          <a:p>
            <a:pPr marL="0" indent="0">
              <a:defRPr/>
            </a:pPr>
            <a:endParaRPr lang="fi-FI" altLang="fi-FI" sz="2000" dirty="0" smtClean="0"/>
          </a:p>
        </p:txBody>
      </p:sp>
      <p:sp>
        <p:nvSpPr>
          <p:cNvPr id="11268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12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948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b="1" dirty="0" smtClean="0">
                <a:solidFill>
                  <a:srgbClr val="00B0F0"/>
                </a:solidFill>
              </a:rPr>
              <a:t>Osasto-oppilaana Kukkulan koulussa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611188" y="1484313"/>
            <a:ext cx="7913687" cy="4565650"/>
          </a:xfrm>
        </p:spPr>
        <p:txBody>
          <a:bodyPr/>
          <a:lstStyle/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Opetuksen pyrkimyksenä on tukea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fi-FI" altLang="fi-FI" sz="2000" dirty="0" smtClean="0"/>
              <a:t>     	1. nuoren hoitoa ja kuntoutusta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fi-FI" altLang="fi-FI" sz="2000" dirty="0" smtClean="0"/>
              <a:t>     	2. pysymistä mahdollisuuksien mukaan oman koulun 	opetustavoitteissa </a:t>
            </a:r>
          </a:p>
          <a:p>
            <a:pPr>
              <a:lnSpc>
                <a:spcPct val="115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Erityistapauksissa koulua voidaan käydä osastolla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Yhteistyö osaston kanssa tärkeää </a:t>
            </a:r>
            <a:r>
              <a:rPr lang="fi-FI" altLang="fi-FI" sz="2000" dirty="0" smtClean="0">
                <a:latin typeface="Wingdings" panose="05000000000000000000" pitchFamily="2" charset="2"/>
              </a:rPr>
              <a:t></a:t>
            </a:r>
            <a:r>
              <a:rPr lang="fi-FI" altLang="fi-FI" sz="2000" dirty="0" smtClean="0"/>
              <a:t> nopea ja avoin tiedonsiirto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Oppimissuunnitelman tekeminen, yhteistyö oppilaan oman koulun kanssa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Mahdollisten oppimisen ja/tai muiden koulunkäynnin pulmien selvittely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Opettaja osa hoitotiimiä </a:t>
            </a:r>
            <a:r>
              <a:rPr lang="fi-FI" altLang="fi-FI" sz="2000" dirty="0" smtClean="0">
                <a:latin typeface="Wingdings" panose="05000000000000000000" pitchFamily="2" charset="2"/>
              </a:rPr>
              <a:t></a:t>
            </a:r>
            <a:r>
              <a:rPr lang="fi-FI" altLang="fi-FI" sz="2000" dirty="0" smtClean="0"/>
              <a:t> työryhmiin, hoitoneuvotteluihin ja osastotunnille osallistuminen</a:t>
            </a:r>
          </a:p>
          <a:p>
            <a:endParaRPr lang="fi-FI" altLang="fi-FI" dirty="0" smtClean="0"/>
          </a:p>
        </p:txBody>
      </p:sp>
      <p:sp>
        <p:nvSpPr>
          <p:cNvPr id="15364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12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7653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989888" cy="1190625"/>
          </a:xfrm>
        </p:spPr>
        <p:txBody>
          <a:bodyPr lIns="91440" tIns="45720" rIns="91440" bIns="457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altLang="fi-FI" sz="3800" b="1" smtClean="0">
                <a:solidFill>
                  <a:srgbClr val="00B0F0"/>
                </a:solidFill>
              </a:rPr>
              <a:t>Nuorisopsykiatrian osasto</a:t>
            </a:r>
            <a:endParaRPr lang="fi-FI" altLang="fi-FI" sz="3800" b="1" dirty="0" smtClean="0">
              <a:solidFill>
                <a:srgbClr val="00B0F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7953375" cy="4824412"/>
          </a:xfrm>
        </p:spPr>
        <p:txBody>
          <a:bodyPr lIns="91440" tIns="45720" rIns="91440" bIns="45720"/>
          <a:lstStyle/>
          <a:p>
            <a:pPr marL="285750" indent="-285750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Nuorisopsykiatrian osasto on tarkoitettu 13 – 17 -vuotiaille Keski-Suomen alueella asuville nuorille, jotka tarvitsevat nuorisopsykiatrista sairaalahoitoa.</a:t>
            </a:r>
          </a:p>
          <a:p>
            <a:pPr marL="285750" indent="-285750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Osastohoidon tarve arvioidaan lääkärin laatiman lähetteen perusteella. </a:t>
            </a:r>
          </a:p>
          <a:p>
            <a:pPr marL="285750" indent="-285750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Kymmenen osastopaikkaa, osasto on auki 24h/vrk.</a:t>
            </a:r>
          </a:p>
          <a:p>
            <a:pPr marL="285750" indent="-285750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Osastojakson kesto muutamista päivistä kuukausiin (</a:t>
            </a:r>
            <a:r>
              <a:rPr lang="fi-FI" alt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keskim</a:t>
            </a: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11 vrk)</a:t>
            </a:r>
          </a:p>
          <a:p>
            <a:pPr marL="685800" lvl="1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Tutkimusjakso (3vkoa)</a:t>
            </a:r>
          </a:p>
          <a:p>
            <a:pPr marL="685800" lvl="1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Hoitojakso</a:t>
            </a:r>
          </a:p>
          <a:p>
            <a:pPr marL="685800" lvl="1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Kriisijakso</a:t>
            </a:r>
          </a:p>
          <a:p>
            <a:pPr marL="685800" lvl="1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Avohoidon tukijakso, </a:t>
            </a:r>
            <a:r>
              <a:rPr lang="fi-FI" altLang="fi-FI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intensiivi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-</a:t>
            </a:r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charset="2"/>
              </a:rPr>
              <a:t>päiväosasto</a:t>
            </a:r>
          </a:p>
          <a:p>
            <a:pPr marL="285750" indent="-285750">
              <a:spcBef>
                <a:spcPts val="450"/>
              </a:spcBef>
              <a:buSzPct val="45000"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Henkilökunta: hoitajia, sosiaalityöntekijä, psykologi, sihteeri, osaston lääkäri ja osaston ylilääkäri.</a:t>
            </a:r>
            <a:endParaRPr lang="fi-FI" altLang="fi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67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tsikko 1"/>
          <p:cNvSpPr>
            <a:spLocks noGrp="1"/>
          </p:cNvSpPr>
          <p:nvPr>
            <p:ph type="ctrTitle"/>
          </p:nvPr>
        </p:nvSpPr>
        <p:spPr>
          <a:xfrm>
            <a:off x="613064" y="2075296"/>
            <a:ext cx="7772400" cy="1470025"/>
          </a:xfrm>
        </p:spPr>
        <p:txBody>
          <a:bodyPr/>
          <a:lstStyle/>
          <a:p>
            <a:r>
              <a:rPr lang="fi-FI" sz="3800" b="1" dirty="0">
                <a:latin typeface="Arial" panose="020B0604020202020204" pitchFamily="34" charset="0"/>
                <a:cs typeface="Arial" panose="020B0604020202020204" pitchFamily="34" charset="0"/>
              </a:rPr>
              <a:t>Kukkulan koulun </a:t>
            </a:r>
            <a:r>
              <a:rPr lang="fi-FI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ohjaus- ja konsultaatiopalvelut</a:t>
            </a:r>
            <a:endParaRPr lang="fi-FI" sz="3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219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B3AC73-68FD-504F-817D-BD5F0789C3EA}" type="datetime1">
              <a:rPr lang="fi-FI" sz="1000">
                <a:solidFill>
                  <a:srgbClr val="898989"/>
                </a:solidFill>
                <a:cs typeface="Arial" charset="0"/>
              </a:rPr>
              <a:pPr eaLnBrk="1" hangingPunct="1"/>
              <a:t>28.10.2019</a:t>
            </a:fld>
            <a:endParaRPr lang="fi-FI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Kukkulan koulu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242147"/>
            <a:ext cx="8229600" cy="4525963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arjoaa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ohjausta ja konsultaatiota koko Keski-Suomen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sairaanhoitopiirin alueella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Etäisimpiin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kuntiin palvelu on pääasiassa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puhelinkonsultaatiota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Kukkulan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koulun konsultaatiopalveluita tarjotaan ensisijaisesti niille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perusopetusikäisille oppilaille,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joilla 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kontakti erikoissairaanhoidon avohoitoon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(lastenneurologia, lastenpsykiatria, nuorisopsykiatria, Kolikko)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tai perheneuvolaan</a:t>
            </a: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08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Perusopetuslaki </a:t>
            </a:r>
            <a:r>
              <a:rPr lang="fi-FI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velvoittaa</a:t>
            </a:r>
            <a:endParaRPr lang="fi-FI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Sairaalakoulujen tehtävästä määrätään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perusopetuslaissa.</a:t>
            </a:r>
            <a:endParaRPr lang="fi-FI" sz="2000" kern="0" dirty="0">
              <a:solidFill>
                <a:srgbClr val="2C15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000" kern="0" dirty="0" smtClean="0">
              <a:solidFill>
                <a:srgbClr val="2C15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Sairaalan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sijaintikunta on velvollinen järjestämään sairaalassa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potilaana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olevalle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oppilaalle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opetusta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siinä määrin kuin se hänen terveytensä huomioon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ottaen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mahdollista.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Hoidosta vastaavan sairaalan sijaintikunta on velvollinen järjestämään myös </a:t>
            </a:r>
            <a:r>
              <a:rPr lang="fi-FI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muulle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erikoissairaanhoidossa olevalle oppivelvolliselle oppilaalle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opetusta </a:t>
            </a:r>
            <a:r>
              <a:rPr lang="fi-FI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tukea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siinä määrin kuin se hänen terveytensä, pedagogiset erityistarpeensa ja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erikoissairaanhoidon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hoidolliset ja kuntoutukselliset toimenpiteet huomioon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ottaen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perusteltua, jos opetuksen järjestäminen muutoin ei ole tämän tai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muun 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 mukaisista tukitoimista huolimatta </a:t>
            </a:r>
            <a:r>
              <a:rPr lang="fi-FI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oppilaan edun mukaista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2000" kern="0" dirty="0" err="1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a §)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7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Ohjaus- ja konsultaatiotoiminnan </a:t>
            </a:r>
            <a:r>
              <a:rPr lang="fi-FI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tavoitteet</a:t>
            </a:r>
            <a:endParaRPr lang="fi-FI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Tukea oppilaan 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koulunkäyntiä ja löytää tapauskohtaisesti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tilanteeseen 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sopivat tukimuodot </a:t>
            </a:r>
            <a:r>
              <a:rPr lang="fi-FI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yhteistyössä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oppilaan </a:t>
            </a:r>
            <a:r>
              <a:rPr lang="fi-FI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verkoston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kanssa (perhe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koulu, avohoito sekä muut tahot).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14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050" y="1318692"/>
            <a:ext cx="8540750" cy="4525963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Konsultaatiopyynnön voi tehdä hoitava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taho, koulu tai huoltaja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Konsultaatiopyynnön tekijän tulee pyytää huoltajilta lupa ottaa yhteyttä konsultoivaan erityisopettajaan, jos oppilaasta halutaan puhua nimellä  </a:t>
            </a:r>
            <a:endParaRPr lang="fi-FI" sz="20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Konsultoiva opettaja tarvitsee huoltajilta suostumuksen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oppilasta koskevien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konsultaation kannalta olennaisten tietojen saamiseksi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sekä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tiedonsiirtoa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varten</a:t>
            </a: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Koulun tilatessa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konsultaatiopalveluita,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tilaavan tahon varmistettava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maksusitoumus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omasta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kunnasta (huoltaja ei voi toimia maksajana)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Jyväskylän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 sisäiset konsultaatiot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ovat </a:t>
            </a:r>
            <a:r>
              <a:rPr lang="fi-F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tilaajalle </a:t>
            </a:r>
            <a:r>
              <a:rPr lang="fi-FI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maksuttomia</a:t>
            </a:r>
            <a:endParaRPr lang="fi-F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9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b="1" dirty="0">
                <a:solidFill>
                  <a:schemeClr val="accent2"/>
                </a:solidFill>
              </a:rPr>
              <a:t>Kukkulan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21762"/>
            <a:ext cx="8229600" cy="5315516"/>
          </a:xfrm>
        </p:spPr>
        <p:txBody>
          <a:bodyPr/>
          <a:lstStyle/>
          <a:p>
            <a:r>
              <a:rPr lang="fi-FI" altLang="fi-FI" sz="2300" dirty="0"/>
              <a:t>Kukkulan koulu on sairaalakoulu ja yksi Jyväskylän kaupungin </a:t>
            </a:r>
            <a:r>
              <a:rPr lang="fi-FI" altLang="fi-FI" sz="2300" dirty="0" smtClean="0"/>
              <a:t>kouluista</a:t>
            </a:r>
            <a:endParaRPr lang="fi-FI" altLang="fi-FI" sz="2300" dirty="0"/>
          </a:p>
          <a:p>
            <a:r>
              <a:rPr lang="fi-FI" altLang="fi-FI" sz="2300" dirty="0"/>
              <a:t>Kukkulan koulussa annetaan opetusta lasten- ja nuorisopsykiatrisessa tai </a:t>
            </a:r>
            <a:r>
              <a:rPr lang="fi-FI" altLang="fi-FI" sz="2300" b="1" dirty="0"/>
              <a:t>somaattisessa</a:t>
            </a:r>
            <a:r>
              <a:rPr lang="fi-FI" altLang="fi-FI" sz="2300" dirty="0"/>
              <a:t> osastohoidossa oleville perusopetusikäisille lapsille ja </a:t>
            </a:r>
            <a:r>
              <a:rPr lang="fi-FI" altLang="fi-FI" sz="2300" dirty="0" smtClean="0"/>
              <a:t>nuorille</a:t>
            </a:r>
            <a:endParaRPr lang="fi-FI" altLang="fi-FI" sz="2300" dirty="0"/>
          </a:p>
          <a:p>
            <a:r>
              <a:rPr lang="fi-FI" altLang="fi-FI" sz="2300" dirty="0"/>
              <a:t>Kukkulan koulussa voi opiskella tukijaksolla myös erikoissairaanhoidon avohoidossa oleva </a:t>
            </a:r>
            <a:r>
              <a:rPr lang="fi-FI" altLang="fi-FI" sz="2300" dirty="0" smtClean="0"/>
              <a:t>lapsi / nuori </a:t>
            </a:r>
            <a:r>
              <a:rPr lang="fi-FI" altLang="fi-FI" sz="2300" dirty="0"/>
              <a:t>(avo-oppilaat</a:t>
            </a:r>
            <a:r>
              <a:rPr lang="fi-FI" altLang="fi-FI" sz="2300" dirty="0" smtClean="0"/>
              <a:t>)</a:t>
            </a:r>
          </a:p>
          <a:p>
            <a:r>
              <a:rPr lang="fi-FI" altLang="fi-FI" sz="2300" dirty="0" smtClean="0"/>
              <a:t>Tukijaksopaikkaa </a:t>
            </a:r>
            <a:r>
              <a:rPr lang="fi-FI" altLang="fi-FI" sz="2300" dirty="0"/>
              <a:t>haetaan koulun rehtorilta. Hakijana voi olla oppilaan oma koulu tai </a:t>
            </a:r>
            <a:r>
              <a:rPr lang="fi-FI" altLang="fi-FI" sz="2300" dirty="0" smtClean="0"/>
              <a:t>hoito</a:t>
            </a:r>
          </a:p>
          <a:p>
            <a:r>
              <a:rPr lang="fi-FI" altLang="fi-FI" sz="2300" dirty="0" smtClean="0"/>
              <a:t>Jokaisella </a:t>
            </a:r>
            <a:r>
              <a:rPr lang="fi-FI" altLang="fi-FI" sz="2300" dirty="0"/>
              <a:t>avo-oppilaalla tulee olla </a:t>
            </a:r>
            <a:r>
              <a:rPr lang="fi-FI" altLang="fi-FI" sz="2300" b="1" dirty="0"/>
              <a:t>toimiva polikliininen hoitosuhde </a:t>
            </a:r>
            <a:r>
              <a:rPr lang="fi-FI" altLang="fi-FI" sz="2300" b="1" dirty="0" smtClean="0"/>
              <a:t>erikoissairaanhoidossa</a:t>
            </a:r>
          </a:p>
          <a:p>
            <a:pPr lvl="1"/>
            <a:r>
              <a:rPr lang="fi-FI" altLang="fi-FI" sz="1900" b="1" dirty="0" smtClean="0"/>
              <a:t>Alkuopetusikäisillä hoito voi toteutua perheneuvolan kautta</a:t>
            </a:r>
            <a:endParaRPr lang="fi-FI" altLang="fi-FI" sz="19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koulukäynnit (oppituntien seuranta +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palaveri),</a:t>
            </a:r>
            <a:r>
              <a:rPr lang="fi-FI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myös yhteistyössä </a:t>
            </a:r>
            <a:r>
              <a:rPr lang="fi-FI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hoitotahon	työntekijän </a:t>
            </a:r>
            <a:r>
              <a:rPr lang="fi-FI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kanssa 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koulupalaverit / verkostopalaverit </a:t>
            </a:r>
            <a:endParaRPr lang="fi-FI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puhelinkonsultaatiot 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koulunkäyntiin liittyvä selvittelytyö 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asiantuntijakonsultaatio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ohjaukselliset </a:t>
            </a: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keskustelut omalle koululle 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mahdollisuuksien mukaan henkilökohtaisia tukitapaamisia nuorelle </a:t>
            </a:r>
            <a:r>
              <a:rPr lang="fi-FI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kotikäynnit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8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Koulutusta</a:t>
            </a:r>
            <a:endParaRPr lang="fi-F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Kukkulan koulu tarjoaa osaamiskeskuksena myös koulutusta työyhteisöille</a:t>
            </a:r>
          </a:p>
          <a:p>
            <a:r>
              <a:rPr lang="fi-FI" dirty="0" smtClean="0"/>
              <a:t>Aiheina voi olla esimerkiksi</a:t>
            </a:r>
          </a:p>
          <a:p>
            <a:pPr lvl="1"/>
            <a:r>
              <a:rPr lang="fi-FI" dirty="0" smtClean="0"/>
              <a:t>Haastavan käyttäytymisen kohtaaminen</a:t>
            </a:r>
          </a:p>
          <a:p>
            <a:pPr lvl="1"/>
            <a:r>
              <a:rPr lang="fi-FI" dirty="0" smtClean="0"/>
              <a:t>NEPSY-haasteet koulussa</a:t>
            </a:r>
          </a:p>
          <a:p>
            <a:pPr lvl="1"/>
            <a:r>
              <a:rPr lang="fi-FI" dirty="0" smtClean="0"/>
              <a:t>Ammatillisuus / ammatillinen työote</a:t>
            </a:r>
          </a:p>
          <a:p>
            <a:pPr lvl="1"/>
            <a:r>
              <a:rPr lang="fi-FI" dirty="0" smtClean="0"/>
              <a:t>Tunne- ja tietoisuustaidot koulussa</a:t>
            </a:r>
          </a:p>
          <a:p>
            <a:pPr lvl="1"/>
            <a:r>
              <a:rPr lang="fi-FI" smtClean="0"/>
              <a:t>Verkostotyön </a:t>
            </a:r>
            <a:r>
              <a:rPr lang="fi-FI" smtClean="0"/>
              <a:t>osaaminen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681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04056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B0F0"/>
                </a:solidFill>
              </a:rPr>
              <a:t>Maksut ulkokuntiin</a:t>
            </a:r>
            <a:br>
              <a:rPr lang="fi-FI" b="1" dirty="0" smtClean="0">
                <a:solidFill>
                  <a:srgbClr val="00B0F0"/>
                </a:solidFill>
              </a:rPr>
            </a:br>
            <a:r>
              <a:rPr lang="fi-FI" sz="2000" b="1" dirty="0" smtClean="0">
                <a:solidFill>
                  <a:srgbClr val="00B0F0"/>
                </a:solidFill>
              </a:rPr>
              <a:t>Jyväskylän </a:t>
            </a:r>
            <a:r>
              <a:rPr lang="fi-FI" sz="2000" b="1" smtClean="0">
                <a:solidFill>
                  <a:srgbClr val="00B0F0"/>
                </a:solidFill>
              </a:rPr>
              <a:t>perusopetukseen maksutonta</a:t>
            </a:r>
            <a:endParaRPr lang="fi-FI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Koulupäivämaksu 190€/pvä + kotikunta maksaa matkat</a:t>
            </a:r>
          </a:p>
          <a:p>
            <a:pPr lvl="1"/>
            <a:r>
              <a:rPr lang="fi-FI" dirty="0" smtClean="0"/>
              <a:t>Tukijakso sisältää 1-2 seurantapalaveria, joista laskutetaan vain matkat</a:t>
            </a:r>
          </a:p>
          <a:p>
            <a:endParaRPr lang="fi-FI" dirty="0"/>
          </a:p>
          <a:p>
            <a:r>
              <a:rPr lang="fi-FI" dirty="0" smtClean="0"/>
              <a:t>Konsultaatio &amp; ”irralliset palaverit”: </a:t>
            </a:r>
          </a:p>
          <a:p>
            <a:pPr lvl="1"/>
            <a:r>
              <a:rPr lang="fi-FI" dirty="0" smtClean="0"/>
              <a:t>½ pv 100€ + matkat</a:t>
            </a:r>
          </a:p>
          <a:p>
            <a:pPr lvl="1"/>
            <a:r>
              <a:rPr lang="fi-FI" dirty="0" smtClean="0"/>
              <a:t>1 pv 200€ + matkat</a:t>
            </a:r>
          </a:p>
          <a:p>
            <a:pPr lvl="1"/>
            <a:endParaRPr lang="fi-FI" dirty="0"/>
          </a:p>
          <a:p>
            <a:r>
              <a:rPr lang="fi-FI" dirty="0" smtClean="0"/>
              <a:t>Koulutus</a:t>
            </a:r>
          </a:p>
          <a:p>
            <a:pPr lvl="1"/>
            <a:r>
              <a:rPr lang="fi-FI" dirty="0"/>
              <a:t>yksi kouluttaja 150€/h, kaksi kouluttajaa 200€/h + kilometrikorvaukset, koulutuksen sisällöstä riippuen voidaan laskuttaa myös suunnittelusta samoilla tuntihinnoilla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9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 smtClean="0">
                <a:solidFill>
                  <a:srgbClr val="00B0F0"/>
                </a:solidFill>
              </a:rPr>
              <a:t>KIITOS MIELENKIINNOSTANNE!</a:t>
            </a:r>
            <a:endParaRPr lang="fi-FI" sz="4800" b="1" dirty="0">
              <a:solidFill>
                <a:srgbClr val="00B0F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CDE60-39F7-9448-9ED9-1FBC88A85563}" type="datetime1">
              <a:rPr lang="fi-FI" smtClean="0"/>
              <a:pPr>
                <a:defRPr/>
              </a:pPr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7463E-2174-9242-AA9A-FCC383611101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b="1" dirty="0">
                <a:solidFill>
                  <a:schemeClr val="accent2"/>
                </a:solidFill>
              </a:rPr>
              <a:t>Kukkulan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1091" y="1144922"/>
            <a:ext cx="8229600" cy="4713388"/>
          </a:xfrm>
        </p:spPr>
        <p:txBody>
          <a:bodyPr/>
          <a:lstStyle/>
          <a:p>
            <a:r>
              <a:rPr lang="fi-FI" altLang="fi-FI" sz="2000" dirty="0"/>
              <a:t>O</a:t>
            </a:r>
            <a:r>
              <a:rPr lang="fi-FI" altLang="fi-FI" sz="2000" dirty="0" smtClean="0"/>
              <a:t>ppilaspaikkamäärä n. 35, ala- ja yläkoulun opetusryhmät</a:t>
            </a:r>
          </a:p>
          <a:p>
            <a:r>
              <a:rPr lang="fi-FI" altLang="fi-FI" sz="2000" dirty="0" smtClean="0"/>
              <a:t>Lisäksi Koulukuntoutus omana toimintanaan</a:t>
            </a:r>
            <a:endParaRPr lang="fi-FI" altLang="fi-FI" sz="2000" dirty="0"/>
          </a:p>
          <a:p>
            <a:r>
              <a:rPr lang="fi-FI" altLang="fi-FI" sz="2000" dirty="0"/>
              <a:t>Opetusryhmissä on sekä </a:t>
            </a:r>
            <a:r>
              <a:rPr lang="fi-FI" altLang="fi-FI" sz="2000" dirty="0" smtClean="0"/>
              <a:t>osastojen oppilaita (yläkoulu) </a:t>
            </a:r>
            <a:r>
              <a:rPr lang="fi-FI" altLang="fi-FI" sz="2000" dirty="0"/>
              <a:t>että </a:t>
            </a:r>
            <a:r>
              <a:rPr lang="fi-FI" altLang="fi-FI" sz="2000" dirty="0" smtClean="0"/>
              <a:t>avo-oppilaita</a:t>
            </a:r>
            <a:endParaRPr lang="fi-FI" altLang="fi-FI" sz="2000" dirty="0"/>
          </a:p>
          <a:p>
            <a:r>
              <a:rPr lang="fi-FI" altLang="fi-FI" sz="2000" dirty="0" smtClean="0"/>
              <a:t>Opettajia 9 (+1 Ysiplus), rehtori ja koulunkäynnin ohjaajia 10 + henkilökohtaiset ohjaajat</a:t>
            </a:r>
          </a:p>
          <a:p>
            <a:r>
              <a:rPr lang="fi-FI" altLang="fi-FI" sz="2000" dirty="0" smtClean="0"/>
              <a:t>Opetuksen ja pedagogisen kuntoutuksen </a:t>
            </a:r>
            <a:r>
              <a:rPr lang="fi-FI" altLang="fi-FI" sz="2000" dirty="0"/>
              <a:t>lisäksi Kukkulan koulu tarjoaa ohjaus- ja konsultaatiopalveluita koulunkäyntiin liittyvissä </a:t>
            </a:r>
            <a:r>
              <a:rPr lang="fi-FI" altLang="fi-FI" sz="2000" dirty="0" smtClean="0"/>
              <a:t>kysymyksissä</a:t>
            </a:r>
            <a:endParaRPr lang="fi-FI" altLang="fi-FI" sz="2000" dirty="0"/>
          </a:p>
          <a:p>
            <a:r>
              <a:rPr lang="fi-FI" altLang="fi-FI" sz="2000" dirty="0"/>
              <a:t>Koulun palveluita tarjotaan koko sairaanhoitopiirin </a:t>
            </a:r>
            <a:r>
              <a:rPr lang="fi-FI" altLang="fi-FI" sz="2000" dirty="0" smtClean="0"/>
              <a:t>alueella</a:t>
            </a:r>
            <a:endParaRPr lang="fi-FI" altLang="fi-FI" sz="2000" dirty="0"/>
          </a:p>
          <a:p>
            <a:r>
              <a:rPr lang="fi-FI" altLang="fi-FI" sz="2000" dirty="0"/>
              <a:t>Sairaalaopetuksesta säädetään perusopetuslaissa </a:t>
            </a:r>
          </a:p>
          <a:p>
            <a:pPr marL="0" indent="0">
              <a:buNone/>
            </a:pPr>
            <a:r>
              <a:rPr lang="fi-FI" altLang="fi-FI" sz="2000" dirty="0"/>
              <a:t>	(</a:t>
            </a:r>
            <a:r>
              <a:rPr lang="fi-FI" altLang="fi-FI" sz="2000" dirty="0" err="1"/>
              <a:t>PoL</a:t>
            </a:r>
            <a:r>
              <a:rPr lang="fi-FI" altLang="fi-FI" sz="2000" dirty="0"/>
              <a:t> 4 a </a:t>
            </a:r>
            <a:r>
              <a:rPr lang="fi-FI" altLang="fi-FI" sz="2000" dirty="0" smtClean="0"/>
              <a:t>§)</a:t>
            </a:r>
            <a:endParaRPr lang="fi-FI" alt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3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solidFill>
                  <a:schemeClr val="accent2"/>
                </a:solidFill>
              </a:rPr>
              <a:t>Oppiminen ja koulunkäynti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Oppilaiden sairaalakoulussa oloaika vaihtelee </a:t>
            </a:r>
            <a:r>
              <a:rPr lang="fi-FI" altLang="fi-FI" dirty="0" smtClean="0"/>
              <a:t>paljon</a:t>
            </a:r>
            <a:endParaRPr lang="fi-FI" altLang="fi-FI" dirty="0"/>
          </a:p>
          <a:p>
            <a:r>
              <a:rPr lang="fi-FI" altLang="fi-FI" dirty="0"/>
              <a:t>Osasto-oppilaiden sairaalakoulussa oloaika vaihtelee riippuen siitä, onko oppilas kriisi-, </a:t>
            </a:r>
            <a:r>
              <a:rPr lang="fi-FI" altLang="fi-FI" dirty="0" smtClean="0"/>
              <a:t>tutkimus-</a:t>
            </a:r>
            <a:r>
              <a:rPr lang="fi-FI" altLang="fi-FI" dirty="0"/>
              <a:t> </a:t>
            </a:r>
            <a:r>
              <a:rPr lang="fi-FI" altLang="fi-FI" dirty="0" smtClean="0"/>
              <a:t>tai hoitojaksolla</a:t>
            </a:r>
            <a:endParaRPr lang="fi-FI" altLang="fi-FI" dirty="0"/>
          </a:p>
          <a:p>
            <a:r>
              <a:rPr lang="fi-FI" altLang="fi-FI" dirty="0"/>
              <a:t>Avo-oppilaiden tukijakson kesto sovitaan </a:t>
            </a:r>
            <a:r>
              <a:rPr lang="fi-FI" altLang="fi-FI" dirty="0" smtClean="0"/>
              <a:t>yksilöllisesti</a:t>
            </a:r>
            <a:endParaRPr lang="fi-FI" altLang="fi-FI" dirty="0"/>
          </a:p>
          <a:p>
            <a:r>
              <a:rPr lang="fi-FI" altLang="fi-FI" dirty="0"/>
              <a:t>Oman koulun opetussuunnitelma oppimisen pohjana</a:t>
            </a:r>
          </a:p>
          <a:p>
            <a:r>
              <a:rPr lang="fi-FI" altLang="fi-FI" dirty="0"/>
              <a:t>Oppimissuunnitelma tai </a:t>
            </a:r>
            <a:r>
              <a:rPr lang="fi-FI" altLang="fi-FI" dirty="0" smtClean="0"/>
              <a:t>HOJKS käytössä</a:t>
            </a:r>
          </a:p>
          <a:p>
            <a:r>
              <a:rPr lang="fi-FI" altLang="fi-FI" dirty="0" smtClean="0"/>
              <a:t>Päätös erityisistä opetusjärjestelyistä (</a:t>
            </a:r>
            <a:r>
              <a:rPr lang="fi-FI" altLang="fi-FI" dirty="0" err="1" smtClean="0"/>
              <a:t>PoL</a:t>
            </a:r>
            <a:r>
              <a:rPr lang="fi-FI" altLang="fi-FI" dirty="0" smtClean="0"/>
              <a:t> 18§) </a:t>
            </a:r>
            <a:endParaRPr lang="fi-FI" altLang="fi-FI" dirty="0"/>
          </a:p>
          <a:p>
            <a:r>
              <a:rPr lang="fi-FI" altLang="fi-FI" dirty="0"/>
              <a:t>Yksilö- tai </a:t>
            </a:r>
            <a:r>
              <a:rPr lang="fi-FI" altLang="fi-FI" dirty="0" smtClean="0"/>
              <a:t>pienryhmäopetusta</a:t>
            </a:r>
            <a:endParaRPr lang="fi-FI" alt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Perusopetuslaki </a:t>
            </a:r>
            <a:r>
              <a:rPr lang="fi-FI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velvoittaa</a:t>
            </a:r>
            <a:endParaRPr lang="fi-FI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Sairaalakoulujen tehtävästä määrätään </a:t>
            </a:r>
            <a:r>
              <a:rPr lang="fi-FI" sz="2000" kern="0" dirty="0" smtClean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perusopetuslaissa.</a:t>
            </a:r>
            <a:endParaRPr lang="fi-FI" sz="2000" kern="0" dirty="0">
              <a:solidFill>
                <a:srgbClr val="2C15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000" kern="0" dirty="0" smtClean="0">
              <a:solidFill>
                <a:srgbClr val="2C15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Sairaalan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sijaintikunta on velvollinen järjestämään sairaalassa potilaana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olevalle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oppilaalle opetusta siinä määrin kuin se hänen terveytensä huomioon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ottaen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on mahdollista.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Hoidosta vastaavan sairaalan sijaintikunta on velvollinen järjestämään myös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muulle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erikoissairaanhoidossa olevalle oppivelvolliselle oppilaalle opetusta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tukea siinä määrin kuin se hänen terveytensä, pedagogiset erityistarpeensa ja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erikoissairaanhoidon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hoidolliset ja kuntoutukselliset toimenpiteet huomioon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ottaen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on perusteltua, jos opetuksen järjestäminen muutoin ei ole tämän tai </a:t>
            </a:r>
            <a:r>
              <a:rPr lang="fi-FI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muun </a:t>
            </a:r>
            <a:r>
              <a:rPr lang="fi-FI" sz="2000" kern="0" dirty="0">
                <a:latin typeface="Arial" panose="020B0604020202020204" pitchFamily="34" charset="0"/>
                <a:cs typeface="Arial" panose="020B0604020202020204" pitchFamily="34" charset="0"/>
              </a:rPr>
              <a:t>lain mukaisista tukitoimista huolimatta oppilaan edun mukaista. 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2000" kern="0" dirty="0" err="1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fi-FI" sz="2000" kern="0" dirty="0">
                <a:solidFill>
                  <a:srgbClr val="2C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a §)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7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57620"/>
            <a:ext cx="7772400" cy="1470025"/>
          </a:xfrm>
        </p:spPr>
        <p:txBody>
          <a:bodyPr/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Kukkulan koulun alakoulu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type="subTitle" idx="1"/>
          </p:nvPr>
        </p:nvSpPr>
        <p:spPr>
          <a:xfrm>
            <a:off x="480291" y="1927645"/>
            <a:ext cx="8386618" cy="375228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opetusryhmää + klinikkaopetus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Ryhmissä </a:t>
            </a:r>
            <a:r>
              <a:rPr lang="fi-FI" dirty="0" smtClean="0">
                <a:solidFill>
                  <a:schemeClr val="tx1"/>
                </a:solidFill>
              </a:rPr>
              <a:t>4</a:t>
            </a:r>
            <a:r>
              <a:rPr lang="fi-FI" altLang="fi-FI" dirty="0" smtClean="0">
                <a:solidFill>
                  <a:schemeClr val="tx1"/>
                </a:solidFill>
              </a:rPr>
              <a:t> – 8 oppilasta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Laaja-alainen </a:t>
            </a:r>
            <a:r>
              <a:rPr lang="fi-FI" altLang="fi-FI" dirty="0">
                <a:solidFill>
                  <a:schemeClr val="tx1"/>
                </a:solidFill>
              </a:rPr>
              <a:t>ja konsultoiva </a:t>
            </a:r>
            <a:r>
              <a:rPr lang="fi-FI" altLang="fi-FI" dirty="0" smtClean="0">
                <a:solidFill>
                  <a:schemeClr val="tx1"/>
                </a:solidFill>
              </a:rPr>
              <a:t>erityisopettaja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Kouluterveydenhoitaja (n. 1krt kk)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Koulupsykologi (konsultaatio &amp; tutkimus)</a:t>
            </a:r>
            <a:endParaRPr lang="fi-FI" altLang="fi-FI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Koulukuraattori (konsultaatio)</a:t>
            </a:r>
            <a:endParaRPr lang="fi-FI" alt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645400" y="6429375"/>
            <a:ext cx="1498600" cy="365125"/>
          </a:xfrm>
        </p:spPr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24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Avo-oppilaat</a:t>
            </a:r>
            <a:endParaRPr lang="fi-FI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21762"/>
            <a:ext cx="8229600" cy="49044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Termi avo-oppilas tarkoittaa erikoissairaanhoidon avohoidossa olevaa Kukkulan koulun tukijaksoa käyvää lasta/nuorta</a:t>
            </a:r>
          </a:p>
          <a:p>
            <a:pPr>
              <a:spcBef>
                <a:spcPct val="0"/>
              </a:spcBef>
            </a:pPr>
            <a:r>
              <a:rPr lang="fi-FI" alt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Avo-oppilaat </a:t>
            </a:r>
            <a:r>
              <a:rPr lang="fi-FI" altLang="fi-FI" sz="2200" dirty="0">
                <a:latin typeface="Arial" panose="020B0604020202020204" pitchFamily="34" charset="0"/>
                <a:cs typeface="Arial" panose="020B0604020202020204" pitchFamily="34" charset="0"/>
              </a:rPr>
              <a:t>hakevat tukijaksopaikkaa erillisellä </a:t>
            </a:r>
            <a:r>
              <a:rPr lang="fi-FI" alt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hakemuksella</a:t>
            </a:r>
            <a:endParaRPr lang="fi-FI" altLang="fi-F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altLang="fi-FI" sz="22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i-FI" alt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atkuva haku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sz="2200" dirty="0" smtClean="0"/>
              <a:t>Konsultaatiokontakti </a:t>
            </a:r>
            <a:r>
              <a:rPr lang="fi-FI" sz="2200" dirty="0"/>
              <a:t>Kukkulaan ennen hakua </a:t>
            </a:r>
            <a:r>
              <a:rPr lang="fi-FI" sz="2200" dirty="0" smtClean="0"/>
              <a:t>tukijaksolle</a:t>
            </a:r>
            <a:endParaRPr lang="fi-FI" altLang="fi-F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Tukijakso käynnistyy perhekeskustelulla, jota seuraa n. kuukauden päästä verkostoneuvottelu </a:t>
            </a:r>
            <a:r>
              <a:rPr lang="fi-FI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laaditaan tavoitteet tukijaksolle </a:t>
            </a:r>
            <a:r>
              <a:rPr 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sekä sovitaan yhteistyöstä</a:t>
            </a:r>
          </a:p>
          <a:p>
            <a:r>
              <a:rPr 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Tukijakson pituus vaihtelee</a:t>
            </a:r>
          </a:p>
          <a:p>
            <a:r>
              <a:rPr lang="fi-F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Oppilaat avohoidossa lastenpsykiatrian poliklinikalla tai perheneuvolassa</a:t>
            </a:r>
            <a:endParaRPr lang="fi-F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2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Lastenpsykiatrian poliklinikka</a:t>
            </a:r>
            <a:endParaRPr lang="fi-F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Hoidetaan alle 13-vuotiaita lapsia</a:t>
            </a:r>
          </a:p>
          <a:p>
            <a:r>
              <a:rPr lang="fi-FI" dirty="0" smtClean="0"/>
              <a:t>Tarvitaan lääkärin lähete</a:t>
            </a:r>
          </a:p>
          <a:p>
            <a:r>
              <a:rPr lang="fi-FI" dirty="0" smtClean="0"/>
              <a:t>Hoidetaan lapsia, joilla voi olla käyttäytymisen ja tunne-elämän ongelmia, vuorovaikutusongelmia sekä neuropsykiatrisia ongelmia</a:t>
            </a:r>
          </a:p>
          <a:p>
            <a:r>
              <a:rPr lang="fi-FI" altLang="fi-FI" dirty="0" smtClean="0"/>
              <a:t>Lääkäreitä</a:t>
            </a:r>
            <a:r>
              <a:rPr lang="fi-FI" altLang="fi-FI" dirty="0"/>
              <a:t>, psykologeja, psykiatrisia sairaanhoitajia, </a:t>
            </a:r>
            <a:r>
              <a:rPr lang="fi-FI" altLang="fi-FI" dirty="0" smtClean="0"/>
              <a:t>terapeutteja, sosiaalityöntekijöitä</a:t>
            </a:r>
            <a:endParaRPr lang="fi-FI" dirty="0" smtClean="0"/>
          </a:p>
          <a:p>
            <a:r>
              <a:rPr lang="fi-FI" dirty="0" smtClean="0"/>
              <a:t>Poliklinikka sijaitsee keskussairaalan tiloissa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28.10.2019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13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627937" cy="1152525"/>
          </a:xfrm>
        </p:spPr>
        <p:txBody>
          <a:bodyPr/>
          <a:lstStyle/>
          <a:p>
            <a:pPr algn="ctr"/>
            <a:r>
              <a:rPr lang="fi-FI" altLang="fi-FI" b="1" dirty="0" smtClean="0"/>
              <a:t> Kukkulan koulun yläkoulu</a:t>
            </a:r>
          </a:p>
        </p:txBody>
      </p:sp>
      <p:sp>
        <p:nvSpPr>
          <p:cNvPr id="7171" name="Alaotsikko 2"/>
          <p:cNvSpPr>
            <a:spLocks noGrp="1"/>
          </p:cNvSpPr>
          <p:nvPr>
            <p:ph type="subTitle" idx="1"/>
          </p:nvPr>
        </p:nvSpPr>
        <p:spPr>
          <a:xfrm>
            <a:off x="684213" y="1628775"/>
            <a:ext cx="7632700" cy="40100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2 opetusryhmää, molemmissa tukijakso-oppilaita ja osasto-oppilaita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2 opettajaa, 4 koulunkäynninohjaajaa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Laaja-alainen ja konsultoiva erityisopettaja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Kouluterveydenhoitaja (n 1krt kk)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Koulupsykologi (konsultaatio ja tutkimukset)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</a:rPr>
              <a:t>Koulukuraattori (konsultaatio)</a:t>
            </a:r>
          </a:p>
        </p:txBody>
      </p:sp>
      <p:sp>
        <p:nvSpPr>
          <p:cNvPr id="7172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0" y="6429375"/>
            <a:ext cx="1285875" cy="365125"/>
          </a:xfrm>
          <a:noFill/>
        </p:spPr>
        <p:txBody>
          <a:bodyPr/>
          <a:lstStyle>
            <a:lvl1pPr>
              <a:lnSpc>
                <a:spcPct val="12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06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l_pp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itys" ma:contentTypeID="0x0101004EE5C71646C29842993EA066F6F39CED00E130229BAB81654C85BB7F8F3CD67258" ma:contentTypeVersion="124" ma:contentTypeDescription="Esitys-sisältötyyppi toimii kaikkien Askin muiden sisältötyyppien pohjana." ma:contentTypeScope="" ma:versionID="4b689c3f38a7ab87c4ee5ceee5d04c13">
  <xsd:schema xmlns:xsd="http://www.w3.org/2001/XMLSchema" xmlns:xs="http://www.w3.org/2001/XMLSchema" xmlns:p="http://schemas.microsoft.com/office/2006/metadata/properties" xmlns:ns1="http://schemas.microsoft.com/sharepoint/v3" xmlns:ns2="03c35437-39aa-4fa0-ae8b-a504c9b2e8b3" targetNamespace="http://schemas.microsoft.com/office/2006/metadata/properties" ma:root="true" ma:fieldsID="c1962c37d842ca352b099ca0f4247ee7" ns1:_="" ns2:_="">
    <xsd:import namespace="http://schemas.microsoft.com/sharepoint/v3"/>
    <xsd:import namespace="03c35437-39aa-4fa0-ae8b-a504c9b2e8b3"/>
    <xsd:element name="properties">
      <xsd:complexType>
        <xsd:sequence>
          <xsd:element name="documentManagement">
            <xsd:complexType>
              <xsd:all>
                <xsd:element ref="ns2:AskiKuvaus" minOccurs="0"/>
                <xsd:element ref="ns2:Tila_x0020__x0028_Keskeneräinen_x0029_" minOccurs="0"/>
                <xsd:element ref="ns2:_dlc_DocId" minOccurs="0"/>
                <xsd:element ref="ns2:_dlc_DocIdUrl" minOccurs="0"/>
                <xsd:element ref="ns2:_dlc_DocIdPersistId" minOccurs="0"/>
                <xsd:element ref="ns2:jf8d3893d7ed491c93031f2115279c91" minOccurs="0"/>
                <xsd:element ref="ns2:TaxCatchAll" minOccurs="0"/>
                <xsd:element ref="ns2:TaxCatchAllLabel" minOccurs="0"/>
                <xsd:element ref="ns2:pfb1dae054d847a0818617cf09b8d235" minOccurs="0"/>
                <xsd:element ref="ns2:Vanhenemisk1" minOccurs="0"/>
                <xsd:element ref="ns2:Vanhenemisk2" minOccurs="0"/>
                <xsd:element ref="ns1:_dlc_ExpireDateSaved" minOccurs="0"/>
                <xsd:element ref="ns1:_dlc_ExpireDate" minOccurs="0"/>
                <xsd:element ref="ns1:_dlc_Exempt" minOccurs="0"/>
                <xsd:element ref="ns2:Vastuuhenkilo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22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23" nillable="true" ma:displayName="Vapauta käytännöstä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5437-39aa-4fa0-ae8b-a504c9b2e8b3" elementFormDefault="qualified">
    <xsd:import namespace="http://schemas.microsoft.com/office/2006/documentManagement/types"/>
    <xsd:import namespace="http://schemas.microsoft.com/office/infopath/2007/PartnerControls"/>
    <xsd:element name="AskiKuvaus" ma:index="3" nillable="true" ma:displayName="Kuvaus" ma:description="Kenttä dokumentin kuvausta varten" ma:internalName="AskiKuvaus" ma:readOnly="false">
      <xsd:simpleType>
        <xsd:restriction base="dms:Note">
          <xsd:maxLength value="255"/>
        </xsd:restriction>
      </xsd:simpleType>
    </xsd:element>
    <xsd:element name="Tila_x0020__x0028_Keskeneräinen_x0029_" ma:index="5" nillable="true" ma:displayName="Tila (Keskeneräinen)" ma:default="Ei" ma:format="RadioButtons" ma:internalName="Tila_x0020__x0028_Keskener_x00e4_inen_x0029_" ma:readOnly="false">
      <xsd:simpleType>
        <xsd:restriction base="dms:Choice">
          <xsd:enumeration value="Ei"/>
          <xsd:enumeration value="Kyllä"/>
        </xsd:restriction>
      </xsd:simpleType>
    </xsd:element>
    <xsd:element name="_dlc_DocId" ma:index="9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0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jf8d3893d7ed491c93031f2115279c91" ma:index="12" nillable="true" ma:taxonomy="true" ma:internalName="jf8d3893d7ed491c93031f2115279c91" ma:taxonomyFieldName="Asiasanat" ma:displayName="Asiasanat" ma:default="" ma:fieldId="{3f8d3893-d7ed-491c-9303-1f2115279c91}" ma:taxonomyMulti="true" ma:sspId="6997a751-7c47-4342-b18b-66a2d5f2d257" ma:termSetId="a4559da8-a461-4c42-87ce-3f89adcc409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002565e-310a-45f5-a52c-03667dc0854c}" ma:internalName="TaxCatchAll" ma:showField="CatchAllData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f002565e-310a-45f5-a52c-03667dc0854c}" ma:internalName="TaxCatchAllLabel" ma:readOnly="true" ma:showField="CatchAllDataLabel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b1dae054d847a0818617cf09b8d235" ma:index="17" ma:taxonomy="true" ma:internalName="pfb1dae054d847a0818617cf09b8d235" ma:taxonomyFieldName="Julkaiseva_x0020_organisaatio" ma:displayName="Julkaiseva organisaatio" ma:readOnly="false" ma:default="" ma:fieldId="{9fb1dae0-54d8-47a0-8186-17cf09b8d235}" ma:sspId="6997a751-7c47-4342-b18b-66a2d5f2d257" ma:termSetId="74f3503e-2e7a-4bc4-9961-ee9786f4d1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anhenemisk1" ma:index="19" nillable="true" ma:displayName="Syötä vanhenemisaika" ma:format="DateOnly" ma:internalName="Vanhenemisk1" ma:readOnly="false">
      <xsd:simpleType>
        <xsd:restriction base="dms:DateTime"/>
      </xsd:simpleType>
    </xsd:element>
    <xsd:element name="Vanhenemisk2" ma:index="20" nillable="true" ma:displayName="Vanhenemispäivä" ma:format="DateOnly" ma:hidden="true" ma:internalName="Vanhenemisk2" ma:readOnly="false">
      <xsd:simpleType>
        <xsd:restriction base="dms:DateTime"/>
      </xsd:simpleType>
    </xsd:element>
    <xsd:element name="Vastuuhenkilo" ma:index="25" ma:displayName="Vanhenemisilmoitukset" ma:default="Aski.vanhentuneet@jkl.fi" ma:format="Dropdown" ma:internalName="Vastuuhenkilo" ma:readOnly="false">
      <xsd:simpleType>
        <xsd:restriction base="dms:Choice">
          <xsd:enumeration value="Aski.vanhentuneet@jkl.fi"/>
          <xsd:enumeration value="Aski.altek@jkl.fi"/>
          <xsd:enumeration value="Aski.kasvu_ja_oppiminen@jkl.fi"/>
          <xsd:enumeration value="Aski.kasvu_ja_oppiminen.nuoriso@jkl.fi"/>
          <xsd:enumeration value="Aski.kasvu_ja_oppiminen.oppilashuolto@jkl.fi"/>
          <xsd:enumeration value="Aski.kasvu_ja_oppiminen.perusopetus@jkl.fi"/>
          <xsd:enumeration value="Aski.kasvu_ja_oppiminen.varhaiskasvatus@jkl.fi"/>
          <xsd:enumeration value="Aski.kaupunkirakenne@jkl.fi"/>
          <xsd:enumeration value="Aski.kaupunkirakenne.jote@jkl.fi"/>
          <xsd:enumeration value="Aski.kaupunkirakenne.kaavoitus@jkl.fi"/>
          <xsd:enumeration value="Aski.kaupunkirakenne.kadut_ja_liikenne@jkl.fi"/>
          <xsd:enumeration value="Aski.kaupunkirakenne.maankaytto@jkl.fi"/>
          <xsd:enumeration value="Aski.kaupunkirakenne.rakennusvalvonta@jkl.fi"/>
          <xsd:enumeration value="Aski.kaupunkirakenne.tontit@jkl.fi"/>
          <xsd:enumeration value="Aski.kaupunkirakenne.ymparisto_ja_luonto@jkl.fi"/>
          <xsd:enumeration value="Aski.konserni@jkl.fi"/>
          <xsd:enumeration value="Aski.konserni.hallinto@jkl.fi"/>
          <xsd:enumeration value="Aski.konserni.hankinta@jkl.fi"/>
          <xsd:enumeration value="Aski.konserni.henkilosto@jkl.fi"/>
          <xsd:enumeration value="Aski.konserni.johdontuki.hypa@jkl.fi"/>
          <xsd:enumeration value="Aski.konserni.kaupunkikehitys@jkl.fi"/>
          <xsd:enumeration value="Aski.konserni.viestinta@jkl.fi"/>
          <xsd:enumeration value="Aski.konserni.taloudenohjaus@jkl.fi"/>
          <xsd:enumeration value="Aski.konserni.talouskeskus@jkl.fi"/>
          <xsd:enumeration value="Aski.konserni.tietohallinto@jkl.fi"/>
          <xsd:enumeration value="Aski.kulttuuri_ja_liikunta@jkl.fi"/>
          <xsd:enumeration value="Aski.kulttuuri_ja_liikunta.kansalaisopisto@jkl.fi"/>
          <xsd:enumeration value="Aski.kulttuuri_ja_liikunta.kirjasto@jkl.fi"/>
          <xsd:enumeration value="Aski.kulttuuri_ja_liikunta.kulttuuri@jkl.fi"/>
          <xsd:enumeration value="Aski.kulttuuri_ja_liikunta.liikunta@jkl.fi"/>
          <xsd:enumeration value="Aski.kylan_kattaus@jkl.fi"/>
          <xsd:enumeration value="Aski.museot@jkl.fi"/>
          <xsd:enumeration value="Aski.perusturva@jkl.fi"/>
          <xsd:enumeration value="Aski.sivistys@jkl.fi"/>
          <xsd:enumeration value="Aski.sosiaali@jkl.fi"/>
          <xsd:enumeration value="Aski.terveys@jkl.fi"/>
          <xsd:enumeration value="Aski.terveys.avo@jkl.fi"/>
          <xsd:enumeration value="Aski.terveys.keskitetyt@jkl.fi"/>
          <xsd:enumeration value="Aski.terveys.kuntoutus_ja_erikoisvastaanotot@jkl.fi"/>
          <xsd:enumeration value="Aski.terveys.neko@jkl.fi"/>
          <xsd:enumeration value="Aski.terveys.suunterveys@jkl.fi"/>
          <xsd:enumeration value="Aski.terveys.tksairaala@jkl.fi"/>
          <xsd:enumeration value="Aski.tilapalvelu@jkl.fi"/>
          <xsd:enumeration value="Aski.tyollisyyspalvelut@jkl.fi"/>
          <xsd:enumeration value="Aski.tyoterveys@jkl.fi"/>
          <xsd:enumeration value="Aski.vanhus_ja_vammais@jkl.f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Esitys</p:Name>
  <p:Description/>
  <p:Statement/>
  <p:PolicyItems>
    <p:PolicyItem featureId="Microsoft.Office.RecordsManagement.PolicyFeatures.Expiration" staticId="0x0101004EE5C71646C29842993EA066F6F39CED|1480298367" UniqueId="18d83b00-8f95-4b96-98d0-0efd5d1056e8">
      <p:Name>Säilytys</p:Name>
      <p:Description>Sisällön automaattinen ajoitus käsittelyä varten ja määräpäivän saavuttaneen sisällön säilytystoiminnon suorittaminen.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Vanhenemisk2</property>
                  <propertyId>47662f27-d350-4576-9486-5591277bfb71</propertyId>
                  <period>days</period>
                </formula>
                <action type="workflow" id="97f686a3-9e8a-4799-a8bc-bdf650ab2a4a"/>
              </data>
            </stages>
          </Schedule>
        </Schedules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>
  <documentManagement>
    <Vastuuhenkilo xmlns="03c35437-39aa-4fa0-ae8b-a504c9b2e8b3">Aski.konserni.viestinta@jkl.fi</Vastuuhenkilo>
    <AskiKuvaus xmlns="03c35437-39aa-4fa0-ae8b-a504c9b2e8b3">Kaupungin virallinen diapohja</AskiKuvaus>
    <pfb1dae054d847a0818617cf09b8d235 xmlns="03c35437-39aa-4fa0-ae8b-a504c9b2e8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kansainväliset yhteydet</TermName>
          <TermId xmlns="http://schemas.microsoft.com/office/infopath/2007/PartnerControls">3f13df45-81ab-412a-8743-ac515f4ad898</TermId>
        </TermInfo>
      </Terms>
    </pfb1dae054d847a0818617cf09b8d235>
    <TaxCatchAll xmlns="03c35437-39aa-4fa0-ae8b-a504c9b2e8b3">
      <Value>32</Value>
    </TaxCatchAll>
    <Vanhenemisk1 xmlns="03c35437-39aa-4fa0-ae8b-a504c9b2e8b3">2020-09-08T21:00:00+00:00</Vanhenemisk1>
    <Tila_x0020__x0028_Keskeneräinen_x0029_ xmlns="03c35437-39aa-4fa0-ae8b-a504c9b2e8b3">Ei</Tila_x0020__x0028_Keskeneräinen_x0029_>
    <Vanhenemisk2 xmlns="03c35437-39aa-4fa0-ae8b-a504c9b2e8b3">2020-09-08T21:00:00+00:00</Vanhenemisk2>
    <jf8d3893d7ed491c93031f2115279c91 xmlns="03c35437-39aa-4fa0-ae8b-a504c9b2e8b3">
      <Terms xmlns="http://schemas.microsoft.com/office/infopath/2007/PartnerControls"/>
    </jf8d3893d7ed491c93031f2115279c91>
    <_dlc_DocId xmlns="03c35437-39aa-4fa0-ae8b-a504c9b2e8b3">ASKI-1111-16</_dlc_DocId>
    <_dlc_DocIdUrl xmlns="03c35437-39aa-4fa0-ae8b-a504c9b2e8b3">
      <Url>http://aski/tiedonhallintajaviestinta/viestintajamarkkinointi/graafinenohje/_layouts/15/DocIdRedir.aspx?ID=ASKI-1111-16</Url>
      <Description>ASKI-1111-16</Description>
    </_dlc_DocIdUrl>
    <_dlc_ExpireDateSaved xmlns="http://schemas.microsoft.com/sharepoint/v3" xsi:nil="true"/>
    <_dlc_ExpireDate xmlns="http://schemas.microsoft.com/sharepoint/v3">2020-09-08T21:00:00+00:00</_dlc_ExpireDate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F999C-35C5-4B13-BBAD-8AD03C07763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CF2F97D-4C1C-449C-A1F5-1DEE24F34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c35437-39aa-4fa0-ae8b-a504c9b2e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DEB07-C5CE-4A82-A2C1-D726E97D15CB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B12033A4-FF2A-4B3D-A7DF-5E05238199C0}">
  <ds:schemaRefs>
    <ds:schemaRef ds:uri="http://purl.org/dc/dcmitype/"/>
    <ds:schemaRef ds:uri="03c35437-39aa-4fa0-ae8b-a504c9b2e8b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22DECD27-D3B0-4F81-A362-59DE0FE603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1046</Words>
  <Application>Microsoft Office PowerPoint</Application>
  <PresentationFormat>Näytössä katseltava diaesitys (4:3)</PresentationFormat>
  <Paragraphs>194</Paragraphs>
  <Slides>24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Microsoft YaHei</vt:lpstr>
      <vt:lpstr>ＭＳ Ｐゴシック</vt:lpstr>
      <vt:lpstr>Arial</vt:lpstr>
      <vt:lpstr>Calibri</vt:lpstr>
      <vt:lpstr>Times New Roman</vt:lpstr>
      <vt:lpstr>Wingdings</vt:lpstr>
      <vt:lpstr>Jkl_ppt_pohja</vt:lpstr>
      <vt:lpstr>Kukkulan koulu  https://peda.net/jyvaskyla/kukkulankoulu  </vt:lpstr>
      <vt:lpstr>Kukkulan koulu</vt:lpstr>
      <vt:lpstr>Kukkulan koulu</vt:lpstr>
      <vt:lpstr>Oppiminen ja koulunkäynti</vt:lpstr>
      <vt:lpstr>Perusopetuslaki velvoittaa</vt:lpstr>
      <vt:lpstr>Kukkulan koulun alakoulu</vt:lpstr>
      <vt:lpstr>Avo-oppilaat</vt:lpstr>
      <vt:lpstr>Lastenpsykiatrian poliklinikka</vt:lpstr>
      <vt:lpstr> Kukkulan koulun yläkoulu</vt:lpstr>
      <vt:lpstr>Yläkouluun tulevat oppilaat</vt:lpstr>
      <vt:lpstr>Avo-oppilaana Kukkulan koulussa</vt:lpstr>
      <vt:lpstr>Nuorisopsykiatrian poliklinikat</vt:lpstr>
      <vt:lpstr>Osasto-oppilaana Kukkulan koulussa</vt:lpstr>
      <vt:lpstr>Nuorisopsykiatrian osasto</vt:lpstr>
      <vt:lpstr>Kukkulan koulun  ohjaus- ja konsultaatiopalvelut</vt:lpstr>
      <vt:lpstr>Kukkulan koulu</vt:lpstr>
      <vt:lpstr>Perusopetuslaki velvoittaa</vt:lpstr>
      <vt:lpstr>Ohjaus- ja konsultaatiotoiminnan tavoitteet</vt:lpstr>
      <vt:lpstr>Miten?</vt:lpstr>
      <vt:lpstr>Työmuotoja</vt:lpstr>
      <vt:lpstr>Koulutusta</vt:lpstr>
      <vt:lpstr>PowerPoint-esitys</vt:lpstr>
      <vt:lpstr>Maksut ulkokuntiin Jyväskylän perusopetukseen maksutonta</vt:lpstr>
      <vt:lpstr>KIITOS MIELENKIINNOSTANNE!</vt:lpstr>
    </vt:vector>
  </TitlesOfParts>
  <Company>Jyväskylän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Kukkulan koulun konsultoiva erityisopettaja  haasteellisen oppilaan tukena</dc:title>
  <dc:creator>Jyvaskylan kaupunki</dc:creator>
  <cp:lastModifiedBy>Porsanger-Rintala Nea</cp:lastModifiedBy>
  <cp:revision>65</cp:revision>
  <dcterms:created xsi:type="dcterms:W3CDTF">2015-10-08T10:02:04Z</dcterms:created>
  <dcterms:modified xsi:type="dcterms:W3CDTF">2019-10-28T09:17:19Z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0x0101004EE5C71646C29842993EA066F6F39CED00E130229BAB81654C85BB7F8F3CD67258</vt:lpwstr>
  </property>
  <property fmtid="{D5CDD505-2E9C-101B-9397-08002B2CF9AE}" pid="3" name="_dlc_DocIdItemGuid">
    <vt:lpwstr>bb51ee62-754b-446a-a715-f652a4190645</vt:lpwstr>
  </property>
  <property fmtid="{D5CDD505-2E9C-101B-9397-08002B2CF9AE}" pid="4" name="Julkaiseva organisaatio">
    <vt:lpwstr>32;#Viestintä ja kansainväliset yhteydet|3f13df45-81ab-412a-8743-ac515f4ad898</vt:lpwstr>
  </property>
  <property fmtid="{D5CDD505-2E9C-101B-9397-08002B2CF9AE}" pid="5" name="Asiasanat">
    <vt:lpwstr/>
  </property>
  <property fmtid="{D5CDD505-2E9C-101B-9397-08002B2CF9AE}" pid="6" name="_dlc_policyId">
    <vt:lpwstr>0x0101004EE5C71646C29842993EA066F6F39CED|1480298367</vt:lpwstr>
  </property>
  <property fmtid="{D5CDD505-2E9C-101B-9397-08002B2CF9AE}" pid="7" name="ItemRetentionFormula">
    <vt:lpwstr>&lt;formula id="Microsoft.Office.RecordsManagement.PolicyFeatures.Expiration.Formula.BuiltIn"&gt;&lt;number&gt;0&lt;/number&gt;&lt;property&gt;Vanhenemisk2&lt;/property&gt;&lt;propertyId&gt;47662f27-d350-4576-9486-5591277bfb71&lt;/propertyId&gt;&lt;period&gt;days&lt;/period&gt;&lt;/formula&gt;</vt:lpwstr>
  </property>
  <property fmtid="{D5CDD505-2E9C-101B-9397-08002B2CF9AE}" pid="8" name="WorkflowChangePath">
    <vt:lpwstr>c75cc875-9752-4a75-a1f3-fca4dbd81ebf,5;</vt:lpwstr>
  </property>
</Properties>
</file>