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4279900" y="10156825"/>
            <a:ext cx="3278187" cy="533400"/>
          </a:xfrm>
          <a:prstGeom prst="rect">
            <a:avLst/>
          </a:prstGeom>
          <a:noFill/>
          <a:ln>
            <a:noFill/>
          </a:ln>
        </p:spPr>
        <p:txBody>
          <a:bodyPr anchorCtr="0" anchor="b" bIns="0" lIns="0" spcFirstLastPara="1" rIns="0" wrap="square" tIns="0">
            <a:noAutofit/>
          </a:bodyPr>
          <a:lstStyle/>
          <a:p>
            <a:pPr indent="0" lvl="0" marL="0" marR="0" rtl="0" algn="l">
              <a:lnSpc>
                <a:spcPct val="94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55650" y="5078412"/>
            <a:ext cx="6046787" cy="481012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 name="Google Shape;6;n"/>
          <p:cNvSpPr txBox="1"/>
          <p:nvPr>
            <p:ph idx="3" type="hdr"/>
          </p:nvPr>
        </p:nvSpPr>
        <p:spPr>
          <a:xfrm>
            <a:off x="0" y="0"/>
            <a:ext cx="3278187" cy="533400"/>
          </a:xfrm>
          <a:prstGeom prst="rect">
            <a:avLst/>
          </a:prstGeom>
          <a:noFill/>
          <a:ln>
            <a:noFill/>
          </a:ln>
        </p:spPr>
        <p:txBody>
          <a:bodyPr anchorCtr="0" anchor="t" bIns="91425" lIns="91425" spcFirstLastPara="1" rIns="91425" wrap="square" tIns="91425">
            <a:noAutofit/>
          </a:bodyPr>
          <a:lstStyle>
            <a:lvl1pPr indent="0" lvl="0" mar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0" type="dt"/>
          </p:nvPr>
        </p:nvSpPr>
        <p:spPr>
          <a:xfrm>
            <a:off x="4279900" y="0"/>
            <a:ext cx="3278187" cy="533400"/>
          </a:xfrm>
          <a:prstGeom prst="rect">
            <a:avLst/>
          </a:prstGeom>
          <a:noFill/>
          <a:ln>
            <a:noFill/>
          </a:ln>
        </p:spPr>
        <p:txBody>
          <a:bodyPr anchorCtr="0" anchor="t" bIns="91425" lIns="91425" spcFirstLastPara="1" rIns="91425" wrap="square" tIns="91425">
            <a:noAutofit/>
          </a:bodyPr>
          <a:lstStyle>
            <a:lvl1pPr indent="0" lvl="0" marL="0" marR="0" rtl="0" algn="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1" type="ftr"/>
          </p:nvPr>
        </p:nvSpPr>
        <p:spPr>
          <a:xfrm>
            <a:off x="0" y="10156825"/>
            <a:ext cx="3278187" cy="533400"/>
          </a:xfrm>
          <a:prstGeom prst="rect">
            <a:avLst/>
          </a:prstGeom>
          <a:noFill/>
          <a:ln>
            <a:noFill/>
          </a:ln>
        </p:spPr>
        <p:txBody>
          <a:bodyPr anchorCtr="0" anchor="b" bIns="91425" lIns="91425" spcFirstLastPara="1" rIns="91425" wrap="square" tIns="91425">
            <a:noAutofit/>
          </a:bodyPr>
          <a:lstStyle>
            <a:lvl1pPr indent="0" lvl="0" mar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4279900" y="10156825"/>
            <a:ext cx="3278187" cy="533400"/>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4: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 name="Google Shape;40;p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8: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4" name="Google Shape;114;p1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a:t>Kiireettömyys: päiväohjelma katsotaan aamulla, lukujärjestyksessä joustetaan että saadaan asioita valmiiksi, yritetään luoda päivään tilaa rauhallisille puuhille</a:t>
            </a:r>
            <a:endParaRPr/>
          </a:p>
          <a:p>
            <a:pPr indent="0" lvl="0" marL="0" marR="0" rtl="0" algn="l">
              <a:spcBef>
                <a:spcPts val="0"/>
              </a:spcBef>
              <a:spcAft>
                <a:spcPts val="0"/>
              </a:spcAft>
              <a:buNone/>
            </a:pPr>
            <a:r>
              <a:rPr lang="en-US"/>
              <a:t>Leikinomaisuus, leikkien, laulaen, pelaten voi oppia monia asioita.</a:t>
            </a:r>
            <a:endParaRPr/>
          </a:p>
          <a:p>
            <a:pPr indent="0" lvl="0" marL="0" marR="0" rtl="0" algn="l">
              <a:spcBef>
                <a:spcPts val="0"/>
              </a:spcBef>
              <a:spcAft>
                <a:spcPts val="0"/>
              </a:spcAft>
              <a:buNone/>
            </a:pPr>
            <a:r>
              <a:rPr lang="en-US"/>
              <a:t>Arjen taidot: opetellaan ruokailutapoja, mm, haarukalla ja veitsellä syömistä, luistinten sitomista, kellon tuntemista, tavaroista huolehtimista, tunnetaitoja</a:t>
            </a:r>
            <a:endParaRPr/>
          </a:p>
          <a:p>
            <a:pPr indent="0" lvl="0" marL="0" marR="0" rtl="0" algn="l">
              <a:spcBef>
                <a:spcPts val="0"/>
              </a:spcBef>
              <a:spcAft>
                <a:spcPts val="0"/>
              </a:spcAft>
              <a:buNone/>
            </a:pPr>
            <a:r>
              <a:rPr lang="en-US"/>
              <a:t>Tieto ja viestintätekniikka: käytämme sähköisiä oppimisympäristöjä: mm. matikkatalkoot, aapisen tehtävät lisenssi saatu. I padit  myös käytössä.</a:t>
            </a:r>
            <a:endParaRPr/>
          </a:p>
          <a:p>
            <a:pPr indent="0" lvl="0" marL="0" marR="0" rtl="0" algn="l">
              <a:spcBef>
                <a:spcPts val="0"/>
              </a:spcBef>
              <a:spcAft>
                <a:spcPts val="0"/>
              </a:spcAft>
              <a:buNone/>
            </a:pPr>
            <a:r>
              <a:rPr lang="en-US"/>
              <a:t>Monialaisista oppimiskokonaisuuksista näkyy tänä vuonnna Suomi 2017 monella tapaa.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4f65bacf6_1_11: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21" name="Google Shape;121;g24f65bacf6_1_11: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4f65bacf6_1_11: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Ei kannata kysyä oliko koulussa kivaa, se on helppo kuitata joo, joo. Vaihtelevat kysymykset joihin ei voi vastata ei tai joo antavat huomattavasti paremmin infoa koulusta. Mitä söit tänään koulussa? Mikä oli välitunneilla mieluisin leikki? Olitko väsynyt koulussa? </a:t>
            </a:r>
            <a:endParaRPr/>
          </a:p>
          <a:p>
            <a:pPr indent="0" lvl="0" marL="0" rtl="0" algn="l">
              <a:spcBef>
                <a:spcPts val="0"/>
              </a:spcBef>
              <a:spcAft>
                <a:spcPts val="0"/>
              </a:spcAft>
              <a:buNone/>
            </a:pPr>
            <a:r>
              <a:t/>
            </a:r>
            <a:endParaRPr/>
          </a:p>
        </p:txBody>
      </p:sp>
      <p:sp>
        <p:nvSpPr>
          <p:cNvPr id="123" name="Google Shape;123;g24f65bacf6_1_11: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4: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9" name="Google Shape;129;p2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40877c2f9_0_0: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38" name="Google Shape;138;g2f40877c2f9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f40877c2f9_0_0: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f40877c2f9_0_0: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f40877c2f9_0_7: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6" name="Google Shape;146;g2f40877c2f9_0_7: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f40877c2f9_0_7: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f40877c2f9_0_7: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0: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 name="Google Shape;46;p10: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8: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2" name="Google Shape;52;p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a:t>Wilmaviesti lyhyet asialliset viestintätavat. Jos pidempää tai voimakkaita tunteita herättävää asiaa, mieluimmin soittopyyntö tai soitto väärinkäsitysten välttämiseksi. Wilman pyrin lukemaan aamulla ja työpäivän loputtua, keskellä päivää en availe. Koulupäivät on rauhoitettu oppilaille.Jos tulee kiireellistä, kouluun voi tulla tai soittaa. Wilmasta löytyy monenlaista (näytä) ja se toimii pedagogisena päiväkirjana. Unohduksia, myöhästymisiä merkitään sinne päiväkirjaan, ei ole rangaistuskirja niinkuin julkisuudessa joskus näkee kirjoiteltavan. Positiivisia asioita sinne voi myös merkitä, mutta niitä annetaan paljon enemmän lapsille suoraan kuin wilman kautta. Yhteydenpito on tärkeää puolin ja toisin, on meille tärkeää tietää, jos lapsella on tapahtunut kotosalla jotain isompaa, samoin kuin koulusta yritämme viestitellä jos jotain isompaa on, Jokaista selvitettyä riitaa emme ehdi laittaa.</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4b4e1d380_1_1: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59" name="Google Shape;59;g2f4b4e1d380_1_1: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60" name="Google Shape;60;g2f4b4e1d380_1_1: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f4b4e1d380_1_1: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469772c26_0_0: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68" name="Google Shape;68;g2f469772c26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469772c26_0_0: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f469772c26_0_0: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4: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7" name="Google Shape;77;p1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6: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3" name="Google Shape;83;p1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40b84bddd_0_0: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89" name="Google Shape;89;g2f40b84bddd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40b84bddd_0_0: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f40b84bddd_0_0: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f4b4e1d380_1_34: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5" name="Google Shape;105;g2f4b4e1d380_1_34: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4b4e1d380_1_34: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f4b4e1d380_1_34: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685800" y="2130425"/>
            <a:ext cx="7772400" cy="1470000"/>
          </a:xfrm>
          <a:prstGeom prst="rect">
            <a:avLst/>
          </a:prstGeom>
          <a:noFill/>
          <a:ln>
            <a:noFill/>
          </a:ln>
        </p:spPr>
        <p:txBody>
          <a:bodyPr anchorCtr="0" anchor="b"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20" name="Google Shape;20;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342900" lvl="0" marL="3429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
        <p:nvSpPr>
          <p:cNvPr id="21" name="Google Shape;21;p2"/>
          <p:cNvSpPr txBox="1"/>
          <p:nvPr>
            <p:ph idx="10" type="dt"/>
          </p:nvPr>
        </p:nvSpPr>
        <p:spPr>
          <a:xfrm>
            <a:off x="6770687" y="5357812"/>
            <a:ext cx="1211400" cy="36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2" name="Google Shape;22;p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noAutofit/>
          </a:bodyPr>
          <a:lstStyle>
            <a:lvl1pPr indent="0" lvl="0" marL="0" marR="0" rtl="0" algn="l">
              <a:lnSpc>
                <a:spcPct val="94000"/>
              </a:lnSpc>
              <a:spcBef>
                <a:spcPts val="0"/>
              </a:spcBef>
              <a:spcAft>
                <a:spcPts val="0"/>
              </a:spcAft>
              <a:buSzPts val="1400"/>
              <a:buNone/>
              <a:defRPr b="0" i="0" sz="1800" u="none">
                <a:solidFill>
                  <a:srgbClr val="000000"/>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3" name="Google Shape;23;p2"/>
          <p:cNvSpPr txBox="1"/>
          <p:nvPr>
            <p:ph idx="12" type="sldNum"/>
          </p:nvPr>
        </p:nvSpPr>
        <p:spPr>
          <a:xfrm>
            <a:off x="6213475" y="5357812"/>
            <a:ext cx="552300" cy="3636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1pPr>
            <a:lvl2pPr indent="0" lvl="1"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2pPr>
            <a:lvl3pPr indent="0" lvl="2"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3pPr>
            <a:lvl4pPr indent="0" lvl="3"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4pPr>
            <a:lvl5pPr indent="0" lvl="4"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5pPr>
            <a:lvl6pPr indent="0" lvl="5"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6pPr>
            <a:lvl7pPr indent="0" lvl="6"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7pPr>
            <a:lvl8pPr indent="0" lvl="7"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8pPr>
            <a:lvl9pPr indent="0" lvl="8"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32" name="Shape 32"/>
        <p:cNvGrpSpPr/>
        <p:nvPr/>
      </p:nvGrpSpPr>
      <p:grpSpPr>
        <a:xfrm>
          <a:off x="0" y="0"/>
          <a:ext cx="0" cy="0"/>
          <a:chOff x="0" y="0"/>
          <a:chExt cx="0" cy="0"/>
        </a:xfrm>
      </p:grpSpPr>
      <p:sp>
        <p:nvSpPr>
          <p:cNvPr id="33" name="Google Shape;33;p4"/>
          <p:cNvSpPr txBox="1"/>
          <p:nvPr>
            <p:ph type="title"/>
          </p:nvPr>
        </p:nvSpPr>
        <p:spPr>
          <a:xfrm>
            <a:off x="1095375" y="817562"/>
            <a:ext cx="6962700" cy="1200300"/>
          </a:xfrm>
          <a:prstGeom prst="rect">
            <a:avLst/>
          </a:prstGeom>
          <a:noFill/>
          <a:ln>
            <a:noFill/>
          </a:ln>
        </p:spPr>
        <p:txBody>
          <a:bodyPr anchorCtr="0" anchor="ctr"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34" name="Google Shape;34;p4"/>
          <p:cNvSpPr txBox="1"/>
          <p:nvPr>
            <p:ph idx="1" type="body"/>
          </p:nvPr>
        </p:nvSpPr>
        <p:spPr>
          <a:xfrm>
            <a:off x="1463675" y="2119312"/>
            <a:ext cx="6194400" cy="360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28600" lvl="1" marL="91440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3716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8288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2860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7432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
        <p:nvSpPr>
          <p:cNvPr id="35" name="Google Shape;35;p4"/>
          <p:cNvSpPr txBox="1"/>
          <p:nvPr>
            <p:ph idx="10" type="dt"/>
          </p:nvPr>
        </p:nvSpPr>
        <p:spPr>
          <a:xfrm>
            <a:off x="6454775" y="5808662"/>
            <a:ext cx="1211400" cy="36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6" name="Google Shape;36;p4"/>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noAutofit/>
          </a:bodyPr>
          <a:lstStyle>
            <a:lvl1pPr indent="0" lvl="0" marL="0" marR="0" rtl="0" algn="l">
              <a:lnSpc>
                <a:spcPct val="94000"/>
              </a:lnSpc>
              <a:spcBef>
                <a:spcPts val="0"/>
              </a:spcBef>
              <a:spcAft>
                <a:spcPts val="0"/>
              </a:spcAft>
              <a:buSzPts val="1400"/>
              <a:buNone/>
              <a:defRPr b="0" i="0" sz="1800" u="none">
                <a:solidFill>
                  <a:srgbClr val="000000"/>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7" name="Google Shape;37;p4"/>
          <p:cNvSpPr txBox="1"/>
          <p:nvPr>
            <p:ph idx="12" type="sldNum"/>
          </p:nvPr>
        </p:nvSpPr>
        <p:spPr>
          <a:xfrm>
            <a:off x="7670800" y="5808662"/>
            <a:ext cx="552300" cy="36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400" u="none">
                <a:solidFill>
                  <a:srgbClr val="2F1F58"/>
                </a:solidFill>
                <a:latin typeface="Arial"/>
                <a:ea typeface="Arial"/>
                <a:cs typeface="Arial"/>
                <a:sym typeface="Arial"/>
              </a:defRPr>
            </a:lvl1pPr>
            <a:lvl2pPr indent="0" lvl="1" marL="0" marR="0" rtl="0" algn="r">
              <a:lnSpc>
                <a:spcPct val="100000"/>
              </a:lnSpc>
              <a:spcBef>
                <a:spcPts val="0"/>
              </a:spcBef>
              <a:spcAft>
                <a:spcPts val="0"/>
              </a:spcAft>
              <a:buNone/>
              <a:defRPr b="0" i="0" sz="1400" u="none">
                <a:solidFill>
                  <a:srgbClr val="2F1F58"/>
                </a:solidFill>
                <a:latin typeface="Arial"/>
                <a:ea typeface="Arial"/>
                <a:cs typeface="Arial"/>
                <a:sym typeface="Arial"/>
              </a:defRPr>
            </a:lvl2pPr>
            <a:lvl3pPr indent="0" lvl="2" marL="0" marR="0" rtl="0" algn="r">
              <a:lnSpc>
                <a:spcPct val="100000"/>
              </a:lnSpc>
              <a:spcBef>
                <a:spcPts val="0"/>
              </a:spcBef>
              <a:spcAft>
                <a:spcPts val="0"/>
              </a:spcAft>
              <a:buNone/>
              <a:defRPr b="0" i="0" sz="1400" u="none">
                <a:solidFill>
                  <a:srgbClr val="2F1F58"/>
                </a:solidFill>
                <a:latin typeface="Arial"/>
                <a:ea typeface="Arial"/>
                <a:cs typeface="Arial"/>
                <a:sym typeface="Arial"/>
              </a:defRPr>
            </a:lvl3pPr>
            <a:lvl4pPr indent="0" lvl="3" marL="0" marR="0" rtl="0" algn="r">
              <a:lnSpc>
                <a:spcPct val="100000"/>
              </a:lnSpc>
              <a:spcBef>
                <a:spcPts val="0"/>
              </a:spcBef>
              <a:spcAft>
                <a:spcPts val="0"/>
              </a:spcAft>
              <a:buNone/>
              <a:defRPr b="0" i="0" sz="1400" u="none">
                <a:solidFill>
                  <a:srgbClr val="2F1F58"/>
                </a:solidFill>
                <a:latin typeface="Arial"/>
                <a:ea typeface="Arial"/>
                <a:cs typeface="Arial"/>
                <a:sym typeface="Arial"/>
              </a:defRPr>
            </a:lvl4pPr>
            <a:lvl5pPr indent="0" lvl="4" marL="0" marR="0" rtl="0" algn="r">
              <a:lnSpc>
                <a:spcPct val="100000"/>
              </a:lnSpc>
              <a:spcBef>
                <a:spcPts val="0"/>
              </a:spcBef>
              <a:spcAft>
                <a:spcPts val="0"/>
              </a:spcAft>
              <a:buNone/>
              <a:defRPr b="0" i="0" sz="1400" u="none">
                <a:solidFill>
                  <a:srgbClr val="2F1F58"/>
                </a:solidFill>
                <a:latin typeface="Arial"/>
                <a:ea typeface="Arial"/>
                <a:cs typeface="Arial"/>
                <a:sym typeface="Arial"/>
              </a:defRPr>
            </a:lvl5pPr>
            <a:lvl6pPr indent="0" lvl="5" marL="0" marR="0" rtl="0" algn="r">
              <a:lnSpc>
                <a:spcPct val="100000"/>
              </a:lnSpc>
              <a:spcBef>
                <a:spcPts val="0"/>
              </a:spcBef>
              <a:spcAft>
                <a:spcPts val="0"/>
              </a:spcAft>
              <a:buNone/>
              <a:defRPr b="0" i="0" sz="1400" u="none">
                <a:solidFill>
                  <a:srgbClr val="2F1F58"/>
                </a:solidFill>
                <a:latin typeface="Arial"/>
                <a:ea typeface="Arial"/>
                <a:cs typeface="Arial"/>
                <a:sym typeface="Arial"/>
              </a:defRPr>
            </a:lvl6pPr>
            <a:lvl7pPr indent="0" lvl="6" marL="0" marR="0" rtl="0" algn="r">
              <a:lnSpc>
                <a:spcPct val="100000"/>
              </a:lnSpc>
              <a:spcBef>
                <a:spcPts val="0"/>
              </a:spcBef>
              <a:spcAft>
                <a:spcPts val="0"/>
              </a:spcAft>
              <a:buNone/>
              <a:defRPr b="0" i="0" sz="1400" u="none">
                <a:solidFill>
                  <a:srgbClr val="2F1F58"/>
                </a:solidFill>
                <a:latin typeface="Arial"/>
                <a:ea typeface="Arial"/>
                <a:cs typeface="Arial"/>
                <a:sym typeface="Arial"/>
              </a:defRPr>
            </a:lvl7pPr>
            <a:lvl8pPr indent="0" lvl="7" marL="0" marR="0" rtl="0" algn="r">
              <a:lnSpc>
                <a:spcPct val="100000"/>
              </a:lnSpc>
              <a:spcBef>
                <a:spcPts val="0"/>
              </a:spcBef>
              <a:spcAft>
                <a:spcPts val="0"/>
              </a:spcAft>
              <a:buNone/>
              <a:defRPr b="0" i="0" sz="1400" u="none">
                <a:solidFill>
                  <a:srgbClr val="2F1F58"/>
                </a:solidFill>
                <a:latin typeface="Arial"/>
                <a:ea typeface="Arial"/>
                <a:cs typeface="Arial"/>
                <a:sym typeface="Arial"/>
              </a:defRPr>
            </a:lvl8pPr>
            <a:lvl9pPr indent="0" lvl="8" marL="0" marR="0" rtl="0" algn="r">
              <a:lnSpc>
                <a:spcPct val="100000"/>
              </a:lnSpc>
              <a:spcBef>
                <a:spcPts val="0"/>
              </a:spcBef>
              <a:spcAft>
                <a:spcPts val="0"/>
              </a:spcAft>
              <a:buNone/>
              <a:defRPr b="0" i="0" sz="1400" u="none">
                <a:solidFill>
                  <a:srgbClr val="2F1F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0" name="Shape 10"/>
        <p:cNvGrpSpPr/>
        <p:nvPr/>
      </p:nvGrpSpPr>
      <p:grpSpPr>
        <a:xfrm>
          <a:off x="0" y="0"/>
          <a:ext cx="0" cy="0"/>
          <a:chOff x="0" y="0"/>
          <a:chExt cx="0" cy="0"/>
        </a:xfrm>
      </p:grpSpPr>
      <p:pic>
        <p:nvPicPr>
          <p:cNvPr id="11" name="Google Shape;11;p1"/>
          <p:cNvPicPr preferRelativeResize="0"/>
          <p:nvPr/>
        </p:nvPicPr>
        <p:blipFill rotWithShape="1">
          <a:blip r:embed="rId2">
            <a:alphaModFix/>
          </a:blip>
          <a:srcRect b="0" l="0" r="0" t="0"/>
          <a:stretch/>
        </p:blipFill>
        <p:spPr>
          <a:xfrm rot="1439227">
            <a:off x="771607" y="700056"/>
            <a:ext cx="566746" cy="566746"/>
          </a:xfrm>
          <a:prstGeom prst="rect">
            <a:avLst/>
          </a:prstGeom>
          <a:noFill/>
          <a:ln>
            <a:noFill/>
          </a:ln>
        </p:spPr>
      </p:pic>
      <p:pic>
        <p:nvPicPr>
          <p:cNvPr id="12" name="Google Shape;12;p1"/>
          <p:cNvPicPr preferRelativeResize="0"/>
          <p:nvPr/>
        </p:nvPicPr>
        <p:blipFill rotWithShape="1">
          <a:blip r:embed="rId2">
            <a:alphaModFix/>
          </a:blip>
          <a:srcRect b="0" l="0" r="0" t="0"/>
          <a:stretch/>
        </p:blipFill>
        <p:spPr>
          <a:xfrm rot="4079754">
            <a:off x="7858029" y="749335"/>
            <a:ext cx="566894" cy="566894"/>
          </a:xfrm>
          <a:prstGeom prst="rect">
            <a:avLst/>
          </a:prstGeom>
          <a:noFill/>
          <a:ln>
            <a:noFill/>
          </a:ln>
        </p:spPr>
      </p:pic>
      <p:sp>
        <p:nvSpPr>
          <p:cNvPr id="13" name="Google Shape;13;p1"/>
          <p:cNvSpPr txBox="1"/>
          <p:nvPr>
            <p:ph type="title"/>
          </p:nvPr>
        </p:nvSpPr>
        <p:spPr>
          <a:xfrm>
            <a:off x="1727200" y="1795462"/>
            <a:ext cx="5721300" cy="1825500"/>
          </a:xfrm>
          <a:prstGeom prst="rect">
            <a:avLst/>
          </a:prstGeom>
          <a:noFill/>
          <a:ln>
            <a:noFill/>
          </a:ln>
        </p:spPr>
        <p:txBody>
          <a:bodyPr anchorCtr="0" anchor="b"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14" name="Google Shape;14;p1"/>
          <p:cNvSpPr txBox="1"/>
          <p:nvPr>
            <p:ph idx="10" type="dt"/>
          </p:nvPr>
        </p:nvSpPr>
        <p:spPr>
          <a:xfrm>
            <a:off x="6770687" y="5357812"/>
            <a:ext cx="1211400" cy="36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5" name="Google Shape;15;p1"/>
          <p:cNvSpPr/>
          <p:nvPr/>
        </p:nvSpPr>
        <p:spPr>
          <a:xfrm>
            <a:off x="1174750" y="5357812"/>
            <a:ext cx="50340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 name="Google Shape;16;p1"/>
          <p:cNvSpPr txBox="1"/>
          <p:nvPr>
            <p:ph idx="12" type="sldNum"/>
          </p:nvPr>
        </p:nvSpPr>
        <p:spPr>
          <a:xfrm>
            <a:off x="6213475" y="5357812"/>
            <a:ext cx="552300" cy="3636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1pPr>
            <a:lvl2pPr indent="0" lvl="1"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2pPr>
            <a:lvl3pPr indent="0" lvl="2"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3pPr>
            <a:lvl4pPr indent="0" lvl="3"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4pPr>
            <a:lvl5pPr indent="0" lvl="4"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5pPr>
            <a:lvl6pPr indent="0" lvl="5"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6pPr>
            <a:lvl7pPr indent="0" lvl="6"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7pPr>
            <a:lvl8pPr indent="0" lvl="7"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8pPr>
            <a:lvl9pPr indent="0" lvl="8"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
        <p:nvSpPr>
          <p:cNvPr id="17" name="Google Shape;17;p1"/>
          <p:cNvSpPr txBox="1"/>
          <p:nvPr>
            <p:ph idx="1" type="body"/>
          </p:nvPr>
        </p:nvSpPr>
        <p:spPr>
          <a:xfrm>
            <a:off x="457200" y="1604962"/>
            <a:ext cx="8228100" cy="3975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28600" lvl="1" marL="91440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3716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8288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2860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7432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0" l="0" r="0" t="0"/>
          <a:stretch/>
        </p:blipFill>
        <p:spPr>
          <a:xfrm rot="1439227">
            <a:off x="544594" y="271431"/>
            <a:ext cx="566746" cy="566746"/>
          </a:xfrm>
          <a:prstGeom prst="rect">
            <a:avLst/>
          </a:prstGeom>
          <a:noFill/>
          <a:ln>
            <a:noFill/>
          </a:ln>
        </p:spPr>
      </p:pic>
      <p:pic>
        <p:nvPicPr>
          <p:cNvPr id="26" name="Google Shape;26;p3"/>
          <p:cNvPicPr preferRelativeResize="0"/>
          <p:nvPr/>
        </p:nvPicPr>
        <p:blipFill rotWithShape="1">
          <a:blip r:embed="rId2">
            <a:alphaModFix/>
          </a:blip>
          <a:srcRect b="0" l="0" r="0" t="0"/>
          <a:stretch/>
        </p:blipFill>
        <p:spPr>
          <a:xfrm rot="4079754">
            <a:off x="8116791" y="296897"/>
            <a:ext cx="566894" cy="566894"/>
          </a:xfrm>
          <a:prstGeom prst="rect">
            <a:avLst/>
          </a:prstGeom>
          <a:noFill/>
          <a:ln>
            <a:noFill/>
          </a:ln>
        </p:spPr>
      </p:pic>
      <p:sp>
        <p:nvSpPr>
          <p:cNvPr id="27" name="Google Shape;27;p3"/>
          <p:cNvSpPr txBox="1"/>
          <p:nvPr>
            <p:ph type="title"/>
          </p:nvPr>
        </p:nvSpPr>
        <p:spPr>
          <a:xfrm>
            <a:off x="1095375" y="817562"/>
            <a:ext cx="6962700" cy="1200300"/>
          </a:xfrm>
          <a:prstGeom prst="rect">
            <a:avLst/>
          </a:prstGeom>
          <a:noFill/>
          <a:ln>
            <a:noFill/>
          </a:ln>
        </p:spPr>
        <p:txBody>
          <a:bodyPr anchorCtr="0" anchor="ctr"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28" name="Google Shape;28;p3"/>
          <p:cNvSpPr txBox="1"/>
          <p:nvPr>
            <p:ph idx="1" type="body"/>
          </p:nvPr>
        </p:nvSpPr>
        <p:spPr>
          <a:xfrm>
            <a:off x="1463675" y="2119312"/>
            <a:ext cx="6194400" cy="3602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28600" lvl="1" marL="91440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3716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8288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2860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7432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
        <p:nvSpPr>
          <p:cNvPr id="29" name="Google Shape;29;p3"/>
          <p:cNvSpPr txBox="1"/>
          <p:nvPr>
            <p:ph idx="10" type="dt"/>
          </p:nvPr>
        </p:nvSpPr>
        <p:spPr>
          <a:xfrm>
            <a:off x="6454775" y="5808662"/>
            <a:ext cx="1211400" cy="36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0" name="Google Shape;30;p3"/>
          <p:cNvSpPr/>
          <p:nvPr/>
        </p:nvSpPr>
        <p:spPr>
          <a:xfrm>
            <a:off x="914400" y="5808662"/>
            <a:ext cx="55404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 name="Google Shape;31;p3"/>
          <p:cNvSpPr txBox="1"/>
          <p:nvPr>
            <p:ph idx="12" type="sldNum"/>
          </p:nvPr>
        </p:nvSpPr>
        <p:spPr>
          <a:xfrm>
            <a:off x="7670800" y="5808662"/>
            <a:ext cx="552300" cy="36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1pPr>
            <a:lvl2pPr indent="0" lvl="1"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2pPr>
            <a:lvl3pPr indent="0" lvl="2"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3pPr>
            <a:lvl4pPr indent="0" lvl="3"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4pPr>
            <a:lvl5pPr indent="0" lvl="4"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5pPr>
            <a:lvl6pPr indent="0" lvl="5"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6pPr>
            <a:lvl7pPr indent="0" lvl="6"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7pPr>
            <a:lvl8pPr indent="0" lvl="7"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8pPr>
            <a:lvl9pPr indent="0" lvl="8"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mll.fi/vanhemmill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youtube.com/watch?v=Vbiv79aiK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41" name="Shape 41"/>
        <p:cNvGrpSpPr/>
        <p:nvPr/>
      </p:nvGrpSpPr>
      <p:grpSpPr>
        <a:xfrm>
          <a:off x="0" y="0"/>
          <a:ext cx="0" cy="0"/>
          <a:chOff x="0" y="0"/>
          <a:chExt cx="0" cy="0"/>
        </a:xfrm>
      </p:grpSpPr>
      <p:sp>
        <p:nvSpPr>
          <p:cNvPr id="42" name="Google Shape;42;p5"/>
          <p:cNvSpPr txBox="1"/>
          <p:nvPr>
            <p:ph idx="4294967295" type="title"/>
          </p:nvPr>
        </p:nvSpPr>
        <p:spPr>
          <a:xfrm>
            <a:off x="1727200" y="838200"/>
            <a:ext cx="5722937" cy="182721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Source Sans Pro"/>
              <a:buNone/>
            </a:pPr>
            <a:r>
              <a:rPr lang="en-US" sz="4800"/>
              <a:t>Welcome to 1st grade parents’ evening</a:t>
            </a:r>
            <a:endParaRPr/>
          </a:p>
        </p:txBody>
      </p:sp>
      <p:pic>
        <p:nvPicPr>
          <p:cNvPr id="43" name="Google Shape;43;p5"/>
          <p:cNvPicPr preferRelativeResize="0"/>
          <p:nvPr/>
        </p:nvPicPr>
        <p:blipFill rotWithShape="1">
          <a:blip r:embed="rId4">
            <a:alphaModFix/>
          </a:blip>
          <a:srcRect b="0" l="0" r="0" t="0"/>
          <a:stretch/>
        </p:blipFill>
        <p:spPr>
          <a:xfrm>
            <a:off x="3144837" y="2922587"/>
            <a:ext cx="2928937" cy="2928937"/>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15" name="Shape 115"/>
        <p:cNvGrpSpPr/>
        <p:nvPr/>
      </p:nvGrpSpPr>
      <p:grpSpPr>
        <a:xfrm>
          <a:off x="0" y="0"/>
          <a:ext cx="0" cy="0"/>
          <a:chOff x="0" y="0"/>
          <a:chExt cx="0" cy="0"/>
        </a:xfrm>
      </p:grpSpPr>
      <p:sp>
        <p:nvSpPr>
          <p:cNvPr id="116" name="Google Shape;116;p14"/>
          <p:cNvSpPr txBox="1"/>
          <p:nvPr/>
        </p:nvSpPr>
        <p:spPr>
          <a:xfrm>
            <a:off x="1348400" y="2464825"/>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txBox="1"/>
          <p:nvPr/>
        </p:nvSpPr>
        <p:spPr>
          <a:xfrm>
            <a:off x="1027650" y="1265225"/>
            <a:ext cx="7342200" cy="42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READING GROUPS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STUDYING IN NATURE</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PRESCHOOL-FIRST GRADERS WORKING TOGETHER</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TUTOR STUDENTS FROM 4TH GRADE</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GROWING AS A LEARNER</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EMOTIONAL SKILLS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LANGUAGE AWARENES IN TEACHING</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18" name="Google Shape;118;p14"/>
          <p:cNvSpPr txBox="1"/>
          <p:nvPr/>
        </p:nvSpPr>
        <p:spPr>
          <a:xfrm>
            <a:off x="8916850" y="2073350"/>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600"/>
              <a:t>HOW CAN HOME SUPPORT LEARNERS</a:t>
            </a:r>
            <a:endParaRPr sz="3600"/>
          </a:p>
        </p:txBody>
      </p:sp>
      <p:sp>
        <p:nvSpPr>
          <p:cNvPr id="126" name="Google Shape;126;p15"/>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342900" lvl="0" marL="342900" rtl="0" algn="l">
              <a:spcBef>
                <a:spcPts val="0"/>
              </a:spcBef>
              <a:spcAft>
                <a:spcPts val="0"/>
              </a:spcAft>
              <a:buNone/>
            </a:pPr>
            <a:r>
              <a:rPr lang="en-US"/>
              <a:t>-</a:t>
            </a:r>
            <a:r>
              <a:rPr lang="en-US" sz="3000"/>
              <a:t>be interested, ask</a:t>
            </a:r>
            <a:endParaRPr sz="3000"/>
          </a:p>
          <a:p>
            <a:pPr indent="-342900" lvl="0" marL="342900" rtl="0" algn="l">
              <a:spcBef>
                <a:spcPts val="1400"/>
              </a:spcBef>
              <a:spcAft>
                <a:spcPts val="0"/>
              </a:spcAft>
              <a:buNone/>
            </a:pPr>
            <a:r>
              <a:rPr lang="en-US" sz="3000"/>
              <a:t>-the beginning of the school-big change</a:t>
            </a:r>
            <a:endParaRPr sz="3000"/>
          </a:p>
          <a:p>
            <a:pPr indent="-342900" lvl="0" marL="342900" rtl="0" algn="l">
              <a:spcBef>
                <a:spcPts val="1400"/>
              </a:spcBef>
              <a:spcAft>
                <a:spcPts val="0"/>
              </a:spcAft>
              <a:buNone/>
            </a:pPr>
            <a:r>
              <a:rPr lang="en-US" sz="3000"/>
              <a:t>-restricting the screentime</a:t>
            </a:r>
            <a:endParaRPr sz="3000"/>
          </a:p>
          <a:p>
            <a:pPr indent="-342900" lvl="0" marL="342900" rtl="0" algn="l">
              <a:spcBef>
                <a:spcPts val="1400"/>
              </a:spcBef>
              <a:spcAft>
                <a:spcPts val="0"/>
              </a:spcAft>
              <a:buNone/>
            </a:pPr>
            <a:r>
              <a:rPr lang="en-US" sz="3000"/>
              <a:t>-parents set the rules</a:t>
            </a:r>
            <a:endParaRPr sz="3000"/>
          </a:p>
          <a:p>
            <a:pPr indent="-342900" lvl="0" marL="342900" rtl="0" algn="l">
              <a:spcBef>
                <a:spcPts val="1400"/>
              </a:spcBef>
              <a:spcAft>
                <a:spcPts val="0"/>
              </a:spcAft>
              <a:buNone/>
            </a:pPr>
            <a:r>
              <a:rPr lang="en-US" sz="3000"/>
              <a:t>-children need rest and </a:t>
            </a:r>
            <a:r>
              <a:rPr lang="en-US" sz="3000"/>
              <a:t>peaceful</a:t>
            </a:r>
            <a:r>
              <a:rPr lang="en-US" sz="3000"/>
              <a:t> evenings, evening stories at home</a:t>
            </a:r>
            <a:endParaRPr sz="3000"/>
          </a:p>
          <a:p>
            <a:pPr indent="-342900" lvl="0" marL="342900" rtl="0" algn="l">
              <a:spcBef>
                <a:spcPts val="1400"/>
              </a:spcBef>
              <a:spcAft>
                <a:spcPts val="0"/>
              </a:spcAft>
              <a:buNone/>
            </a:pPr>
            <a:r>
              <a:rPr lang="en-US" sz="3000"/>
              <a:t>-</a:t>
            </a:r>
            <a:r>
              <a:rPr lang="en-US" sz="3000" u="sng">
                <a:solidFill>
                  <a:schemeClr val="hlink"/>
                </a:solidFill>
                <a:hlinkClick r:id="rId3"/>
              </a:rPr>
              <a:t>Vanhempainnetti - Mannerheimin Lastensuojeluliitto</a:t>
            </a:r>
            <a:endParaRPr sz="3000"/>
          </a:p>
          <a:p>
            <a:pPr indent="-342900" lvl="0" marL="342900" rtl="0" algn="l">
              <a:spcBef>
                <a:spcPts val="1400"/>
              </a:spcBef>
              <a:spcAft>
                <a:spcPts val="1400"/>
              </a:spcAft>
              <a:buNone/>
            </a:pPr>
            <a:r>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30" name="Shape 130"/>
        <p:cNvGrpSpPr/>
        <p:nvPr/>
      </p:nvGrpSpPr>
      <p:grpSpPr>
        <a:xfrm>
          <a:off x="0" y="0"/>
          <a:ext cx="0" cy="0"/>
          <a:chOff x="0" y="0"/>
          <a:chExt cx="0" cy="0"/>
        </a:xfrm>
      </p:grpSpPr>
      <p:sp>
        <p:nvSpPr>
          <p:cNvPr id="131" name="Google Shape;131;p16"/>
          <p:cNvSpPr txBox="1"/>
          <p:nvPr/>
        </p:nvSpPr>
        <p:spPr>
          <a:xfrm>
            <a:off x="1463675" y="2119312"/>
            <a:ext cx="6196012" cy="3603625"/>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b="0" i="0" sz="2400" u="none">
              <a:solidFill>
                <a:srgbClr val="000000"/>
              </a:solidFill>
              <a:latin typeface="Source Sans Pro"/>
              <a:ea typeface="Source Sans Pro"/>
              <a:cs typeface="Source Sans Pro"/>
              <a:sym typeface="Source Sans Pro"/>
            </a:endParaRPr>
          </a:p>
        </p:txBody>
      </p:sp>
      <p:sp>
        <p:nvSpPr>
          <p:cNvPr id="132" name="Google Shape;132;p16"/>
          <p:cNvSpPr txBox="1"/>
          <p:nvPr/>
        </p:nvSpPr>
        <p:spPr>
          <a:xfrm>
            <a:off x="3388650" y="2597975"/>
            <a:ext cx="73452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txBox="1"/>
          <p:nvPr/>
        </p:nvSpPr>
        <p:spPr>
          <a:xfrm>
            <a:off x="1652875" y="2725800"/>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txBox="1"/>
          <p:nvPr/>
        </p:nvSpPr>
        <p:spPr>
          <a:xfrm>
            <a:off x="596025" y="1395875"/>
            <a:ext cx="4866300" cy="20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TORPPIS ry </a:t>
            </a:r>
            <a:r>
              <a:rPr lang="en-US" sz="3000" u="sng">
                <a:solidFill>
                  <a:schemeClr val="hlink"/>
                </a:solidFill>
                <a:hlinkClick r:id="rId4"/>
              </a:rPr>
              <a:t>https://www.youtube.com/watch?v=Vbiv79aiKrY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US" sz="3000"/>
              <a:t>Xylitol-pastille voluntary, naming clothes etc, indoor shoes, mobiles and smart watches silent during the day.</a:t>
            </a:r>
            <a:endParaRPr sz="3000"/>
          </a:p>
          <a:p>
            <a:pPr indent="0" lvl="0" marL="0" rtl="0" algn="l">
              <a:spcBef>
                <a:spcPts val="0"/>
              </a:spcBef>
              <a:spcAft>
                <a:spcPts val="0"/>
              </a:spcAft>
              <a:buNone/>
            </a:pPr>
            <a:r>
              <a:rPr lang="en-US" sz="3000"/>
              <a:t>Assesment discussions starting in November.</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a:p>
        </p:txBody>
      </p:sp>
      <p:sp>
        <p:nvSpPr>
          <p:cNvPr id="135" name="Google Shape;135;p16"/>
          <p:cNvSpPr txBox="1"/>
          <p:nvPr/>
        </p:nvSpPr>
        <p:spPr>
          <a:xfrm>
            <a:off x="4781250" y="2119300"/>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txBox="1"/>
          <p:nvPr>
            <p:ph idx="1" type="body"/>
          </p:nvPr>
        </p:nvSpPr>
        <p:spPr>
          <a:xfrm>
            <a:off x="1474800" y="445200"/>
            <a:ext cx="6194400" cy="64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-SUITABLE CLOTHES FOR EVERY WEATHER, SPARE SOCKS AND GLOVES</a:t>
            </a:r>
            <a:endParaRPr/>
          </a:p>
          <a:p>
            <a:pPr indent="0" lvl="0" marL="0" rtl="0" algn="l">
              <a:spcBef>
                <a:spcPts val="1400"/>
              </a:spcBef>
              <a:spcAft>
                <a:spcPts val="0"/>
              </a:spcAft>
              <a:buNone/>
            </a:pPr>
            <a:r>
              <a:rPr lang="en-US"/>
              <a:t>-GYM BAG TO SCHOOL, T-SHIRT+ STRETCHING SWEATPANTS</a:t>
            </a:r>
            <a:endParaRPr/>
          </a:p>
          <a:p>
            <a:pPr indent="0" lvl="0" marL="0" rtl="0" algn="l">
              <a:spcBef>
                <a:spcPts val="1400"/>
              </a:spcBef>
              <a:spcAft>
                <a:spcPts val="0"/>
              </a:spcAft>
              <a:buNone/>
            </a:pPr>
            <a:r>
              <a:rPr lang="en-US"/>
              <a:t>-MARKING THE HOMEWORK (X+DATE)</a:t>
            </a:r>
            <a:endParaRPr/>
          </a:p>
          <a:p>
            <a:pPr indent="0" lvl="0" marL="0" rtl="0" algn="l">
              <a:spcBef>
                <a:spcPts val="1400"/>
              </a:spcBef>
              <a:spcAft>
                <a:spcPts val="0"/>
              </a:spcAft>
              <a:buNone/>
            </a:pPr>
            <a:r>
              <a:rPr lang="en-US"/>
              <a:t>-HOMEWORK FOR NEXT DAY</a:t>
            </a:r>
            <a:endParaRPr/>
          </a:p>
          <a:p>
            <a:pPr indent="0" lvl="0" marL="0" rtl="0" algn="l">
              <a:spcBef>
                <a:spcPts val="1400"/>
              </a:spcBef>
              <a:spcAft>
                <a:spcPts val="0"/>
              </a:spcAft>
              <a:buNone/>
            </a:pPr>
            <a:r>
              <a:rPr lang="en-US"/>
              <a:t>-AAPINEN CAN BE IN THE BACKPACK EVERY DAY</a:t>
            </a:r>
            <a:endParaRPr/>
          </a:p>
          <a:p>
            <a:pPr indent="0" lvl="0" marL="0" rtl="0" algn="l">
              <a:spcBef>
                <a:spcPts val="1400"/>
              </a:spcBef>
              <a:spcAft>
                <a:spcPts val="0"/>
              </a:spcAft>
              <a:buNone/>
            </a:pPr>
            <a:r>
              <a:rPr lang="en-US"/>
              <a:t>-BIRTHDAYS ONLY AT HOME</a:t>
            </a:r>
            <a:endParaRPr/>
          </a:p>
          <a:p>
            <a:pPr indent="0" lvl="0" marL="0" rtl="0" algn="l">
              <a:spcBef>
                <a:spcPts val="1400"/>
              </a:spcBef>
              <a:spcAft>
                <a:spcPts val="0"/>
              </a:spcAft>
              <a:buNone/>
            </a:pPr>
            <a:r>
              <a:rPr lang="en-US"/>
              <a:t>-BACKPACK FOLDER, CHECK EVERY DAY</a:t>
            </a:r>
            <a:endParaRPr/>
          </a:p>
          <a:p>
            <a:pPr indent="0" lvl="0" marL="0" rtl="0" algn="l">
              <a:spcBef>
                <a:spcPts val="1400"/>
              </a:spcBef>
              <a:spcAft>
                <a:spcPts val="0"/>
              </a:spcAft>
              <a:buNone/>
            </a:pPr>
            <a:r>
              <a:rPr lang="en-US"/>
              <a:t>-READING PRACTISE AT HOME RECOMMENDED</a:t>
            </a:r>
            <a:endParaRPr/>
          </a:p>
          <a:p>
            <a:pPr indent="0" lvl="0" marL="0" rtl="0" algn="l">
              <a:spcBef>
                <a:spcPts val="1400"/>
              </a:spcBef>
              <a:spcAft>
                <a:spcPts val="0"/>
              </a:spcAft>
              <a:buNone/>
            </a:pPr>
            <a:r>
              <a:rPr lang="en-US"/>
              <a:t>-PENCIL CASE IN THE BACKPACK, COLOUR PENCILS ALSO NEEDED AT HOME</a:t>
            </a:r>
            <a:endParaRPr/>
          </a:p>
          <a:p>
            <a:pPr indent="0" lvl="0" marL="0" rtl="0" algn="l">
              <a:spcBef>
                <a:spcPts val="1400"/>
              </a:spcBef>
              <a:spcAft>
                <a:spcPts val="0"/>
              </a:spcAft>
              <a:buNone/>
            </a:pPr>
            <a:r>
              <a:rPr lang="en-US"/>
              <a:t>-WORKBOOKS CAN’T BE FILLED IN ADVANCE</a:t>
            </a:r>
            <a:endParaRPr/>
          </a:p>
          <a:p>
            <a:pPr indent="0" lvl="0" marL="0" rtl="0" algn="l">
              <a:spcBef>
                <a:spcPts val="1400"/>
              </a:spcBef>
              <a:spcAft>
                <a:spcPts val="14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rPr lang="en-US" sz="5200"/>
              <a:t>QUESTIONS</a:t>
            </a:r>
            <a:endParaRPr sz="5700"/>
          </a:p>
        </p:txBody>
      </p:sp>
      <p:pic>
        <p:nvPicPr>
          <p:cNvPr id="152" name="Google Shape;152;p18" title="Ilmaisia Kuvia : pelata, määrä, kuvio, ruoka, jälkiruoka, lelu ..."/>
          <p:cNvPicPr preferRelativeResize="0"/>
          <p:nvPr/>
        </p:nvPicPr>
        <p:blipFill>
          <a:blip r:embed="rId3">
            <a:alphaModFix/>
          </a:blip>
          <a:stretch>
            <a:fillRect/>
          </a:stretch>
        </p:blipFill>
        <p:spPr>
          <a:xfrm>
            <a:off x="5281727" y="1701300"/>
            <a:ext cx="3190776" cy="47873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47" name="Shape 47"/>
        <p:cNvGrpSpPr/>
        <p:nvPr/>
      </p:nvGrpSpPr>
      <p:grpSpPr>
        <a:xfrm>
          <a:off x="0" y="0"/>
          <a:ext cx="0" cy="0"/>
          <a:chOff x="0" y="0"/>
          <a:chExt cx="0" cy="0"/>
        </a:xfrm>
      </p:grpSpPr>
      <p:sp>
        <p:nvSpPr>
          <p:cNvPr id="48" name="Google Shape;48;p6"/>
          <p:cNvSpPr txBox="1"/>
          <p:nvPr/>
        </p:nvSpPr>
        <p:spPr>
          <a:xfrm>
            <a:off x="731850" y="1757875"/>
            <a:ext cx="7258800" cy="457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Font typeface="Arial"/>
              <a:buNone/>
            </a:pPr>
            <a:r>
              <a:t/>
            </a:r>
            <a:endParaRPr b="0" i="0" sz="2400" u="none">
              <a:solidFill>
                <a:srgbClr val="000000"/>
              </a:solidFill>
              <a:latin typeface="Source Sans Pro"/>
              <a:ea typeface="Source Sans Pro"/>
              <a:cs typeface="Source Sans Pro"/>
              <a:sym typeface="Source Sans Pro"/>
            </a:endParaRPr>
          </a:p>
          <a:p>
            <a:pPr indent="-273050" lvl="0" marL="273050" marR="0" rtl="0" algn="l">
              <a:lnSpc>
                <a:spcPct val="100000"/>
              </a:lnSpc>
              <a:spcBef>
                <a:spcPts val="400"/>
              </a:spcBef>
              <a:spcAft>
                <a:spcPts val="0"/>
              </a:spcAft>
              <a:buClr>
                <a:srgbClr val="000000"/>
              </a:buClr>
              <a:buFont typeface="Arial"/>
              <a:buNone/>
            </a:pPr>
            <a:r>
              <a:rPr lang="en-US" sz="3700">
                <a:latin typeface="Source Sans Pro"/>
                <a:ea typeface="Source Sans Pro"/>
                <a:cs typeface="Source Sans Pro"/>
                <a:sym typeface="Source Sans Pro"/>
              </a:rPr>
              <a:t>WE ARE</a:t>
            </a:r>
            <a:endParaRPr sz="3700">
              <a:latin typeface="Source Sans Pro"/>
              <a:ea typeface="Source Sans Pro"/>
              <a:cs typeface="Source Sans Pro"/>
              <a:sym typeface="Source Sans Pro"/>
            </a:endParaRPr>
          </a:p>
          <a:p>
            <a:pPr indent="-273050" lvl="0" marL="273050" marR="0" rtl="0" algn="l">
              <a:lnSpc>
                <a:spcPct val="100000"/>
              </a:lnSpc>
              <a:spcBef>
                <a:spcPts val="400"/>
              </a:spcBef>
              <a:spcAft>
                <a:spcPts val="0"/>
              </a:spcAft>
              <a:buClr>
                <a:srgbClr val="000000"/>
              </a:buClr>
              <a:buFont typeface="Arial"/>
              <a:buNone/>
            </a:pPr>
            <a:r>
              <a:rPr lang="en-US" sz="3700">
                <a:latin typeface="Source Sans Pro"/>
                <a:ea typeface="Source Sans Pro"/>
                <a:cs typeface="Source Sans Pro"/>
                <a:sym typeface="Source Sans Pro"/>
              </a:rPr>
              <a:t>- language awareness teaching</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rPr lang="en-US" sz="3200">
                <a:latin typeface="Source Sans Pro"/>
                <a:ea typeface="Source Sans Pro"/>
                <a:cs typeface="Source Sans Pro"/>
                <a:sym typeface="Source Sans Pro"/>
              </a:rPr>
              <a:t>-</a:t>
            </a:r>
            <a:r>
              <a:rPr lang="en-US" sz="3700">
                <a:latin typeface="Source Sans Pro"/>
                <a:ea typeface="Source Sans Pro"/>
                <a:cs typeface="Source Sans Pro"/>
                <a:sym typeface="Source Sans Pro"/>
              </a:rPr>
              <a:t>71 first graders and 15 adults</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rPr lang="en-US" sz="3700">
                <a:latin typeface="Source Sans Pro"/>
                <a:ea typeface="Source Sans Pro"/>
                <a:cs typeface="Source Sans Pro"/>
                <a:sym typeface="Source Sans Pro"/>
              </a:rPr>
              <a:t>working together</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rPr lang="en-US" sz="3700">
                <a:latin typeface="Source Sans Pro"/>
                <a:ea typeface="Source Sans Pro"/>
                <a:cs typeface="Source Sans Pro"/>
                <a:sym typeface="Source Sans Pro"/>
              </a:rPr>
              <a:t>-kielitietoinen opetus, monikielisyy</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200">
              <a:latin typeface="Source Sans Pro"/>
              <a:ea typeface="Source Sans Pro"/>
              <a:cs typeface="Source Sans Pro"/>
              <a:sym typeface="Source Sans Pro"/>
            </a:endParaRPr>
          </a:p>
        </p:txBody>
      </p:sp>
      <p:pic>
        <p:nvPicPr>
          <p:cNvPr id="49" name="Google Shape;49;p6"/>
          <p:cNvPicPr preferRelativeResize="0"/>
          <p:nvPr/>
        </p:nvPicPr>
        <p:blipFill rotWithShape="1">
          <a:blip r:embed="rId4">
            <a:alphaModFix/>
          </a:blip>
          <a:srcRect b="0" l="0" r="0" t="0"/>
          <a:stretch/>
        </p:blipFill>
        <p:spPr>
          <a:xfrm>
            <a:off x="6594725" y="4626275"/>
            <a:ext cx="2047800" cy="206100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p:tgtEl>
                                          <p:spTgt spid="49"/>
                                        </p:tgtEl>
                                        <p:attrNameLst>
                                          <p:attrName>ppt_w</p:attrName>
                                        </p:attrNameLst>
                                      </p:cBhvr>
                                      <p:tavLst>
                                        <p:tav fmla="" tm="0">
                                          <p:val>
                                            <p:strVal val="0"/>
                                          </p:val>
                                        </p:tav>
                                        <p:tav fmla="" tm="100000">
                                          <p:val>
                                            <p:strVal val="#ppt_w"/>
                                          </p:val>
                                        </p:tav>
                                      </p:tavLst>
                                    </p:anim>
                                    <p:anim calcmode="lin" valueType="num">
                                      <p:cBhvr additive="base">
                                        <p:cTn dur="500"/>
                                        <p:tgtEl>
                                          <p:spTgt spid="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1095375" y="817562"/>
            <a:ext cx="6964362" cy="12017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Source Sans Pro"/>
              <a:buNone/>
            </a:pPr>
            <a:r>
              <a:rPr lang="en-US" sz="4400"/>
              <a:t>CONTACT</a:t>
            </a:r>
            <a:endParaRPr/>
          </a:p>
        </p:txBody>
      </p:sp>
      <p:sp>
        <p:nvSpPr>
          <p:cNvPr id="55" name="Google Shape;55;p7"/>
          <p:cNvSpPr txBox="1"/>
          <p:nvPr/>
        </p:nvSpPr>
        <p:spPr>
          <a:xfrm>
            <a:off x="1479550" y="2110550"/>
            <a:ext cx="6195900" cy="360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DA686"/>
              </a:buClr>
              <a:buFont typeface="Source Sans Pro"/>
              <a:buNone/>
            </a:pPr>
            <a:r>
              <a:rPr b="1" lang="en-US" sz="3100">
                <a:latin typeface="Source Sans Pro"/>
                <a:ea typeface="Source Sans Pro"/>
                <a:cs typeface="Source Sans Pro"/>
                <a:sym typeface="Source Sans Pro"/>
              </a:rPr>
              <a:t>WILMA </a:t>
            </a:r>
            <a:r>
              <a:rPr lang="en-US" sz="3100">
                <a:latin typeface="Source Sans Pro"/>
                <a:ea typeface="Source Sans Pro"/>
                <a:cs typeface="Source Sans Pro"/>
                <a:sym typeface="Source Sans Pro"/>
              </a:rPr>
              <a:t>is the best way</a:t>
            </a:r>
            <a:r>
              <a:rPr b="0" i="0" lang="en-US" sz="3100" u="none">
                <a:solidFill>
                  <a:srgbClr val="000000"/>
                </a:solidFill>
                <a:latin typeface="Source Sans Pro"/>
                <a:ea typeface="Source Sans Pro"/>
                <a:cs typeface="Source Sans Pro"/>
                <a:sym typeface="Source Sans Pro"/>
              </a:rPr>
              <a:t>! </a:t>
            </a:r>
            <a:r>
              <a:rPr lang="en-US" sz="3100">
                <a:latin typeface="Source Sans Pro"/>
                <a:ea typeface="Source Sans Pro"/>
                <a:cs typeface="Source Sans Pro"/>
                <a:sym typeface="Source Sans Pro"/>
              </a:rPr>
              <a:t>You can </a:t>
            </a:r>
            <a:r>
              <a:rPr lang="en-US" sz="3100">
                <a:latin typeface="Source Sans Pro"/>
                <a:ea typeface="Source Sans Pro"/>
                <a:cs typeface="Source Sans Pro"/>
                <a:sym typeface="Source Sans Pro"/>
              </a:rPr>
              <a:t>send messages also to other teachers.</a:t>
            </a:r>
            <a:endParaRPr sz="2100"/>
          </a:p>
          <a:p>
            <a:pPr indent="0" lvl="0" marL="0" marR="0" rtl="0" algn="l">
              <a:lnSpc>
                <a:spcPct val="100000"/>
              </a:lnSpc>
              <a:spcBef>
                <a:spcPts val="400"/>
              </a:spcBef>
              <a:spcAft>
                <a:spcPts val="0"/>
              </a:spcAft>
              <a:buClr>
                <a:srgbClr val="5DA686"/>
              </a:buClr>
              <a:buFont typeface="Source Sans Pro"/>
              <a:buNone/>
            </a:pPr>
            <a:r>
              <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rPr lang="en-US" sz="3100">
                <a:latin typeface="Source Sans Pro"/>
                <a:ea typeface="Source Sans Pro"/>
                <a:cs typeface="Source Sans Pro"/>
                <a:sym typeface="Source Sans Pro"/>
              </a:rPr>
              <a:t>We have work phones so you can call us if urgent matters. </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rPr lang="en-US" sz="3100">
                <a:latin typeface="Source Sans Pro"/>
                <a:ea typeface="Source Sans Pro"/>
                <a:cs typeface="Source Sans Pro"/>
                <a:sym typeface="Source Sans Pro"/>
              </a:rPr>
              <a:t>Remember to mark or write in wilma if your child is not coming to school or is sick.</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rPr lang="en-US" sz="3100">
                <a:latin typeface="Source Sans Pro"/>
                <a:ea typeface="Source Sans Pro"/>
                <a:cs typeface="Source Sans Pro"/>
                <a:sym typeface="Source Sans Pro"/>
              </a:rPr>
              <a:t>Poissalojen ilmoittaminen wilmassa </a:t>
            </a:r>
            <a:r>
              <a:rPr lang="en-US" sz="2800">
                <a:latin typeface="Source Sans Pro"/>
                <a:ea typeface="Source Sans Pro"/>
                <a:cs typeface="Source Sans Pro"/>
                <a:sym typeface="Source Sans Pro"/>
              </a:rPr>
              <a:t>aamulla, ilmoitus joka päivä.</a:t>
            </a:r>
            <a:endParaRPr sz="28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t/>
            </a:r>
            <a:endParaRPr/>
          </a:p>
          <a:p>
            <a:pPr indent="0" lvl="0" marL="0" marR="0" rtl="0" algn="l">
              <a:lnSpc>
                <a:spcPct val="100000"/>
              </a:lnSpc>
              <a:spcBef>
                <a:spcPts val="400"/>
              </a:spcBef>
              <a:spcAft>
                <a:spcPts val="0"/>
              </a:spcAft>
              <a:buClr>
                <a:srgbClr val="000000"/>
              </a:buClr>
              <a:buFont typeface="Source Sans Pro"/>
              <a:buNone/>
            </a:pPr>
            <a:r>
              <a:t/>
            </a:r>
            <a:endParaRPr sz="2400">
              <a:latin typeface="Source Sans Pro"/>
              <a:ea typeface="Source Sans Pro"/>
              <a:cs typeface="Source Sans Pro"/>
              <a:sym typeface="Source Sans Pro"/>
            </a:endParaRPr>
          </a:p>
        </p:txBody>
      </p:sp>
      <p:pic>
        <p:nvPicPr>
          <p:cNvPr id="56" name="Google Shape;56;p7"/>
          <p:cNvPicPr preferRelativeResize="0"/>
          <p:nvPr/>
        </p:nvPicPr>
        <p:blipFill rotWithShape="1">
          <a:blip r:embed="rId4">
            <a:alphaModFix/>
          </a:blip>
          <a:srcRect b="0" l="0" r="0" t="0"/>
          <a:stretch/>
        </p:blipFill>
        <p:spPr>
          <a:xfrm>
            <a:off x="6878637" y="4705350"/>
            <a:ext cx="1562100" cy="147955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anim calcmode="lin" valueType="num">
                                      <p:cBhvr additive="base">
                                        <p:cTn dur="500"/>
                                        <p:tgtEl>
                                          <p:spTgt spid="5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anim calcmode="lin" valueType="num">
                                      <p:cBhvr additive="base">
                                        <p:cTn dur="500"/>
                                        <p:tgtEl>
                                          <p:spTgt spid="5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anim calcmode="lin" valueType="num">
                                      <p:cBhvr additive="base">
                                        <p:cTn dur="500"/>
                                        <p:tgtEl>
                                          <p:spTgt spid="5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3" st="3"/>
                                            </p:txEl>
                                          </p:spTgt>
                                        </p:tgtEl>
                                        <p:attrNameLst>
                                          <p:attrName>style.visibility</p:attrName>
                                        </p:attrNameLst>
                                      </p:cBhvr>
                                      <p:to>
                                        <p:strVal val="visible"/>
                                      </p:to>
                                    </p:set>
                                    <p:anim calcmode="lin" valueType="num">
                                      <p:cBhvr additive="base">
                                        <p:cTn dur="500"/>
                                        <p:tgtEl>
                                          <p:spTgt spid="5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4" st="4"/>
                                            </p:txEl>
                                          </p:spTgt>
                                        </p:tgtEl>
                                        <p:attrNameLst>
                                          <p:attrName>style.visibility</p:attrName>
                                        </p:attrNameLst>
                                      </p:cBhvr>
                                      <p:to>
                                        <p:strVal val="visible"/>
                                      </p:to>
                                    </p:set>
                                    <p:anim calcmode="lin" valueType="num">
                                      <p:cBhvr additive="base">
                                        <p:cTn dur="500"/>
                                        <p:tgtEl>
                                          <p:spTgt spid="5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5" st="5"/>
                                            </p:txEl>
                                          </p:spTgt>
                                        </p:tgtEl>
                                        <p:attrNameLst>
                                          <p:attrName>style.visibility</p:attrName>
                                        </p:attrNameLst>
                                      </p:cBhvr>
                                      <p:to>
                                        <p:strVal val="visible"/>
                                      </p:to>
                                    </p:set>
                                    <p:anim calcmode="lin" valueType="num">
                                      <p:cBhvr additive="base">
                                        <p:cTn dur="500"/>
                                        <p:tgtEl>
                                          <p:spTgt spid="5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6" st="6"/>
                                            </p:txEl>
                                          </p:spTgt>
                                        </p:tgtEl>
                                        <p:attrNameLst>
                                          <p:attrName>style.visibility</p:attrName>
                                        </p:attrNameLst>
                                      </p:cBhvr>
                                      <p:to>
                                        <p:strVal val="visible"/>
                                      </p:to>
                                    </p:set>
                                    <p:anim calcmode="lin" valueType="num">
                                      <p:cBhvr additive="base">
                                        <p:cTn dur="500"/>
                                        <p:tgtEl>
                                          <p:spTgt spid="5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7" st="7"/>
                                            </p:txEl>
                                          </p:spTgt>
                                        </p:tgtEl>
                                        <p:attrNameLst>
                                          <p:attrName>style.visibility</p:attrName>
                                        </p:attrNameLst>
                                      </p:cBhvr>
                                      <p:to>
                                        <p:strVal val="visible"/>
                                      </p:to>
                                    </p:set>
                                    <p:anim calcmode="lin" valueType="num">
                                      <p:cBhvr additive="base">
                                        <p:cTn dur="500"/>
                                        <p:tgtEl>
                                          <p:spTgt spid="55">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xEl>
                                              <p:pRg end="8" st="8"/>
                                            </p:txEl>
                                          </p:spTgt>
                                        </p:tgtEl>
                                        <p:attrNameLst>
                                          <p:attrName>style.visibility</p:attrName>
                                        </p:attrNameLst>
                                      </p:cBhvr>
                                      <p:to>
                                        <p:strVal val="visible"/>
                                      </p:to>
                                    </p:set>
                                    <p:anim calcmode="lin" valueType="num">
                                      <p:cBhvr additive="base">
                                        <p:cTn dur="500"/>
                                        <p:tgtEl>
                                          <p:spTgt spid="55">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5">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8"/>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t/>
            </a:r>
            <a:endParaRPr/>
          </a:p>
        </p:txBody>
      </p:sp>
      <p:pic>
        <p:nvPicPr>
          <p:cNvPr id="65" name="Google Shape;65;p8" title="IMG_0593.heic"/>
          <p:cNvPicPr preferRelativeResize="0"/>
          <p:nvPr/>
        </p:nvPicPr>
        <p:blipFill>
          <a:blip r:embed="rId3">
            <a:alphaModFix/>
          </a:blip>
          <a:stretch>
            <a:fillRect/>
          </a:stretch>
        </p:blipFill>
        <p:spPr>
          <a:xfrm>
            <a:off x="1317725" y="0"/>
            <a:ext cx="6486301" cy="7352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9"/>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t/>
            </a:r>
            <a:endParaRPr/>
          </a:p>
        </p:txBody>
      </p:sp>
      <p:pic>
        <p:nvPicPr>
          <p:cNvPr id="74" name="Google Shape;74;p9" title="IMG_0594.HEIC"/>
          <p:cNvPicPr preferRelativeResize="0"/>
          <p:nvPr/>
        </p:nvPicPr>
        <p:blipFill>
          <a:blip r:embed="rId3">
            <a:alphaModFix/>
          </a:blip>
          <a:stretch>
            <a:fillRect/>
          </a:stretch>
        </p:blipFill>
        <p:spPr>
          <a:xfrm>
            <a:off x="885200" y="817550"/>
            <a:ext cx="7972101" cy="5979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78" name="Shape 78"/>
        <p:cNvGrpSpPr/>
        <p:nvPr/>
      </p:nvGrpSpPr>
      <p:grpSpPr>
        <a:xfrm>
          <a:off x="0" y="0"/>
          <a:ext cx="0" cy="0"/>
          <a:chOff x="0" y="0"/>
          <a:chExt cx="0" cy="0"/>
        </a:xfrm>
      </p:grpSpPr>
      <p:sp>
        <p:nvSpPr>
          <p:cNvPr id="79" name="Google Shape;79;p10"/>
          <p:cNvSpPr txBox="1"/>
          <p:nvPr>
            <p:ph type="title"/>
          </p:nvPr>
        </p:nvSpPr>
        <p:spPr>
          <a:xfrm>
            <a:off x="1095375" y="647700"/>
            <a:ext cx="6896100" cy="32369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Source Sans Pro"/>
              <a:buNone/>
            </a:pPr>
            <a:r>
              <a:rPr lang="en-US" sz="4400"/>
              <a:t>DIFFERENT LEARNERS</a:t>
            </a:r>
            <a:br>
              <a:rPr b="0" i="0" lang="en-US" sz="4400" u="none" cap="none" strike="noStrike">
                <a:solidFill>
                  <a:srgbClr val="000000"/>
                </a:solidFill>
                <a:latin typeface="Source Sans Pro"/>
                <a:ea typeface="Source Sans Pro"/>
                <a:cs typeface="Source Sans Pro"/>
                <a:sym typeface="Source Sans Pro"/>
              </a:rPr>
            </a:br>
            <a:br>
              <a:rPr b="0" i="0" lang="en-US" sz="4400" u="none" cap="none" strike="noStrike">
                <a:solidFill>
                  <a:srgbClr val="000000"/>
                </a:solidFill>
                <a:latin typeface="Source Sans Pro"/>
                <a:ea typeface="Source Sans Pro"/>
                <a:cs typeface="Source Sans Pro"/>
                <a:sym typeface="Source Sans Pro"/>
              </a:rPr>
            </a:br>
            <a:r>
              <a:rPr lang="en-US" sz="4400"/>
              <a:t>general support</a:t>
            </a:r>
            <a:br>
              <a:rPr b="0" i="0" lang="en-US" sz="4400" u="none" cap="none" strike="noStrike">
                <a:solidFill>
                  <a:srgbClr val="000000"/>
                </a:solidFill>
                <a:latin typeface="Source Sans Pro"/>
                <a:ea typeface="Source Sans Pro"/>
                <a:cs typeface="Source Sans Pro"/>
                <a:sym typeface="Source Sans Pro"/>
              </a:rPr>
            </a:br>
            <a:r>
              <a:rPr lang="en-US" sz="4400"/>
              <a:t>intensified support</a:t>
            </a:r>
            <a:br>
              <a:rPr b="0" i="0" lang="en-US" sz="4400" u="none" cap="none" strike="noStrike">
                <a:solidFill>
                  <a:srgbClr val="000000"/>
                </a:solidFill>
                <a:latin typeface="Source Sans Pro"/>
                <a:ea typeface="Source Sans Pro"/>
                <a:cs typeface="Source Sans Pro"/>
                <a:sym typeface="Source Sans Pro"/>
              </a:rPr>
            </a:br>
            <a:r>
              <a:rPr lang="en-US" sz="4400"/>
              <a:t>special support</a:t>
            </a:r>
            <a:br>
              <a:rPr b="0" i="0" lang="en-US" sz="4400" u="none" cap="none" strike="noStrike">
                <a:solidFill>
                  <a:srgbClr val="000000"/>
                </a:solidFill>
                <a:latin typeface="Source Sans Pro"/>
                <a:ea typeface="Source Sans Pro"/>
                <a:cs typeface="Source Sans Pro"/>
                <a:sym typeface="Source Sans Pro"/>
              </a:rPr>
            </a:br>
            <a:endParaRPr/>
          </a:p>
        </p:txBody>
      </p:sp>
      <p:pic>
        <p:nvPicPr>
          <p:cNvPr id="80" name="Google Shape;80;p10"/>
          <p:cNvPicPr preferRelativeResize="0"/>
          <p:nvPr/>
        </p:nvPicPr>
        <p:blipFill rotWithShape="1">
          <a:blip r:embed="rId4">
            <a:alphaModFix/>
          </a:blip>
          <a:srcRect b="0" l="0" r="0" t="0"/>
          <a:stretch/>
        </p:blipFill>
        <p:spPr>
          <a:xfrm>
            <a:off x="717550" y="3884612"/>
            <a:ext cx="7721600" cy="2382837"/>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1095375" y="817562"/>
            <a:ext cx="6964362" cy="12017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Source Sans Pro"/>
              <a:buNone/>
            </a:pPr>
            <a:r>
              <a:rPr lang="en-US" sz="4400"/>
              <a:t>LEARNING IN FIRST GRADE</a:t>
            </a:r>
            <a:endParaRPr/>
          </a:p>
        </p:txBody>
      </p:sp>
      <p:pic>
        <p:nvPicPr>
          <p:cNvPr id="86" name="Google Shape;86;p11"/>
          <p:cNvPicPr preferRelativeResize="0"/>
          <p:nvPr/>
        </p:nvPicPr>
        <p:blipFill rotWithShape="1">
          <a:blip r:embed="rId4">
            <a:alphaModFix/>
          </a:blip>
          <a:srcRect b="0" l="0" r="0" t="0"/>
          <a:stretch/>
        </p:blipFill>
        <p:spPr>
          <a:xfrm>
            <a:off x="717550" y="3884612"/>
            <a:ext cx="7721600" cy="2382837"/>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2"/>
          <p:cNvSpPr txBox="1"/>
          <p:nvPr>
            <p:ph type="title"/>
          </p:nvPr>
        </p:nvSpPr>
        <p:spPr>
          <a:xfrm>
            <a:off x="1043675" y="288300"/>
            <a:ext cx="4681500" cy="82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2400"/>
              <a:t>LUKEMAAN JA KIRJOITTAMAAN OPPIMINEN </a:t>
            </a:r>
            <a:endParaRPr b="1" sz="2400"/>
          </a:p>
        </p:txBody>
      </p:sp>
      <p:sp>
        <p:nvSpPr>
          <p:cNvPr id="94" name="Google Shape;94;p12"/>
          <p:cNvSpPr/>
          <p:nvPr/>
        </p:nvSpPr>
        <p:spPr>
          <a:xfrm>
            <a:off x="393425" y="1621325"/>
            <a:ext cx="4511100" cy="2645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eput lukemisen eri vaiheissa</a:t>
            </a:r>
            <a:endParaRPr sz="2400">
              <a:solidFill>
                <a:schemeClr val="dk1"/>
              </a:solidFill>
              <a:latin typeface="Source Sans Pro"/>
              <a:ea typeface="Source Sans Pro"/>
              <a:cs typeface="Source Sans Pro"/>
              <a:sym typeface="Source Sans Pro"/>
            </a:endParaRPr>
          </a:p>
          <a:p>
            <a:pPr indent="-381000" lvl="0" marL="457200" rtl="0" algn="l">
              <a:lnSpc>
                <a:spcPct val="97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aikaa</a:t>
            </a:r>
            <a:endParaRPr sz="2400">
              <a:solidFill>
                <a:schemeClr val="dk1"/>
              </a:solidFill>
              <a:latin typeface="Source Sans Pro"/>
              <a:ea typeface="Source Sans Pro"/>
              <a:cs typeface="Source Sans Pro"/>
              <a:sym typeface="Source Sans Pro"/>
            </a:endParaRPr>
          </a:p>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kirjoitustaitoa rinnakkain lukemisen kanssa</a:t>
            </a:r>
            <a:endParaRPr sz="2400">
              <a:solidFill>
                <a:schemeClr val="dk1"/>
              </a:solidFill>
              <a:latin typeface="Source Sans Pro"/>
              <a:ea typeface="Source Sans Pro"/>
              <a:cs typeface="Source Sans Pro"/>
              <a:sym typeface="Source Sans Pro"/>
            </a:endParaRPr>
          </a:p>
          <a:p>
            <a:pPr indent="-381000" lvl="0" marL="457200" rtl="0" algn="l">
              <a:lnSpc>
                <a:spcPct val="97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sopivan tasoista harjoittelua säännöllisesti</a:t>
            </a:r>
            <a:endParaRPr sz="2400">
              <a:solidFill>
                <a:schemeClr val="dk1"/>
              </a:solidFill>
              <a:latin typeface="Source Sans Pro"/>
              <a:ea typeface="Source Sans Pro"/>
              <a:cs typeface="Source Sans Pro"/>
              <a:sym typeface="Source Sans Pro"/>
            </a:endParaRPr>
          </a:p>
        </p:txBody>
      </p:sp>
      <p:pic>
        <p:nvPicPr>
          <p:cNvPr id="95" name="Google Shape;95;p12"/>
          <p:cNvPicPr preferRelativeResize="0"/>
          <p:nvPr/>
        </p:nvPicPr>
        <p:blipFill>
          <a:blip r:embed="rId3">
            <a:alphaModFix/>
          </a:blip>
          <a:stretch>
            <a:fillRect/>
          </a:stretch>
        </p:blipFill>
        <p:spPr>
          <a:xfrm rot="328487">
            <a:off x="6083613" y="343527"/>
            <a:ext cx="1234247" cy="1601675"/>
          </a:xfrm>
          <a:prstGeom prst="rect">
            <a:avLst/>
          </a:prstGeom>
          <a:noFill/>
          <a:ln>
            <a:noFill/>
          </a:ln>
        </p:spPr>
      </p:pic>
      <p:sp>
        <p:nvSpPr>
          <p:cNvPr id="96" name="Google Shape;96;p12"/>
          <p:cNvSpPr/>
          <p:nvPr/>
        </p:nvSpPr>
        <p:spPr>
          <a:xfrm rot="454246">
            <a:off x="5124263" y="1499337"/>
            <a:ext cx="3887980" cy="2685729"/>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97" name="Google Shape;97;p12"/>
          <p:cNvSpPr txBox="1"/>
          <p:nvPr/>
        </p:nvSpPr>
        <p:spPr>
          <a:xfrm>
            <a:off x="5603075" y="2018113"/>
            <a:ext cx="2482500" cy="824100"/>
          </a:xfrm>
          <a:prstGeom prst="rect">
            <a:avLst/>
          </a:prstGeom>
          <a:noFill/>
          <a:ln>
            <a:noFill/>
          </a:ln>
        </p:spPr>
        <p:txBody>
          <a:bodyPr anchorCtr="0" anchor="t" bIns="91425" lIns="91425" spcFirstLastPara="1" rIns="91425" wrap="square" tIns="91425">
            <a:noAutofit/>
          </a:bodyPr>
          <a:lstStyle/>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tavuliukumäki</a:t>
            </a:r>
            <a:endParaRPr sz="2400">
              <a:solidFill>
                <a:schemeClr val="dk1"/>
              </a:solidFill>
              <a:latin typeface="Source Sans Pro"/>
              <a:ea typeface="Source Sans Pro"/>
              <a:cs typeface="Source Sans Pro"/>
              <a:sym typeface="Source Sans Pro"/>
            </a:endParaRPr>
          </a:p>
          <a:p>
            <a:pPr indent="-381000" lvl="0" marL="457200" rtl="0" algn="l">
              <a:lnSpc>
                <a:spcPct val="97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tavuttaminen oikeinkirjoittamisen apuna</a:t>
            </a:r>
            <a:endParaRPr sz="2400">
              <a:solidFill>
                <a:schemeClr val="dk1"/>
              </a:solidFill>
              <a:latin typeface="Source Sans Pro"/>
              <a:ea typeface="Source Sans Pro"/>
              <a:cs typeface="Source Sans Pro"/>
              <a:sym typeface="Source Sans Pro"/>
            </a:endParaRPr>
          </a:p>
        </p:txBody>
      </p:sp>
      <p:sp>
        <p:nvSpPr>
          <p:cNvPr id="98" name="Google Shape;98;p12"/>
          <p:cNvSpPr/>
          <p:nvPr/>
        </p:nvSpPr>
        <p:spPr>
          <a:xfrm>
            <a:off x="393425" y="4572000"/>
            <a:ext cx="5616600" cy="19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99" name="Google Shape;99;p12"/>
          <p:cNvSpPr txBox="1"/>
          <p:nvPr/>
        </p:nvSpPr>
        <p:spPr>
          <a:xfrm>
            <a:off x="515550" y="4572000"/>
            <a:ext cx="5372400" cy="1976400"/>
          </a:xfrm>
          <a:prstGeom prst="rect">
            <a:avLst/>
          </a:prstGeom>
          <a:noFill/>
          <a:ln>
            <a:noFill/>
          </a:ln>
        </p:spPr>
        <p:txBody>
          <a:bodyPr anchorCtr="0" anchor="t" bIns="91425" lIns="91425" spcFirstLastPara="1" rIns="91425" wrap="square" tIns="91425">
            <a:spAutoFit/>
          </a:bodyPr>
          <a:lstStyle/>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kuuntele lapsen lukemista</a:t>
            </a:r>
            <a:endParaRPr sz="2400">
              <a:solidFill>
                <a:schemeClr val="dk1"/>
              </a:solidFill>
              <a:latin typeface="Source Sans Pro"/>
              <a:ea typeface="Source Sans Pro"/>
              <a:cs typeface="Source Sans Pro"/>
              <a:sym typeface="Source Sans Pro"/>
            </a:endParaRPr>
          </a:p>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yhteiset lukuhetket, lapselle ääneen lukeminen</a:t>
            </a:r>
            <a:endParaRPr sz="2400">
              <a:solidFill>
                <a:schemeClr val="dk1"/>
              </a:solidFill>
              <a:latin typeface="Source Sans Pro"/>
              <a:ea typeface="Source Sans Pro"/>
              <a:cs typeface="Source Sans Pro"/>
              <a:sym typeface="Source Sans Pro"/>
            </a:endParaRPr>
          </a:p>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ekapeli, Arttu-sovellus, minuuttilukeminen, vuorolukeminen</a:t>
            </a:r>
            <a:endParaRPr sz="2400">
              <a:latin typeface="Source Sans Pro"/>
              <a:ea typeface="Source Sans Pro"/>
              <a:cs typeface="Source Sans Pro"/>
              <a:sym typeface="Source Sans Pro"/>
            </a:endParaRPr>
          </a:p>
        </p:txBody>
      </p:sp>
      <p:pic>
        <p:nvPicPr>
          <p:cNvPr id="100" name="Google Shape;100;p12"/>
          <p:cNvPicPr preferRelativeResize="0"/>
          <p:nvPr/>
        </p:nvPicPr>
        <p:blipFill>
          <a:blip r:embed="rId4">
            <a:alphaModFix/>
          </a:blip>
          <a:stretch>
            <a:fillRect/>
          </a:stretch>
        </p:blipFill>
        <p:spPr>
          <a:xfrm>
            <a:off x="6640925" y="3747925"/>
            <a:ext cx="2100675" cy="2967625"/>
          </a:xfrm>
          <a:prstGeom prst="rect">
            <a:avLst/>
          </a:prstGeom>
          <a:noFill/>
          <a:ln>
            <a:noFill/>
          </a:ln>
        </p:spPr>
      </p:pic>
      <p:pic>
        <p:nvPicPr>
          <p:cNvPr id="101" name="Google Shape;101;p12"/>
          <p:cNvPicPr preferRelativeResize="0"/>
          <p:nvPr/>
        </p:nvPicPr>
        <p:blipFill>
          <a:blip r:embed="rId5">
            <a:alphaModFix/>
          </a:blip>
          <a:stretch>
            <a:fillRect/>
          </a:stretch>
        </p:blipFill>
        <p:spPr>
          <a:xfrm>
            <a:off x="5504249" y="5419449"/>
            <a:ext cx="668625" cy="668625"/>
          </a:xfrm>
          <a:prstGeom prst="rect">
            <a:avLst/>
          </a:prstGeom>
          <a:noFill/>
          <a:ln>
            <a:noFill/>
          </a:ln>
        </p:spPr>
      </p:pic>
      <p:pic>
        <p:nvPicPr>
          <p:cNvPr id="102" name="Google Shape;102;p12"/>
          <p:cNvPicPr preferRelativeResize="0"/>
          <p:nvPr/>
        </p:nvPicPr>
        <p:blipFill>
          <a:blip r:embed="rId6">
            <a:alphaModFix/>
          </a:blip>
          <a:stretch>
            <a:fillRect/>
          </a:stretch>
        </p:blipFill>
        <p:spPr>
          <a:xfrm>
            <a:off x="5345618" y="4167693"/>
            <a:ext cx="854200" cy="85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3"/>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t/>
            </a:r>
            <a:endParaRPr/>
          </a:p>
        </p:txBody>
      </p:sp>
      <p:pic>
        <p:nvPicPr>
          <p:cNvPr id="111" name="Google Shape;111;p13" title="IMG_0600.heic"/>
          <p:cNvPicPr preferRelativeResize="0"/>
          <p:nvPr/>
        </p:nvPicPr>
        <p:blipFill>
          <a:blip r:embed="rId3">
            <a:alphaModFix/>
          </a:blip>
          <a:stretch>
            <a:fillRect/>
          </a:stretch>
        </p:blipFill>
        <p:spPr>
          <a:xfrm>
            <a:off x="4725" y="-151550"/>
            <a:ext cx="9144003" cy="68580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