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2"/>
  </p:notesMasterIdLst>
  <p:handoutMasterIdLst>
    <p:handoutMasterId r:id="rId23"/>
  </p:handoutMasterIdLst>
  <p:sldIdLst>
    <p:sldId id="256" r:id="rId5"/>
    <p:sldId id="15994" r:id="rId6"/>
    <p:sldId id="276" r:id="rId7"/>
    <p:sldId id="424" r:id="rId8"/>
    <p:sldId id="15995" r:id="rId9"/>
    <p:sldId id="15996" r:id="rId10"/>
    <p:sldId id="16008" r:id="rId11"/>
    <p:sldId id="16009" r:id="rId12"/>
    <p:sldId id="15997" r:id="rId13"/>
    <p:sldId id="16013" r:id="rId14"/>
    <p:sldId id="16012" r:id="rId15"/>
    <p:sldId id="288" r:id="rId16"/>
    <p:sldId id="16005" r:id="rId17"/>
    <p:sldId id="16001" r:id="rId18"/>
    <p:sldId id="16002" r:id="rId19"/>
    <p:sldId id="16011" r:id="rId20"/>
    <p:sldId id="16007" r:id="rId21"/>
  </p:sldIdLst>
  <p:sldSz cx="12192000" cy="6858000"/>
  <p:notesSz cx="6858000" cy="9144000"/>
  <p:embeddedFontLst>
    <p:embeddedFont>
      <p:font typeface="Josefin Sans"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Roboto Slab" pitchFamily="2" charset="0"/>
      <p:regular r:id="rId32"/>
      <p:bold r:id="rId33"/>
    </p:embeddedFont>
    <p:embeddedFont>
      <p:font typeface="Roboto Slab Medium" pitchFamily="2" charset="0"/>
      <p:regular r:id="rId3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karainen Minna" initials="HM" lastIdx="7" clrIdx="0">
    <p:extLst>
      <p:ext uri="{19B8F6BF-5375-455C-9EA6-DF929625EA0E}">
        <p15:presenceInfo xmlns:p15="http://schemas.microsoft.com/office/powerpoint/2012/main" userId="S::minna.hakkarainen@jyvaskyla.fi::e8f948b9-0591-4ef2-af8f-e51bf4b275f8" providerId="AD"/>
      </p:ext>
    </p:extLst>
  </p:cmAuthor>
  <p:cmAuthor id="2" name="Pekkarinen Terhi" initials="PT" lastIdx="39" clrIdx="1">
    <p:extLst>
      <p:ext uri="{19B8F6BF-5375-455C-9EA6-DF929625EA0E}">
        <p15:presenceInfo xmlns:p15="http://schemas.microsoft.com/office/powerpoint/2012/main" userId="S::terhi.pekkarinen@jyvaskyla.fi::d3a02b69-a866-4259-9bda-d52d6b4db252" providerId="AD"/>
      </p:ext>
    </p:extLst>
  </p:cmAuthor>
  <p:cmAuthor id="3" name="Ristimella Kaisa" initials="RK" lastIdx="5" clrIdx="2">
    <p:extLst>
      <p:ext uri="{19B8F6BF-5375-455C-9EA6-DF929625EA0E}">
        <p15:presenceInfo xmlns:p15="http://schemas.microsoft.com/office/powerpoint/2012/main" userId="S::Kaisa.Ristimella@jyvaskyla.fi::ce907c6e-d83f-4c94-ae2e-8bad592ceb01" providerId="AD"/>
      </p:ext>
    </p:extLst>
  </p:cmAuthor>
  <p:cmAuthor id="4" name="Esa Hämäläinen" initials="EH" lastIdx="7" clrIdx="3">
    <p:extLst>
      <p:ext uri="{19B8F6BF-5375-455C-9EA6-DF929625EA0E}">
        <p15:presenceInfo xmlns:p15="http://schemas.microsoft.com/office/powerpoint/2012/main" userId="S::esa.hamalainen@avidlyagency.com::b837e70c-9246-4cf2-8ea8-03a7fe78ef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90F"/>
    <a:srgbClr val="3C0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C2767-8547-4583-A809-2D31CA94393D}" v="1" dt="2025-04-17T12:38:03.32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E089AD-7BA2-471C-8D58-ED655DB17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4" name="Footer Placeholder 3">
            <a:extLst>
              <a:ext uri="{FF2B5EF4-FFF2-40B4-BE49-F238E27FC236}">
                <a16:creationId xmlns:a16="http://schemas.microsoft.com/office/drawing/2014/main" id="{ACF5D9F9-B217-4469-AA30-2F90D4C87A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53A545CC-1BA0-4B0C-B9C2-5E603880A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73783-E26D-49CC-8828-9429A80D33AD}" type="slidenum">
              <a:rPr lang="en-FI" smtClean="0"/>
              <a:t>‹#›</a:t>
            </a:fld>
            <a:endParaRPr lang="en-FI"/>
          </a:p>
        </p:txBody>
      </p:sp>
    </p:spTree>
    <p:extLst>
      <p:ext uri="{BB962C8B-B14F-4D97-AF65-F5344CB8AC3E}">
        <p14:creationId xmlns:p14="http://schemas.microsoft.com/office/powerpoint/2010/main" val="3389846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06FE8-154B-4CF4-9A83-9F72D0661E5D}" type="datetimeFigureOut">
              <a:rPr lang="en-FI" smtClean="0"/>
              <a:t>04/27/2025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0DA72-19FE-4EDE-92C6-5A70F5973D98}" type="slidenum">
              <a:rPr lang="en-FI" smtClean="0"/>
              <a:t>‹#›</a:t>
            </a:fld>
            <a:endParaRPr lang="en-FI"/>
          </a:p>
        </p:txBody>
      </p:sp>
    </p:spTree>
    <p:extLst>
      <p:ext uri="{BB962C8B-B14F-4D97-AF65-F5344CB8AC3E}">
        <p14:creationId xmlns:p14="http://schemas.microsoft.com/office/powerpoint/2010/main" val="350519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80DA72-19FE-4EDE-92C6-5A70F5973D98}" type="slidenum">
              <a:rPr lang="en-FI" smtClean="0"/>
              <a:t>14</a:t>
            </a:fld>
            <a:endParaRPr lang="en-FI"/>
          </a:p>
        </p:txBody>
      </p:sp>
    </p:spTree>
    <p:extLst>
      <p:ext uri="{BB962C8B-B14F-4D97-AF65-F5344CB8AC3E}">
        <p14:creationId xmlns:p14="http://schemas.microsoft.com/office/powerpoint/2010/main" val="2061358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375954" y="648389"/>
            <a:ext cx="9283337" cy="2938463"/>
          </a:xfrm>
        </p:spPr>
        <p:txBody>
          <a:bodyPr anchor="b"/>
          <a:lstStyle>
            <a:lvl1pPr algn="ctr">
              <a:defRPr sz="4400" b="1" cap="all" baseline="0">
                <a:solidFill>
                  <a:schemeClr val="bg1"/>
                </a:solidFill>
                <a:latin typeface="Josefin Sans" pitchFamily="2" charset="0"/>
              </a:defRPr>
            </a:lvl1pPr>
          </a:lstStyle>
          <a:p>
            <a:r>
              <a:rPr lang="fi-FI"/>
              <a:t>Lisää teksti napsauttamalla</a:t>
            </a:r>
          </a:p>
        </p:txBody>
      </p:sp>
      <p:sp>
        <p:nvSpPr>
          <p:cNvPr id="3" name="Alaotsikko 2"/>
          <p:cNvSpPr>
            <a:spLocks noGrp="1"/>
          </p:cNvSpPr>
          <p:nvPr>
            <p:ph type="subTitle" idx="1" hasCustomPrompt="1"/>
          </p:nvPr>
        </p:nvSpPr>
        <p:spPr>
          <a:xfrm>
            <a:off x="1375954" y="3678927"/>
            <a:ext cx="9283337" cy="1655762"/>
          </a:xfrm>
        </p:spPr>
        <p:txBody>
          <a:bodyPr>
            <a:normAutofit/>
          </a:bodyPr>
          <a:lstStyle>
            <a:lvl1pPr marL="0" indent="0" algn="ctr">
              <a:lnSpc>
                <a:spcPct val="120000"/>
              </a:lnSpc>
              <a:buNone/>
              <a:defRPr sz="2400">
                <a:solidFill>
                  <a:schemeClr val="bg1"/>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 napsauttamalla</a:t>
            </a:r>
          </a:p>
        </p:txBody>
      </p:sp>
      <p:pic>
        <p:nvPicPr>
          <p:cNvPr id="8" name="Kuva 7" descr="Jyväskylän kaupunki">
            <a:extLst>
              <a:ext uri="{FF2B5EF4-FFF2-40B4-BE49-F238E27FC236}">
                <a16:creationId xmlns:a16="http://schemas.microsoft.com/office/drawing/2014/main" id="{5D024F1F-7715-4A0E-A3A4-05B640913E7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ja ingressi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4744627-E584-4F2D-9579-FB881B4196C9}"/>
              </a:ext>
              <a:ext uri="{C183D7F6-B498-43B3-948B-1728B52AA6E4}">
                <adec:decorative xmlns:adec="http://schemas.microsoft.com/office/drawing/2017/decorative" val="1"/>
              </a:ext>
            </a:extLst>
          </p:cNvPr>
          <p:cNvSpPr/>
          <p:nvPr userDrawn="1"/>
        </p:nvSpPr>
        <p:spPr>
          <a:xfrm>
            <a:off x="0" y="0"/>
            <a:ext cx="6378713" cy="6858000"/>
          </a:xfrm>
          <a:prstGeom prst="rect">
            <a:avLst/>
          </a:prstGeom>
          <a:gradFill>
            <a:gsLst>
              <a:gs pos="46000">
                <a:schemeClr val="tx2">
                  <a:alpha val="81000"/>
                </a:schemeClr>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522113BD-7FB3-4C22-914B-903AB696AD34}"/>
              </a:ext>
              <a:ext uri="{C183D7F6-B498-43B3-948B-1728B52AA6E4}">
                <adec:decorative xmlns:adec="http://schemas.microsoft.com/office/drawing/2017/decorative" val="1"/>
              </a:ext>
            </a:extLst>
          </p:cNvPr>
          <p:cNvSpPr/>
          <p:nvPr userDrawn="1"/>
        </p:nvSpPr>
        <p:spPr>
          <a:xfrm>
            <a:off x="4929051" y="457200"/>
            <a:ext cx="6779623" cy="593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hasCustomPrompt="1"/>
          </p:nvPr>
        </p:nvSpPr>
        <p:spPr>
          <a:xfrm>
            <a:off x="530634" y="457199"/>
            <a:ext cx="3932237" cy="2450827"/>
          </a:xfrm>
        </p:spPr>
        <p:txBody>
          <a:bodyPr anchor="b">
            <a:normAutofit/>
          </a:bodyPr>
          <a:lstStyle>
            <a:lvl1pPr>
              <a:defRPr sz="3900">
                <a:solidFill>
                  <a:schemeClr val="bg1"/>
                </a:solidFill>
              </a:defRPr>
            </a:lvl1pPr>
          </a:lstStyle>
          <a:p>
            <a:r>
              <a:rPr lang="fi-FI"/>
              <a:t>Lisää teksti napsauttamalla</a:t>
            </a:r>
          </a:p>
        </p:txBody>
      </p:sp>
      <p:sp>
        <p:nvSpPr>
          <p:cNvPr id="4" name="Tekstin paikkamerkki 3"/>
          <p:cNvSpPr>
            <a:spLocks noGrp="1"/>
          </p:cNvSpPr>
          <p:nvPr>
            <p:ph type="body" sz="half" idx="2" hasCustomPrompt="1"/>
          </p:nvPr>
        </p:nvSpPr>
        <p:spPr>
          <a:xfrm>
            <a:off x="530634" y="3123872"/>
            <a:ext cx="3932237" cy="3263863"/>
          </a:xfrm>
        </p:spPr>
        <p:txBody>
          <a:bodyPr>
            <a:normAutofit/>
          </a:bodyPr>
          <a:lstStyle>
            <a:lvl1pPr marL="0" indent="0">
              <a:buNone/>
              <a:defRPr sz="2800">
                <a:solidFill>
                  <a:schemeClr val="bg1"/>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Lisää teksti napsauttamalla</a:t>
            </a:r>
          </a:p>
        </p:txBody>
      </p:sp>
      <p:sp>
        <p:nvSpPr>
          <p:cNvPr id="3" name="Sisällön paikkamerkki 2"/>
          <p:cNvSpPr>
            <a:spLocks noGrp="1"/>
          </p:cNvSpPr>
          <p:nvPr>
            <p:ph idx="1" hasCustomPrompt="1"/>
          </p:nvPr>
        </p:nvSpPr>
        <p:spPr>
          <a:xfrm>
            <a:off x="5281748" y="766354"/>
            <a:ext cx="6082938" cy="5299165"/>
          </a:xfrm>
        </p:spPr>
        <p:txBody>
          <a:bodyPr/>
          <a:lstStyle>
            <a:lvl1pPr marL="384175" indent="-384175">
              <a:spcBef>
                <a:spcPts val="600"/>
              </a:spcBef>
              <a:spcAft>
                <a:spcPts val="600"/>
              </a:spcAft>
              <a:defRPr sz="2200"/>
            </a:lvl1pPr>
            <a:lvl2pPr marL="717550" indent="-269875">
              <a:spcBef>
                <a:spcPts val="0"/>
              </a:spcBef>
              <a:spcAft>
                <a:spcPts val="600"/>
              </a:spcAft>
              <a:defRPr sz="2000"/>
            </a:lvl2pPr>
            <a:lvl3pPr marL="985838" indent="-268288">
              <a:spcBef>
                <a:spcPts val="0"/>
              </a:spcBef>
              <a:spcAft>
                <a:spcPts val="600"/>
              </a:spcAft>
              <a:defRPr sz="1800"/>
            </a:lvl3pPr>
            <a:lvl4pPr marL="1255713" indent="-271463">
              <a:spcBef>
                <a:spcPts val="0"/>
              </a:spcBef>
              <a:spcAft>
                <a:spcPts val="600"/>
              </a:spcAft>
              <a:defRPr sz="1800"/>
            </a:lvl4pPr>
            <a:lvl5pPr marL="1612900" indent="-266700">
              <a:spcAft>
                <a:spcPts val="600"/>
              </a:spcAft>
              <a:defRPr sz="1800"/>
            </a:lvl5pPr>
            <a:lvl6pPr>
              <a:defRPr sz="2000"/>
            </a:lvl6pPr>
            <a:lvl7pPr>
              <a:defRPr sz="2000"/>
            </a:lvl7pPr>
            <a:lvl8pPr>
              <a:defRPr sz="2000"/>
            </a:lvl8pPr>
            <a:lvl9pPr>
              <a:defRPr sz="2000"/>
            </a:lvl9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7" name="Dian numeron paikkamerkki 5">
            <a:extLst>
              <a:ext uri="{FF2B5EF4-FFF2-40B4-BE49-F238E27FC236}">
                <a16:creationId xmlns:a16="http://schemas.microsoft.com/office/drawing/2014/main" id="{2E995E32-C504-4EAB-856C-6A5DC0444ACF}"/>
              </a:ext>
            </a:extLst>
          </p:cNvPr>
          <p:cNvSpPr>
            <a:spLocks noGrp="1"/>
          </p:cNvSpPr>
          <p:nvPr>
            <p:ph type="sldNum" sz="quarter" idx="12"/>
          </p:nvPr>
        </p:nvSpPr>
        <p:spPr>
          <a:xfrm>
            <a:off x="10842171" y="6469561"/>
            <a:ext cx="866503" cy="365125"/>
          </a:xfrm>
        </p:spPr>
        <p:txBody>
          <a:bodyPr/>
          <a:lstStyle>
            <a:lvl1pPr>
              <a:defRPr>
                <a:solidFill>
                  <a:schemeClr val="bg1"/>
                </a:solidFill>
              </a:defRPr>
            </a:lvl1pPr>
          </a:lstStyle>
          <a:p>
            <a:fld id="{8F4AEF5D-7FAC-4949-84D2-DA5A9BB3D225}" type="slidenum">
              <a:rPr lang="fi-FI" smtClean="0"/>
              <a:pPr/>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Perus otsikko ja sisältö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35577" y="1214718"/>
            <a:ext cx="11046823" cy="466164"/>
          </a:xfrm>
        </p:spPr>
        <p:txBody>
          <a:bodyPr/>
          <a:lstStyle>
            <a:lvl1pPr>
              <a:defRPr sz="4000" cap="all" baseline="0"/>
            </a:lvl1pPr>
          </a:lstStyle>
          <a:p>
            <a:r>
              <a:rPr lang="fi-FI"/>
              <a:t>Lisää teksti napsauttamalla</a:t>
            </a:r>
          </a:p>
        </p:txBody>
      </p:sp>
      <p:sp>
        <p:nvSpPr>
          <p:cNvPr id="3" name="Sisällön paikkamerkki 2"/>
          <p:cNvSpPr>
            <a:spLocks noGrp="1"/>
          </p:cNvSpPr>
          <p:nvPr>
            <p:ph idx="1" hasCustomPrompt="1"/>
          </p:nvPr>
        </p:nvSpPr>
        <p:spPr>
          <a:xfrm>
            <a:off x="535577" y="2142565"/>
            <a:ext cx="11046823" cy="4500305"/>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7" name="Dian numeron paikkamerkki 5">
            <a:extLst>
              <a:ext uri="{FF2B5EF4-FFF2-40B4-BE49-F238E27FC236}">
                <a16:creationId xmlns:a16="http://schemas.microsoft.com/office/drawing/2014/main" id="{CF6B3B4E-87C4-48E5-884D-35EDAEFAB396}"/>
              </a:ext>
            </a:extLst>
          </p:cNvPr>
          <p:cNvSpPr>
            <a:spLocks noGrp="1"/>
          </p:cNvSpPr>
          <p:nvPr>
            <p:ph type="sldNum" sz="quarter" idx="12"/>
          </p:nvPr>
        </p:nvSpPr>
        <p:spPr>
          <a:xfrm>
            <a:off x="10842171" y="6469561"/>
            <a:ext cx="966652" cy="365125"/>
          </a:xfrm>
        </p:spPr>
        <p:txBody>
          <a:bodyPr/>
          <a:lstStyle>
            <a:lvl1pPr>
              <a:defRPr>
                <a:solidFill>
                  <a:schemeClr val="accent1"/>
                </a:solidFill>
              </a:defRPr>
            </a:lvl1pPr>
          </a:lstStyle>
          <a:p>
            <a:fld id="{8F4AEF5D-7FAC-4949-84D2-DA5A9BB3D225}" type="slidenum">
              <a:rPr lang="fi-FI" smtClean="0"/>
              <a:pPr/>
              <a:t>‹#›</a:t>
            </a:fld>
            <a:endParaRPr lang="fi-FI"/>
          </a:p>
        </p:txBody>
      </p:sp>
    </p:spTree>
    <p:extLst>
      <p:ext uri="{BB962C8B-B14F-4D97-AF65-F5344CB8AC3E}">
        <p14:creationId xmlns:p14="http://schemas.microsoft.com/office/powerpoint/2010/main" val="91976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Perus otsikko ja sisältö logo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35577" y="1145943"/>
            <a:ext cx="11046823" cy="682857"/>
          </a:xfrm>
        </p:spPr>
        <p:txBody>
          <a:bodyPr/>
          <a:lstStyle>
            <a:lvl1pPr>
              <a:defRPr sz="4000" cap="all" baseline="0"/>
            </a:lvl1pPr>
          </a:lstStyle>
          <a:p>
            <a:r>
              <a:rPr lang="fi-FI"/>
              <a:t>Lisää teksti napsauttamalla</a:t>
            </a:r>
          </a:p>
        </p:txBody>
      </p:sp>
      <p:sp>
        <p:nvSpPr>
          <p:cNvPr id="3" name="Sisällön paikkamerkki 2"/>
          <p:cNvSpPr>
            <a:spLocks noGrp="1"/>
          </p:cNvSpPr>
          <p:nvPr>
            <p:ph idx="1" hasCustomPrompt="1"/>
          </p:nvPr>
        </p:nvSpPr>
        <p:spPr>
          <a:xfrm>
            <a:off x="535577" y="1946535"/>
            <a:ext cx="11046823" cy="3857918"/>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8304605-0DA0-4608-B10C-4DD2A16642BD}"/>
              </a:ext>
            </a:extLst>
          </p:cNvPr>
          <p:cNvSpPr>
            <a:spLocks noGrp="1"/>
          </p:cNvSpPr>
          <p:nvPr>
            <p:ph type="dt" sz="half" idx="10"/>
          </p:nvPr>
        </p:nvSpPr>
        <p:spPr>
          <a:xfrm>
            <a:off x="535577" y="6192401"/>
            <a:ext cx="1025434" cy="365125"/>
          </a:xfrm>
        </p:spPr>
        <p:txBody>
          <a:bodyPr/>
          <a:lstStyle/>
          <a:p>
            <a:r>
              <a:rPr lang="en-FI"/>
              <a:t>23/03/2021</a:t>
            </a:r>
            <a:endParaRPr lang="fi-FI"/>
          </a:p>
        </p:txBody>
      </p:sp>
      <p:sp>
        <p:nvSpPr>
          <p:cNvPr id="6" name="Alatunnisteen paikkamerkki 5">
            <a:extLst>
              <a:ext uri="{FF2B5EF4-FFF2-40B4-BE49-F238E27FC236}">
                <a16:creationId xmlns:a16="http://schemas.microsoft.com/office/drawing/2014/main" id="{F519B0E7-A395-450C-B968-5D790C992CEE}"/>
              </a:ext>
            </a:extLst>
          </p:cNvPr>
          <p:cNvSpPr>
            <a:spLocks noGrp="1"/>
          </p:cNvSpPr>
          <p:nvPr>
            <p:ph type="ftr" sz="quarter" idx="11"/>
          </p:nvPr>
        </p:nvSpPr>
        <p:spPr>
          <a:xfrm>
            <a:off x="1757239" y="6192401"/>
            <a:ext cx="6380922" cy="365125"/>
          </a:xfrm>
        </p:spPr>
        <p:txBody>
          <a:bodyPr/>
          <a:lstStyle/>
          <a:p>
            <a:r>
              <a:rPr lang="fi-FI"/>
              <a:t>Jyväskylän kaupunki</a:t>
            </a:r>
          </a:p>
        </p:txBody>
      </p:sp>
      <p:sp>
        <p:nvSpPr>
          <p:cNvPr id="8" name="Dian numeron paikkamerkki 6">
            <a:extLst>
              <a:ext uri="{FF2B5EF4-FFF2-40B4-BE49-F238E27FC236}">
                <a16:creationId xmlns:a16="http://schemas.microsoft.com/office/drawing/2014/main" id="{EAF6FF19-77BD-491D-9069-263CD4F23038}"/>
              </a:ext>
            </a:extLst>
          </p:cNvPr>
          <p:cNvSpPr>
            <a:spLocks noGrp="1"/>
          </p:cNvSpPr>
          <p:nvPr>
            <p:ph type="sldNum" sz="quarter" idx="12"/>
          </p:nvPr>
        </p:nvSpPr>
        <p:spPr>
          <a:xfrm>
            <a:off x="8304947" y="6192401"/>
            <a:ext cx="611777" cy="365125"/>
          </a:xfrm>
        </p:spPr>
        <p:txBody>
          <a:bodyPr/>
          <a:lstStyle/>
          <a:p>
            <a:fld id="{8F4AEF5D-7FAC-4949-84D2-DA5A9BB3D225}" type="slidenum">
              <a:rPr lang="fi-FI" smtClean="0"/>
              <a:t>‹#›</a:t>
            </a:fld>
            <a:endParaRPr lang="fi-FI"/>
          </a:p>
        </p:txBody>
      </p:sp>
      <p:pic>
        <p:nvPicPr>
          <p:cNvPr id="9" name="Kuva 8">
            <a:extLst>
              <a:ext uri="{FF2B5EF4-FFF2-40B4-BE49-F238E27FC236}">
                <a16:creationId xmlns:a16="http://schemas.microsoft.com/office/drawing/2014/main" id="{BBFFA347-DDC3-4C30-BC7F-8B939ED6EC5C}"/>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456467" y="6092835"/>
            <a:ext cx="2159726" cy="512641"/>
          </a:xfrm>
          <a:prstGeom prst="rect">
            <a:avLst/>
          </a:prstGeom>
        </p:spPr>
      </p:pic>
    </p:spTree>
    <p:extLst>
      <p:ext uri="{BB962C8B-B14F-4D97-AF65-F5344CB8AC3E}">
        <p14:creationId xmlns:p14="http://schemas.microsoft.com/office/powerpoint/2010/main" val="396725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logo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204809"/>
            <a:ext cx="10515600" cy="639689"/>
          </a:xfrm>
        </p:spPr>
        <p:txBody>
          <a:bodyPr/>
          <a:lstStyle>
            <a:lvl1pPr>
              <a:defRPr sz="4000"/>
            </a:lvl1pPr>
          </a:lstStyle>
          <a:p>
            <a:r>
              <a:rPr lang="fi-FI"/>
              <a:t>Lisää teksti napsauttamalla</a:t>
            </a:r>
          </a:p>
        </p:txBody>
      </p:sp>
      <p:sp>
        <p:nvSpPr>
          <p:cNvPr id="3" name="Sisällön paikkamerkki 2"/>
          <p:cNvSpPr>
            <a:spLocks noGrp="1"/>
          </p:cNvSpPr>
          <p:nvPr>
            <p:ph sz="half" idx="1" hasCustomPrompt="1"/>
          </p:nvPr>
        </p:nvSpPr>
        <p:spPr>
          <a:xfrm>
            <a:off x="838200" y="2081349"/>
            <a:ext cx="5181600" cy="3683726"/>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hasCustomPrompt="1"/>
          </p:nvPr>
        </p:nvSpPr>
        <p:spPr>
          <a:xfrm>
            <a:off x="6172200" y="2081349"/>
            <a:ext cx="5181600" cy="3683726"/>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838200" y="6199596"/>
            <a:ext cx="1025434" cy="365125"/>
          </a:xfrm>
        </p:spPr>
        <p:txBody>
          <a:bodyPr/>
          <a:lstStyle/>
          <a:p>
            <a:r>
              <a:rPr lang="en-FI"/>
              <a:t>23/03/2021</a:t>
            </a:r>
            <a:endParaRPr lang="fi-FI"/>
          </a:p>
        </p:txBody>
      </p:sp>
      <p:sp>
        <p:nvSpPr>
          <p:cNvPr id="6" name="Alatunnisteen paikkamerkki 5"/>
          <p:cNvSpPr>
            <a:spLocks noGrp="1"/>
          </p:cNvSpPr>
          <p:nvPr>
            <p:ph type="ftr" sz="quarter" idx="11"/>
          </p:nvPr>
        </p:nvSpPr>
        <p:spPr>
          <a:xfrm>
            <a:off x="2002971" y="6199596"/>
            <a:ext cx="5673635" cy="365125"/>
          </a:xfrm>
        </p:spPr>
        <p:txBody>
          <a:bodyPr/>
          <a:lstStyle/>
          <a:p>
            <a:r>
              <a:rPr lang="fi-FI"/>
              <a:t>Jyväskylän kaupunki</a:t>
            </a:r>
          </a:p>
        </p:txBody>
      </p:sp>
      <p:sp>
        <p:nvSpPr>
          <p:cNvPr id="7" name="Dian numeron paikkamerkki 6"/>
          <p:cNvSpPr>
            <a:spLocks noGrp="1"/>
          </p:cNvSpPr>
          <p:nvPr>
            <p:ph type="sldNum" sz="quarter" idx="12"/>
          </p:nvPr>
        </p:nvSpPr>
        <p:spPr>
          <a:xfrm>
            <a:off x="7815942" y="6199596"/>
            <a:ext cx="611777" cy="365125"/>
          </a:xfrm>
        </p:spPr>
        <p:txBody>
          <a:bodyPr/>
          <a:lstStyle/>
          <a:p>
            <a:fld id="{8F4AEF5D-7FAC-4949-84D2-DA5A9BB3D225}" type="slidenum">
              <a:rPr lang="fi-FI" smtClean="0"/>
              <a:t>‹#›</a:t>
            </a:fld>
            <a:endParaRPr lang="fi-FI"/>
          </a:p>
        </p:txBody>
      </p:sp>
      <p:pic>
        <p:nvPicPr>
          <p:cNvPr id="8" name="Kuva 7">
            <a:extLst>
              <a:ext uri="{FF2B5EF4-FFF2-40B4-BE49-F238E27FC236}">
                <a16:creationId xmlns:a16="http://schemas.microsoft.com/office/drawing/2014/main" id="{7821ECA0-831E-410A-98E7-77405409566B}"/>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807524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Vertai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1185189"/>
            <a:ext cx="10515600" cy="647536"/>
          </a:xfrm>
        </p:spPr>
        <p:txBody>
          <a:bodyPr/>
          <a:lstStyle/>
          <a:p>
            <a:r>
              <a:rPr lang="fi-FI"/>
              <a:t>Lisää teksti napsauttamalla</a:t>
            </a:r>
          </a:p>
        </p:txBody>
      </p:sp>
      <p:sp>
        <p:nvSpPr>
          <p:cNvPr id="3" name="Tekstin paikkamerkki 2"/>
          <p:cNvSpPr>
            <a:spLocks noGrp="1"/>
          </p:cNvSpPr>
          <p:nvPr>
            <p:ph type="body" idx="1" hasCustomPrompt="1"/>
          </p:nvPr>
        </p:nvSpPr>
        <p:spPr>
          <a:xfrm>
            <a:off x="839788" y="2121155"/>
            <a:ext cx="5157787"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teksti napsauttamalla</a:t>
            </a:r>
          </a:p>
        </p:txBody>
      </p:sp>
      <p:sp>
        <p:nvSpPr>
          <p:cNvPr id="4" name="Sisällön paikkamerkki 3"/>
          <p:cNvSpPr>
            <a:spLocks noGrp="1"/>
          </p:cNvSpPr>
          <p:nvPr>
            <p:ph sz="half" idx="2" hasCustomPrompt="1"/>
          </p:nvPr>
        </p:nvSpPr>
        <p:spPr>
          <a:xfrm>
            <a:off x="839788" y="3139571"/>
            <a:ext cx="5157787" cy="2849159"/>
          </a:xfrm>
        </p:spPr>
        <p:txBody>
          <a:bodyPr>
            <a:normAutofit/>
          </a:bodyPr>
          <a:lstStyle>
            <a:lvl1pPr>
              <a:spcBef>
                <a:spcPts val="600"/>
              </a:spcBef>
              <a:spcAft>
                <a:spcPts val="600"/>
              </a:spcAft>
              <a:defRPr sz="220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hasCustomPrompt="1"/>
          </p:nvPr>
        </p:nvSpPr>
        <p:spPr>
          <a:xfrm>
            <a:off x="6172200" y="2121155"/>
            <a:ext cx="5183188"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teksti napsauttamalla</a:t>
            </a:r>
          </a:p>
        </p:txBody>
      </p:sp>
      <p:sp>
        <p:nvSpPr>
          <p:cNvPr id="6" name="Sisällön paikkamerkki 5"/>
          <p:cNvSpPr>
            <a:spLocks noGrp="1"/>
          </p:cNvSpPr>
          <p:nvPr>
            <p:ph sz="quarter" idx="4" hasCustomPrompt="1"/>
          </p:nvPr>
        </p:nvSpPr>
        <p:spPr>
          <a:xfrm>
            <a:off x="6172200" y="3139571"/>
            <a:ext cx="5183188" cy="2849159"/>
          </a:xfrm>
        </p:spPr>
        <p:txBody>
          <a:bodyPr>
            <a:normAutofit/>
          </a:bodyPr>
          <a:lstStyle>
            <a:lvl1pPr>
              <a:spcBef>
                <a:spcPts val="600"/>
              </a:spcBef>
              <a:spcAft>
                <a:spcPts val="600"/>
              </a:spcAft>
              <a:defRPr sz="220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4">
            <a:extLst>
              <a:ext uri="{FF2B5EF4-FFF2-40B4-BE49-F238E27FC236}">
                <a16:creationId xmlns:a16="http://schemas.microsoft.com/office/drawing/2014/main" id="{732BCECF-24FA-4245-89F0-F9E3F84B8B14}"/>
              </a:ext>
            </a:extLst>
          </p:cNvPr>
          <p:cNvSpPr>
            <a:spLocks noGrp="1"/>
          </p:cNvSpPr>
          <p:nvPr>
            <p:ph type="dt" sz="half" idx="10"/>
          </p:nvPr>
        </p:nvSpPr>
        <p:spPr>
          <a:xfrm>
            <a:off x="838200" y="6208304"/>
            <a:ext cx="1025434" cy="365125"/>
          </a:xfrm>
        </p:spPr>
        <p:txBody>
          <a:bodyPr/>
          <a:lstStyle/>
          <a:p>
            <a:r>
              <a:rPr lang="en-FI"/>
              <a:t>23/03/2021</a:t>
            </a:r>
            <a:endParaRPr lang="fi-FI"/>
          </a:p>
        </p:txBody>
      </p:sp>
      <p:sp>
        <p:nvSpPr>
          <p:cNvPr id="8" name="Alatunnisteen paikkamerkki 5">
            <a:extLst>
              <a:ext uri="{FF2B5EF4-FFF2-40B4-BE49-F238E27FC236}">
                <a16:creationId xmlns:a16="http://schemas.microsoft.com/office/drawing/2014/main" id="{119944AF-3501-4178-8A67-BC3EA871C8D5}"/>
              </a:ext>
            </a:extLst>
          </p:cNvPr>
          <p:cNvSpPr>
            <a:spLocks noGrp="1"/>
          </p:cNvSpPr>
          <p:nvPr>
            <p:ph type="ftr" sz="quarter" idx="11"/>
          </p:nvPr>
        </p:nvSpPr>
        <p:spPr>
          <a:xfrm>
            <a:off x="2002971" y="6208304"/>
            <a:ext cx="5673635" cy="365125"/>
          </a:xfrm>
        </p:spPr>
        <p:txBody>
          <a:bodyPr/>
          <a:lstStyle/>
          <a:p>
            <a:r>
              <a:rPr lang="fi-FI"/>
              <a:t>Jyväskylän kaupunki</a:t>
            </a:r>
          </a:p>
        </p:txBody>
      </p:sp>
      <p:sp>
        <p:nvSpPr>
          <p:cNvPr id="9" name="Dian numeron paikkamerkki 6">
            <a:extLst>
              <a:ext uri="{FF2B5EF4-FFF2-40B4-BE49-F238E27FC236}">
                <a16:creationId xmlns:a16="http://schemas.microsoft.com/office/drawing/2014/main" id="{08B92EAD-D883-401D-8AA0-01AB9B4ECB83}"/>
              </a:ext>
            </a:extLst>
          </p:cNvPr>
          <p:cNvSpPr>
            <a:spLocks noGrp="1"/>
          </p:cNvSpPr>
          <p:nvPr>
            <p:ph type="sldNum" sz="quarter" idx="12"/>
          </p:nvPr>
        </p:nvSpPr>
        <p:spPr>
          <a:xfrm>
            <a:off x="7815942" y="6208304"/>
            <a:ext cx="611777" cy="365125"/>
          </a:xfrm>
        </p:spPr>
        <p:txBody>
          <a:bodyPr/>
          <a:lstStyle/>
          <a:p>
            <a:fld id="{8F4AEF5D-7FAC-4949-84D2-DA5A9BB3D225}" type="slidenum">
              <a:rPr lang="fi-FI" smtClean="0"/>
              <a:t>‹#›</a:t>
            </a:fld>
            <a:endParaRPr lang="fi-FI"/>
          </a:p>
        </p:txBody>
      </p:sp>
      <p:pic>
        <p:nvPicPr>
          <p:cNvPr id="10" name="Kuva 9">
            <a:extLst>
              <a:ext uri="{FF2B5EF4-FFF2-40B4-BE49-F238E27FC236}">
                <a16:creationId xmlns:a16="http://schemas.microsoft.com/office/drawing/2014/main" id="{F093F3DD-5E7F-4930-8505-0AB4862F88F1}"/>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6108738"/>
            <a:ext cx="2159726" cy="512641"/>
          </a:xfrm>
          <a:prstGeom prst="rect">
            <a:avLst/>
          </a:prstGeom>
        </p:spPr>
      </p:pic>
    </p:spTree>
    <p:extLst>
      <p:ext uri="{BB962C8B-B14F-4D97-AF65-F5344CB8AC3E}">
        <p14:creationId xmlns:p14="http://schemas.microsoft.com/office/powerpoint/2010/main" val="63656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Otsikollinen sisältö ja ingre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30634" y="1223554"/>
            <a:ext cx="3932237" cy="1600200"/>
          </a:xfrm>
        </p:spPr>
        <p:txBody>
          <a:bodyPr anchor="b">
            <a:noAutofit/>
          </a:bodyPr>
          <a:lstStyle>
            <a:lvl1pPr>
              <a:defRPr sz="3900">
                <a:solidFill>
                  <a:schemeClr val="tx1"/>
                </a:solidFill>
              </a:defRPr>
            </a:lvl1pPr>
          </a:lstStyle>
          <a:p>
            <a:r>
              <a:rPr lang="fi-FI"/>
              <a:t>Lisää teksti napsauttamalla</a:t>
            </a:r>
          </a:p>
        </p:txBody>
      </p:sp>
      <p:sp>
        <p:nvSpPr>
          <p:cNvPr id="4" name="Tekstin paikkamerkki 3"/>
          <p:cNvSpPr>
            <a:spLocks noGrp="1"/>
          </p:cNvSpPr>
          <p:nvPr>
            <p:ph type="body" sz="half" idx="2" hasCustomPrompt="1"/>
          </p:nvPr>
        </p:nvSpPr>
        <p:spPr>
          <a:xfrm>
            <a:off x="530634" y="2991393"/>
            <a:ext cx="3932237" cy="3531325"/>
          </a:xfrm>
        </p:spPr>
        <p:txBody>
          <a:bodyPr>
            <a:normAutofit/>
          </a:bodyPr>
          <a:lstStyle>
            <a:lvl1pPr marL="0" indent="0">
              <a:buNone/>
              <a:defRPr sz="2800">
                <a:solidFill>
                  <a:schemeClr val="tx1"/>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Lisää teksti napsauttamalla</a:t>
            </a:r>
          </a:p>
        </p:txBody>
      </p:sp>
      <p:sp>
        <p:nvSpPr>
          <p:cNvPr id="3" name="Sisällön paikkamerkki 2"/>
          <p:cNvSpPr>
            <a:spLocks noGrp="1"/>
          </p:cNvSpPr>
          <p:nvPr>
            <p:ph idx="1" hasCustomPrompt="1"/>
          </p:nvPr>
        </p:nvSpPr>
        <p:spPr>
          <a:xfrm>
            <a:off x="4968240" y="1223554"/>
            <a:ext cx="6396446" cy="5299165"/>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4032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518029"/>
            <a:ext cx="10515600" cy="651461"/>
          </a:xfrm>
        </p:spPr>
        <p:txBody>
          <a:bodyPr/>
          <a:lstStyle>
            <a:lvl1pPr>
              <a:defRPr/>
            </a:lvl1pPr>
          </a:lstStyle>
          <a:p>
            <a:r>
              <a:rPr lang="fi-FI"/>
              <a:t>Lisää teksti napsauttamalla</a:t>
            </a:r>
          </a:p>
        </p:txBody>
      </p:sp>
      <p:sp>
        <p:nvSpPr>
          <p:cNvPr id="6" name="Päivämäärän paikkamerkki 4">
            <a:extLst>
              <a:ext uri="{FF2B5EF4-FFF2-40B4-BE49-F238E27FC236}">
                <a16:creationId xmlns:a16="http://schemas.microsoft.com/office/drawing/2014/main" id="{40F95D50-A862-48FB-9B78-F3C05216E0E4}"/>
              </a:ext>
            </a:extLst>
          </p:cNvPr>
          <p:cNvSpPr>
            <a:spLocks noGrp="1"/>
          </p:cNvSpPr>
          <p:nvPr>
            <p:ph type="dt" sz="half" idx="10"/>
          </p:nvPr>
        </p:nvSpPr>
        <p:spPr>
          <a:xfrm>
            <a:off x="838200" y="6199596"/>
            <a:ext cx="1025434" cy="365125"/>
          </a:xfrm>
        </p:spPr>
        <p:txBody>
          <a:bodyPr/>
          <a:lstStyle/>
          <a:p>
            <a:r>
              <a:rPr lang="en-FI"/>
              <a:t>23/03/2021</a:t>
            </a:r>
            <a:endParaRPr lang="fi-FI"/>
          </a:p>
        </p:txBody>
      </p:sp>
      <p:sp>
        <p:nvSpPr>
          <p:cNvPr id="7" name="Alatunnisteen paikkamerkki 5">
            <a:extLst>
              <a:ext uri="{FF2B5EF4-FFF2-40B4-BE49-F238E27FC236}">
                <a16:creationId xmlns:a16="http://schemas.microsoft.com/office/drawing/2014/main" id="{E7711795-E442-40A4-A082-5EB6AB314B69}"/>
              </a:ext>
            </a:extLst>
          </p:cNvPr>
          <p:cNvSpPr>
            <a:spLocks noGrp="1"/>
          </p:cNvSpPr>
          <p:nvPr>
            <p:ph type="ftr" sz="quarter" idx="11"/>
          </p:nvPr>
        </p:nvSpPr>
        <p:spPr>
          <a:xfrm>
            <a:off x="2002971" y="6199596"/>
            <a:ext cx="5673635" cy="365125"/>
          </a:xfrm>
        </p:spPr>
        <p:txBody>
          <a:bodyPr/>
          <a:lstStyle/>
          <a:p>
            <a:r>
              <a:rPr lang="fi-FI"/>
              <a:t>Jyväskylän kaupunki</a:t>
            </a:r>
          </a:p>
        </p:txBody>
      </p:sp>
      <p:sp>
        <p:nvSpPr>
          <p:cNvPr id="8" name="Dian numeron paikkamerkki 6">
            <a:extLst>
              <a:ext uri="{FF2B5EF4-FFF2-40B4-BE49-F238E27FC236}">
                <a16:creationId xmlns:a16="http://schemas.microsoft.com/office/drawing/2014/main" id="{9D789163-F972-4ABF-9316-92A93D451DA1}"/>
              </a:ext>
            </a:extLst>
          </p:cNvPr>
          <p:cNvSpPr>
            <a:spLocks noGrp="1"/>
          </p:cNvSpPr>
          <p:nvPr>
            <p:ph type="sldNum" sz="quarter" idx="12"/>
          </p:nvPr>
        </p:nvSpPr>
        <p:spPr>
          <a:xfrm>
            <a:off x="7815942" y="6199596"/>
            <a:ext cx="611777" cy="365125"/>
          </a:xfrm>
        </p:spPr>
        <p:txBody>
          <a:bodyPr/>
          <a:lstStyle/>
          <a:p>
            <a:fld id="{8F4AEF5D-7FAC-4949-84D2-DA5A9BB3D225}" type="slidenum">
              <a:rPr lang="fi-FI" smtClean="0"/>
              <a:t>‹#›</a:t>
            </a:fld>
            <a:endParaRPr lang="fi-FI"/>
          </a:p>
        </p:txBody>
      </p:sp>
      <p:pic>
        <p:nvPicPr>
          <p:cNvPr id="9" name="Kuva 8">
            <a:extLst>
              <a:ext uri="{FF2B5EF4-FFF2-40B4-BE49-F238E27FC236}">
                <a16:creationId xmlns:a16="http://schemas.microsoft.com/office/drawing/2014/main" id="{99370626-A5E4-4A0C-A22C-06CE1C07C87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32387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a dia logolla">
    <p:bg>
      <p:bgPr>
        <a:solidFill>
          <a:schemeClr val="bg1"/>
        </a:solidFill>
        <a:effectLst/>
      </p:bgPr>
    </p:bg>
    <p:spTree>
      <p:nvGrpSpPr>
        <p:cNvPr id="1" name=""/>
        <p:cNvGrpSpPr/>
        <p:nvPr/>
      </p:nvGrpSpPr>
      <p:grpSpPr>
        <a:xfrm>
          <a:off x="0" y="0"/>
          <a:ext cx="0" cy="0"/>
          <a:chOff x="0" y="0"/>
          <a:chExt cx="0" cy="0"/>
        </a:xfrm>
      </p:grpSpPr>
      <p:pic>
        <p:nvPicPr>
          <p:cNvPr id="6" name="Kuva 8">
            <a:extLst>
              <a:ext uri="{FF2B5EF4-FFF2-40B4-BE49-F238E27FC236}">
                <a16:creationId xmlns:a16="http://schemas.microsoft.com/office/drawing/2014/main" id="{EFFD69E1-2040-4684-81B2-BA4D53DC750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1519798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1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tsikko + selite +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457200"/>
            <a:ext cx="3932237" cy="1600200"/>
          </a:xfrm>
        </p:spPr>
        <p:txBody>
          <a:bodyPr anchor="b"/>
          <a:lstStyle>
            <a:lvl1pPr>
              <a:defRPr sz="3200"/>
            </a:lvl1pPr>
          </a:lstStyle>
          <a:p>
            <a:r>
              <a:rPr lang="fi-FI"/>
              <a:t>Lisää teksti napsauttamalla</a:t>
            </a:r>
          </a:p>
        </p:txBody>
      </p:sp>
      <p:sp>
        <p:nvSpPr>
          <p:cNvPr id="4" name="Tekstin paikkamerkki 3"/>
          <p:cNvSpPr>
            <a:spLocks noGrp="1"/>
          </p:cNvSpPr>
          <p:nvPr>
            <p:ph type="body" sz="half" idx="2" hasCustomPrompt="1"/>
          </p:nvPr>
        </p:nvSpPr>
        <p:spPr>
          <a:xfrm>
            <a:off x="839788" y="2188028"/>
            <a:ext cx="3932237" cy="3680959"/>
          </a:xfrm>
        </p:spPr>
        <p:txBody>
          <a:bodyPr>
            <a:normAutofit/>
          </a:bodyPr>
          <a:lstStyle>
            <a:lvl1pPr marL="0" indent="0">
              <a:buNone/>
              <a:defRPr sz="2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Lisää teksti napsauttamalla</a:t>
            </a:r>
          </a:p>
        </p:txBody>
      </p:sp>
      <p:sp>
        <p:nvSpPr>
          <p:cNvPr id="3" name="Kuvan paikkamerkki 2"/>
          <p:cNvSpPr>
            <a:spLocks noGrp="1"/>
          </p:cNvSpPr>
          <p:nvPr>
            <p:ph type="pic" idx="1" hasCustomPrompt="1"/>
          </p:nvPr>
        </p:nvSpPr>
        <p:spPr>
          <a:xfrm>
            <a:off x="5183188" y="457201"/>
            <a:ext cx="6172200" cy="540385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Kuva </a:t>
            </a:r>
            <a:br>
              <a:rPr lang="fi-FI"/>
            </a:br>
            <a:r>
              <a:rPr lang="fi-FI"/>
              <a:t>Muista lisätä tarvittaessa kuvan ALT -teksti</a:t>
            </a:r>
          </a:p>
        </p:txBody>
      </p:sp>
      <p:sp>
        <p:nvSpPr>
          <p:cNvPr id="8" name="Päivämäärän paikkamerkki 4">
            <a:extLst>
              <a:ext uri="{FF2B5EF4-FFF2-40B4-BE49-F238E27FC236}">
                <a16:creationId xmlns:a16="http://schemas.microsoft.com/office/drawing/2014/main" id="{A62F173C-CA01-46C8-8ACB-059B50B0E63A}"/>
              </a:ext>
            </a:extLst>
          </p:cNvPr>
          <p:cNvSpPr>
            <a:spLocks noGrp="1"/>
          </p:cNvSpPr>
          <p:nvPr>
            <p:ph type="dt" sz="half" idx="10"/>
          </p:nvPr>
        </p:nvSpPr>
        <p:spPr>
          <a:xfrm>
            <a:off x="838200" y="6199596"/>
            <a:ext cx="1025434" cy="365125"/>
          </a:xfrm>
        </p:spPr>
        <p:txBody>
          <a:bodyPr/>
          <a:lstStyle/>
          <a:p>
            <a:r>
              <a:rPr lang="en-FI"/>
              <a:t>23/03/2021</a:t>
            </a:r>
            <a:endParaRPr lang="fi-FI"/>
          </a:p>
        </p:txBody>
      </p:sp>
      <p:sp>
        <p:nvSpPr>
          <p:cNvPr id="9" name="Alatunnisteen paikkamerkki 5">
            <a:extLst>
              <a:ext uri="{FF2B5EF4-FFF2-40B4-BE49-F238E27FC236}">
                <a16:creationId xmlns:a16="http://schemas.microsoft.com/office/drawing/2014/main" id="{8D1C888C-C80D-443E-BB84-5438D5E0BC9D}"/>
              </a:ext>
            </a:extLst>
          </p:cNvPr>
          <p:cNvSpPr>
            <a:spLocks noGrp="1"/>
          </p:cNvSpPr>
          <p:nvPr>
            <p:ph type="ftr" sz="quarter" idx="11"/>
          </p:nvPr>
        </p:nvSpPr>
        <p:spPr>
          <a:xfrm>
            <a:off x="2002971" y="6199596"/>
            <a:ext cx="5673635" cy="365125"/>
          </a:xfrm>
        </p:spPr>
        <p:txBody>
          <a:bodyPr/>
          <a:lstStyle/>
          <a:p>
            <a:r>
              <a:rPr lang="fi-FI"/>
              <a:t>Jyväskylän kaupunki</a:t>
            </a:r>
          </a:p>
        </p:txBody>
      </p:sp>
      <p:sp>
        <p:nvSpPr>
          <p:cNvPr id="10" name="Dian numeron paikkamerkki 6">
            <a:extLst>
              <a:ext uri="{FF2B5EF4-FFF2-40B4-BE49-F238E27FC236}">
                <a16:creationId xmlns:a16="http://schemas.microsoft.com/office/drawing/2014/main" id="{5598F737-49C6-465C-AAC0-1CC31720780C}"/>
              </a:ext>
            </a:extLst>
          </p:cNvPr>
          <p:cNvSpPr>
            <a:spLocks noGrp="1"/>
          </p:cNvSpPr>
          <p:nvPr>
            <p:ph type="sldNum" sz="quarter" idx="12"/>
          </p:nvPr>
        </p:nvSpPr>
        <p:spPr>
          <a:xfrm>
            <a:off x="7815942" y="6199596"/>
            <a:ext cx="611777" cy="365125"/>
          </a:xfrm>
        </p:spPr>
        <p:txBody>
          <a:bodyPr/>
          <a:lstStyle/>
          <a:p>
            <a:fld id="{8F4AEF5D-7FAC-4949-84D2-DA5A9BB3D225}" type="slidenum">
              <a:rPr lang="fi-FI" smtClean="0"/>
              <a:t>‹#›</a:t>
            </a:fld>
            <a:endParaRPr lang="fi-FI"/>
          </a:p>
        </p:txBody>
      </p:sp>
      <p:pic>
        <p:nvPicPr>
          <p:cNvPr id="11" name="Kuva 10">
            <a:extLst>
              <a:ext uri="{FF2B5EF4-FFF2-40B4-BE49-F238E27FC236}">
                <a16:creationId xmlns:a16="http://schemas.microsoft.com/office/drawing/2014/main" id="{F1085A5C-08A8-43AA-8946-9AC820FA8E7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313998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Väliotsikko 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4">
            <a:extLst>
              <a:ext uri="{FF2B5EF4-FFF2-40B4-BE49-F238E27FC236}">
                <a16:creationId xmlns:a16="http://schemas.microsoft.com/office/drawing/2014/main" id="{4219756E-40AA-4ACF-9DDE-987C8E105EA1}"/>
              </a:ext>
              <a:ext uri="{C183D7F6-B498-43B3-948B-1728B52AA6E4}">
                <adec:decorative xmlns:adec="http://schemas.microsoft.com/office/drawing/2017/decorative" val="1"/>
              </a:ext>
            </a:extLst>
          </p:cNvPr>
          <p:cNvSpPr/>
          <p:nvPr userDrawn="1"/>
        </p:nvSpPr>
        <p:spPr>
          <a:xfrm>
            <a:off x="1" y="0"/>
            <a:ext cx="4803732" cy="6858000"/>
          </a:xfrm>
          <a:prstGeom prst="rect">
            <a:avLst/>
          </a:prstGeom>
          <a:gradFill>
            <a:gsLst>
              <a:gs pos="6000">
                <a:schemeClr val="tx2">
                  <a:alpha val="72000"/>
                </a:schemeClr>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375954" y="648389"/>
            <a:ext cx="9283337" cy="2938463"/>
          </a:xfrm>
        </p:spPr>
        <p:txBody>
          <a:bodyPr anchor="b"/>
          <a:lstStyle>
            <a:lvl1pPr algn="ctr">
              <a:defRPr sz="4400" b="1" cap="all" baseline="0">
                <a:solidFill>
                  <a:schemeClr val="bg1"/>
                </a:solidFill>
                <a:effectLst>
                  <a:outerShdw blurRad="50800" dist="38100" dir="2700000" algn="tl" rotWithShape="0">
                    <a:prstClr val="black">
                      <a:alpha val="40000"/>
                    </a:prstClr>
                  </a:outerShdw>
                </a:effectLst>
                <a:latin typeface="Josefin Sans" pitchFamily="2" charset="0"/>
              </a:defRPr>
            </a:lvl1pPr>
          </a:lstStyle>
          <a:p>
            <a:r>
              <a:rPr lang="fi-FI"/>
              <a:t>Lisää teksti napsauttamalla</a:t>
            </a:r>
          </a:p>
        </p:txBody>
      </p:sp>
      <p:sp>
        <p:nvSpPr>
          <p:cNvPr id="3" name="Alaotsikko 2"/>
          <p:cNvSpPr>
            <a:spLocks noGrp="1"/>
          </p:cNvSpPr>
          <p:nvPr>
            <p:ph type="subTitle" idx="1" hasCustomPrompt="1"/>
          </p:nvPr>
        </p:nvSpPr>
        <p:spPr>
          <a:xfrm>
            <a:off x="1375954" y="3678927"/>
            <a:ext cx="9283337" cy="1655762"/>
          </a:xfrm>
        </p:spPr>
        <p:txBody>
          <a:bodyPr>
            <a:normAutofit/>
          </a:bodyPr>
          <a:lstStyle>
            <a:lvl1pPr marL="0" indent="0" algn="ctr">
              <a:lnSpc>
                <a:spcPct val="120000"/>
              </a:lnSpc>
              <a:buNone/>
              <a:defRPr sz="2400">
                <a:solidFill>
                  <a:schemeClr val="bg1"/>
                </a:solidFill>
                <a:effectLst>
                  <a:outerShdw blurRad="50800" dist="38100" dir="2700000" algn="tl" rotWithShape="0">
                    <a:prstClr val="black">
                      <a:alpha val="40000"/>
                    </a:prstClr>
                  </a:outerShdw>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2774787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asettelu 1">
    <p:bg>
      <p:bgPr>
        <a:solidFill>
          <a:schemeClr val="bg1"/>
        </a:solidFill>
        <a:effectLst/>
      </p:bgPr>
    </p:bg>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B0B4A5E3-A489-492E-BF46-7B5AEE3A368A}"/>
              </a:ext>
            </a:extLst>
          </p:cNvPr>
          <p:cNvSpPr>
            <a:spLocks noGrp="1"/>
          </p:cNvSpPr>
          <p:nvPr>
            <p:ph type="pic" idx="1" hasCustomPrompt="1"/>
          </p:nvPr>
        </p:nvSpPr>
        <p:spPr>
          <a:xfrm>
            <a:off x="6387564" y="0"/>
            <a:ext cx="5798084" cy="3428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
        <p:nvSpPr>
          <p:cNvPr id="12" name="Kuvan paikkamerkki 2">
            <a:extLst>
              <a:ext uri="{FF2B5EF4-FFF2-40B4-BE49-F238E27FC236}">
                <a16:creationId xmlns:a16="http://schemas.microsoft.com/office/drawing/2014/main" id="{340D0AD1-5DF7-46B9-A3E2-3A1577D471B2}"/>
              </a:ext>
            </a:extLst>
          </p:cNvPr>
          <p:cNvSpPr>
            <a:spLocks noGrp="1"/>
          </p:cNvSpPr>
          <p:nvPr>
            <p:ph type="pic" idx="24" hasCustomPrompt="1"/>
          </p:nvPr>
        </p:nvSpPr>
        <p:spPr>
          <a:xfrm>
            <a:off x="6392328" y="3626069"/>
            <a:ext cx="5788556" cy="32319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
        <p:nvSpPr>
          <p:cNvPr id="13" name="Kuvan paikkamerkki 2">
            <a:extLst>
              <a:ext uri="{FF2B5EF4-FFF2-40B4-BE49-F238E27FC236}">
                <a16:creationId xmlns:a16="http://schemas.microsoft.com/office/drawing/2014/main" id="{18D88550-7248-44B1-9174-AB6B42A48D0E}"/>
              </a:ext>
            </a:extLst>
          </p:cNvPr>
          <p:cNvSpPr>
            <a:spLocks noGrp="1"/>
          </p:cNvSpPr>
          <p:nvPr>
            <p:ph type="pic" idx="25" hasCustomPrompt="1"/>
          </p:nvPr>
        </p:nvSpPr>
        <p:spPr>
          <a:xfrm>
            <a:off x="3614179" y="0"/>
            <a:ext cx="261821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
        <p:nvSpPr>
          <p:cNvPr id="14" name="Kuvan paikkamerkki 2">
            <a:extLst>
              <a:ext uri="{FF2B5EF4-FFF2-40B4-BE49-F238E27FC236}">
                <a16:creationId xmlns:a16="http://schemas.microsoft.com/office/drawing/2014/main" id="{90D0767E-2AA6-4653-A890-C7698B13E125}"/>
              </a:ext>
            </a:extLst>
          </p:cNvPr>
          <p:cNvSpPr>
            <a:spLocks noGrp="1"/>
          </p:cNvSpPr>
          <p:nvPr>
            <p:ph type="pic" idx="26" hasCustomPrompt="1"/>
          </p:nvPr>
        </p:nvSpPr>
        <p:spPr>
          <a:xfrm>
            <a:off x="-11115" y="-1"/>
            <a:ext cx="3465363" cy="2316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Kuva</a:t>
            </a:r>
          </a:p>
        </p:txBody>
      </p:sp>
      <p:sp>
        <p:nvSpPr>
          <p:cNvPr id="15" name="Kuvan paikkamerkki 2">
            <a:extLst>
              <a:ext uri="{FF2B5EF4-FFF2-40B4-BE49-F238E27FC236}">
                <a16:creationId xmlns:a16="http://schemas.microsoft.com/office/drawing/2014/main" id="{3006635A-5F06-44E4-B7A3-75A27D9EE0CB}"/>
              </a:ext>
            </a:extLst>
          </p:cNvPr>
          <p:cNvSpPr>
            <a:spLocks noGrp="1"/>
          </p:cNvSpPr>
          <p:nvPr>
            <p:ph type="pic" idx="27" hasCustomPrompt="1"/>
          </p:nvPr>
        </p:nvSpPr>
        <p:spPr>
          <a:xfrm>
            <a:off x="0" y="2467881"/>
            <a:ext cx="3465363" cy="2316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
        <p:nvSpPr>
          <p:cNvPr id="16" name="Kuvan paikkamerkki 2">
            <a:extLst>
              <a:ext uri="{FF2B5EF4-FFF2-40B4-BE49-F238E27FC236}">
                <a16:creationId xmlns:a16="http://schemas.microsoft.com/office/drawing/2014/main" id="{EF1AD1EF-8AA9-4D06-B6D4-EC0A770B464A}"/>
              </a:ext>
            </a:extLst>
          </p:cNvPr>
          <p:cNvSpPr>
            <a:spLocks noGrp="1"/>
          </p:cNvSpPr>
          <p:nvPr>
            <p:ph type="pic" idx="28" hasCustomPrompt="1"/>
          </p:nvPr>
        </p:nvSpPr>
        <p:spPr>
          <a:xfrm>
            <a:off x="-4764" y="4935763"/>
            <a:ext cx="3465363" cy="19187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Tree>
    <p:extLst>
      <p:ext uri="{BB962C8B-B14F-4D97-AF65-F5344CB8AC3E}">
        <p14:creationId xmlns:p14="http://schemas.microsoft.com/office/powerpoint/2010/main" val="1399935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a-asettelu 2.">
    <p:bg>
      <p:bgPr>
        <a:solidFill>
          <a:schemeClr val="bg1"/>
        </a:solidFill>
        <a:effectLst/>
      </p:bgPr>
    </p:bg>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C9BD9F77-D97C-4641-BF54-33154D36B332}"/>
              </a:ext>
            </a:extLst>
          </p:cNvPr>
          <p:cNvSpPr>
            <a:spLocks noGrp="1"/>
          </p:cNvSpPr>
          <p:nvPr>
            <p:ph type="pic" idx="27" hasCustomPrompt="1"/>
          </p:nvPr>
        </p:nvSpPr>
        <p:spPr>
          <a:xfrm>
            <a:off x="3642608" y="0"/>
            <a:ext cx="853889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
        <p:nvSpPr>
          <p:cNvPr id="11" name="Kuvan paikkamerkki 2">
            <a:extLst>
              <a:ext uri="{FF2B5EF4-FFF2-40B4-BE49-F238E27FC236}">
                <a16:creationId xmlns:a16="http://schemas.microsoft.com/office/drawing/2014/main" id="{BFD4E7A1-729E-46E1-BD90-8600DADC9467}"/>
              </a:ext>
            </a:extLst>
          </p:cNvPr>
          <p:cNvSpPr>
            <a:spLocks noGrp="1"/>
          </p:cNvSpPr>
          <p:nvPr>
            <p:ph type="pic" idx="28" hasCustomPrompt="1"/>
          </p:nvPr>
        </p:nvSpPr>
        <p:spPr>
          <a:xfrm>
            <a:off x="-3970" y="-8909"/>
            <a:ext cx="3465363" cy="2301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
        <p:nvSpPr>
          <p:cNvPr id="12" name="Kuvan paikkamerkki 2">
            <a:extLst>
              <a:ext uri="{FF2B5EF4-FFF2-40B4-BE49-F238E27FC236}">
                <a16:creationId xmlns:a16="http://schemas.microsoft.com/office/drawing/2014/main" id="{69C3A83E-7A2B-4C63-9041-5C1EE68001E8}"/>
              </a:ext>
            </a:extLst>
          </p:cNvPr>
          <p:cNvSpPr>
            <a:spLocks noGrp="1"/>
          </p:cNvSpPr>
          <p:nvPr>
            <p:ph type="pic" idx="29" hasCustomPrompt="1"/>
          </p:nvPr>
        </p:nvSpPr>
        <p:spPr>
          <a:xfrm>
            <a:off x="6525" y="2471352"/>
            <a:ext cx="3465363" cy="1470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
        <p:nvSpPr>
          <p:cNvPr id="13" name="Kuvan paikkamerkki 2">
            <a:extLst>
              <a:ext uri="{FF2B5EF4-FFF2-40B4-BE49-F238E27FC236}">
                <a16:creationId xmlns:a16="http://schemas.microsoft.com/office/drawing/2014/main" id="{CC35BF02-7B0D-48AD-9BAD-5554B54E2B54}"/>
              </a:ext>
            </a:extLst>
          </p:cNvPr>
          <p:cNvSpPr>
            <a:spLocks noGrp="1"/>
          </p:cNvSpPr>
          <p:nvPr>
            <p:ph type="pic" idx="30" hasCustomPrompt="1"/>
          </p:nvPr>
        </p:nvSpPr>
        <p:spPr>
          <a:xfrm>
            <a:off x="6525" y="4120977"/>
            <a:ext cx="3465363" cy="27370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Tree>
    <p:extLst>
      <p:ext uri="{BB962C8B-B14F-4D97-AF65-F5344CB8AC3E}">
        <p14:creationId xmlns:p14="http://schemas.microsoft.com/office/powerpoint/2010/main" val="3664781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asettelu 3.">
    <p:bg>
      <p:bgPr>
        <a:solidFill>
          <a:schemeClr val="bg1"/>
        </a:solidFill>
        <a:effectLst/>
      </p:bgPr>
    </p:bg>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780432A4-79B2-4E2C-9BE8-6A6DB0EFE24B}"/>
              </a:ext>
            </a:extLst>
          </p:cNvPr>
          <p:cNvSpPr>
            <a:spLocks noGrp="1"/>
          </p:cNvSpPr>
          <p:nvPr>
            <p:ph type="pic" idx="28" hasCustomPrompt="1"/>
          </p:nvPr>
        </p:nvSpPr>
        <p:spPr>
          <a:xfrm>
            <a:off x="-3970" y="-8909"/>
            <a:ext cx="623398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
        <p:nvSpPr>
          <p:cNvPr id="9" name="Kuvan paikkamerkki 2">
            <a:extLst>
              <a:ext uri="{FF2B5EF4-FFF2-40B4-BE49-F238E27FC236}">
                <a16:creationId xmlns:a16="http://schemas.microsoft.com/office/drawing/2014/main" id="{DE3D5D2E-044C-47A6-BB4D-8161EF3E9B37}"/>
              </a:ext>
            </a:extLst>
          </p:cNvPr>
          <p:cNvSpPr>
            <a:spLocks noGrp="1"/>
          </p:cNvSpPr>
          <p:nvPr>
            <p:ph type="pic" idx="29" hasCustomPrompt="1"/>
          </p:nvPr>
        </p:nvSpPr>
        <p:spPr>
          <a:xfrm>
            <a:off x="6391534" y="0"/>
            <a:ext cx="5796496" cy="3424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
        <p:nvSpPr>
          <p:cNvPr id="10" name="Kuvan paikkamerkki 2">
            <a:extLst>
              <a:ext uri="{FF2B5EF4-FFF2-40B4-BE49-F238E27FC236}">
                <a16:creationId xmlns:a16="http://schemas.microsoft.com/office/drawing/2014/main" id="{EF90F2A9-8182-4B0A-B2FB-34994EEADCE5}"/>
              </a:ext>
            </a:extLst>
          </p:cNvPr>
          <p:cNvSpPr>
            <a:spLocks noGrp="1"/>
          </p:cNvSpPr>
          <p:nvPr>
            <p:ph type="pic" idx="30" hasCustomPrompt="1"/>
          </p:nvPr>
        </p:nvSpPr>
        <p:spPr>
          <a:xfrm>
            <a:off x="6391534" y="3616046"/>
            <a:ext cx="5796496" cy="32419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a:t>Kuva</a:t>
            </a:r>
          </a:p>
          <a:p>
            <a:endParaRPr lang="fi-FI"/>
          </a:p>
        </p:txBody>
      </p:sp>
    </p:spTree>
    <p:extLst>
      <p:ext uri="{BB962C8B-B14F-4D97-AF65-F5344CB8AC3E}">
        <p14:creationId xmlns:p14="http://schemas.microsoft.com/office/powerpoint/2010/main" val="267849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4">
            <a:extLst>
              <a:ext uri="{FF2B5EF4-FFF2-40B4-BE49-F238E27FC236}">
                <a16:creationId xmlns:a16="http://schemas.microsoft.com/office/drawing/2014/main" id="{4219756E-40AA-4ACF-9DDE-987C8E105EA1}"/>
              </a:ext>
              <a:ext uri="{C183D7F6-B498-43B3-948B-1728B52AA6E4}">
                <adec:decorative xmlns:adec="http://schemas.microsoft.com/office/drawing/2017/decorative" val="1"/>
              </a:ext>
            </a:extLst>
          </p:cNvPr>
          <p:cNvSpPr/>
          <p:nvPr userDrawn="1"/>
        </p:nvSpPr>
        <p:spPr>
          <a:xfrm>
            <a:off x="1" y="0"/>
            <a:ext cx="5536504" cy="6858000"/>
          </a:xfrm>
          <a:prstGeom prst="rect">
            <a:avLst/>
          </a:prstGeom>
          <a:gradFill>
            <a:gsLst>
              <a:gs pos="0">
                <a:schemeClr val="accent6">
                  <a:lumMod val="75000"/>
                </a:schemeClr>
              </a:gs>
              <a:gs pos="100000">
                <a:schemeClr val="accent6">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375954" y="648389"/>
            <a:ext cx="9283337" cy="2938463"/>
          </a:xfrm>
          <a:effectLst>
            <a:outerShdw blurRad="50800" dist="38100" dir="2700000" algn="tl" rotWithShape="0">
              <a:prstClr val="black">
                <a:alpha val="40000"/>
              </a:prstClr>
            </a:outerShdw>
          </a:effectLst>
        </p:spPr>
        <p:txBody>
          <a:bodyPr anchor="b"/>
          <a:lstStyle>
            <a:lvl1pPr algn="ctr">
              <a:defRPr sz="4400" b="1" cap="all" baseline="0">
                <a:solidFill>
                  <a:schemeClr val="bg1"/>
                </a:solidFill>
                <a:latin typeface="Josefin Sans" pitchFamily="2" charset="0"/>
              </a:defRPr>
            </a:lvl1pPr>
          </a:lstStyle>
          <a:p>
            <a:r>
              <a:rPr lang="fi-FI"/>
              <a:t>Lisää teksti napsauttamalla</a:t>
            </a:r>
          </a:p>
        </p:txBody>
      </p:sp>
      <p:sp>
        <p:nvSpPr>
          <p:cNvPr id="3" name="Alaotsikko 2"/>
          <p:cNvSpPr>
            <a:spLocks noGrp="1"/>
          </p:cNvSpPr>
          <p:nvPr>
            <p:ph type="subTitle" idx="1" hasCustomPrompt="1"/>
          </p:nvPr>
        </p:nvSpPr>
        <p:spPr>
          <a:xfrm>
            <a:off x="1375954" y="3678927"/>
            <a:ext cx="9283337" cy="1655762"/>
          </a:xfrm>
          <a:effectLst>
            <a:outerShdw blurRad="50800" dist="38100" dir="2700000" algn="tl" rotWithShape="0">
              <a:prstClr val="black">
                <a:alpha val="40000"/>
              </a:prstClr>
            </a:outerShdw>
          </a:effectLst>
        </p:spPr>
        <p:txBody>
          <a:bodyPr>
            <a:normAutofit/>
          </a:bodyPr>
          <a:lstStyle>
            <a:lvl1pPr marL="0" indent="0" algn="ctr">
              <a:lnSpc>
                <a:spcPct val="120000"/>
              </a:lnSpc>
              <a:buNone/>
              <a:defRPr sz="2400">
                <a:solidFill>
                  <a:schemeClr val="bg1"/>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148442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Väliotsikko 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4">
            <a:extLst>
              <a:ext uri="{FF2B5EF4-FFF2-40B4-BE49-F238E27FC236}">
                <a16:creationId xmlns:a16="http://schemas.microsoft.com/office/drawing/2014/main" id="{4219756E-40AA-4ACF-9DDE-987C8E105EA1}"/>
              </a:ext>
              <a:ext uri="{C183D7F6-B498-43B3-948B-1728B52AA6E4}">
                <adec:decorative xmlns:adec="http://schemas.microsoft.com/office/drawing/2017/decorative" val="1"/>
              </a:ext>
            </a:extLst>
          </p:cNvPr>
          <p:cNvSpPr/>
          <p:nvPr userDrawn="1"/>
        </p:nvSpPr>
        <p:spPr>
          <a:xfrm>
            <a:off x="0" y="0"/>
            <a:ext cx="5367403" cy="6858000"/>
          </a:xfrm>
          <a:prstGeom prst="rect">
            <a:avLst/>
          </a:prstGeom>
          <a:gradFill>
            <a:gsLst>
              <a:gs pos="0">
                <a:srgbClr val="3C0047"/>
              </a:gs>
              <a:gs pos="100000">
                <a:srgbClr val="3C004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375954" y="648389"/>
            <a:ext cx="9283337" cy="2938463"/>
          </a:xfrm>
          <a:effectLst>
            <a:outerShdw blurRad="50800" dist="38100" dir="2700000" algn="tl" rotWithShape="0">
              <a:prstClr val="black">
                <a:alpha val="40000"/>
              </a:prstClr>
            </a:outerShdw>
          </a:effectLst>
        </p:spPr>
        <p:txBody>
          <a:bodyPr anchor="b"/>
          <a:lstStyle>
            <a:lvl1pPr algn="ctr">
              <a:defRPr sz="4400" b="1" cap="all" baseline="0">
                <a:solidFill>
                  <a:schemeClr val="bg1"/>
                </a:solidFill>
                <a:latin typeface="Josefin Sans" pitchFamily="2" charset="0"/>
              </a:defRPr>
            </a:lvl1pPr>
          </a:lstStyle>
          <a:p>
            <a:r>
              <a:rPr lang="fi-FI"/>
              <a:t>Lisää teksti napsauttamalla</a:t>
            </a:r>
          </a:p>
        </p:txBody>
      </p:sp>
      <p:sp>
        <p:nvSpPr>
          <p:cNvPr id="3" name="Alaotsikko 2"/>
          <p:cNvSpPr>
            <a:spLocks noGrp="1"/>
          </p:cNvSpPr>
          <p:nvPr>
            <p:ph type="subTitle" idx="1" hasCustomPrompt="1"/>
          </p:nvPr>
        </p:nvSpPr>
        <p:spPr>
          <a:xfrm>
            <a:off x="1375954" y="3678927"/>
            <a:ext cx="9283337" cy="1655762"/>
          </a:xfrm>
          <a:effectLst>
            <a:outerShdw blurRad="50800" dist="38100" dir="2700000" algn="tl" rotWithShape="0">
              <a:prstClr val="black">
                <a:alpha val="40000"/>
              </a:prstClr>
            </a:outerShdw>
          </a:effectLst>
        </p:spPr>
        <p:txBody>
          <a:bodyPr>
            <a:normAutofit/>
          </a:bodyPr>
          <a:lstStyle>
            <a:lvl1pPr marL="0" indent="0" algn="ctr">
              <a:lnSpc>
                <a:spcPct val="120000"/>
              </a:lnSpc>
              <a:buNone/>
              <a:defRPr sz="2400">
                <a:solidFill>
                  <a:schemeClr val="bg1"/>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148952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Kuvallinen väli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4AE37F47-5A04-43EB-8463-E5366ABACAD0}"/>
              </a:ext>
              <a:ext uri="{C183D7F6-B498-43B3-948B-1728B52AA6E4}">
                <adec:decorative xmlns:adec="http://schemas.microsoft.com/office/drawing/2017/decorative" val="1"/>
              </a:ext>
            </a:extLst>
          </p:cNvPr>
          <p:cNvSpPr/>
          <p:nvPr userDrawn="1"/>
        </p:nvSpPr>
        <p:spPr>
          <a:xfrm>
            <a:off x="0" y="0"/>
            <a:ext cx="8460377" cy="6858000"/>
          </a:xfrm>
          <a:prstGeom prst="rect">
            <a:avLst/>
          </a:prstGeom>
          <a:gradFill>
            <a:gsLst>
              <a:gs pos="46000">
                <a:schemeClr val="tx2">
                  <a:alpha val="72000"/>
                </a:schemeClr>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509451" y="423843"/>
            <a:ext cx="4667795" cy="3163010"/>
          </a:xfrm>
        </p:spPr>
        <p:txBody>
          <a:bodyPr anchor="b">
            <a:normAutofit/>
          </a:bodyPr>
          <a:lstStyle>
            <a:lvl1pPr algn="ctr">
              <a:defRPr sz="4800" b="1" cap="all" baseline="0">
                <a:solidFill>
                  <a:schemeClr val="bg1"/>
                </a:solidFill>
                <a:effectLst>
                  <a:outerShdw blurRad="127000" dist="50800" dir="5400000" algn="ctr" rotWithShape="0">
                    <a:schemeClr val="tx1">
                      <a:alpha val="50000"/>
                    </a:schemeClr>
                  </a:outerShdw>
                </a:effectLst>
                <a:latin typeface="Josefin Sans" pitchFamily="2" charset="0"/>
              </a:defRPr>
            </a:lvl1pPr>
          </a:lstStyle>
          <a:p>
            <a:r>
              <a:rPr lang="fi-FI"/>
              <a:t>Lisää teksti napsauttamalla</a:t>
            </a:r>
          </a:p>
        </p:txBody>
      </p:sp>
      <p:sp>
        <p:nvSpPr>
          <p:cNvPr id="3" name="Alaotsikko 2"/>
          <p:cNvSpPr>
            <a:spLocks noGrp="1"/>
          </p:cNvSpPr>
          <p:nvPr>
            <p:ph type="subTitle" idx="1" hasCustomPrompt="1"/>
          </p:nvPr>
        </p:nvSpPr>
        <p:spPr>
          <a:xfrm>
            <a:off x="509451" y="3678927"/>
            <a:ext cx="4667795" cy="2933794"/>
          </a:xfrm>
        </p:spPr>
        <p:txBody>
          <a:bodyPr>
            <a:normAutofit/>
          </a:bodyPr>
          <a:lstStyle>
            <a:lvl1pPr marL="0" indent="0" algn="ctr">
              <a:lnSpc>
                <a:spcPct val="120000"/>
              </a:lnSpc>
              <a:buNone/>
              <a:defRPr sz="2200">
                <a:solidFill>
                  <a:schemeClr val="bg1"/>
                </a:solidFill>
                <a:effectLst>
                  <a:outerShdw blurRad="127000" dist="50800" dir="5400000" algn="ctr" rotWithShape="0">
                    <a:schemeClr val="tx1">
                      <a:alpha val="50000"/>
                    </a:schemeClr>
                  </a:outerShdw>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96423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10842171" y="6469561"/>
            <a:ext cx="966652" cy="365125"/>
          </a:xfrm>
        </p:spPr>
        <p:txBody>
          <a:bodyPr/>
          <a:lstStyle>
            <a:lvl1pPr>
              <a:defRPr>
                <a:solidFill>
                  <a:schemeClr val="bg1"/>
                </a:solidFill>
              </a:defRPr>
            </a:lvl1pPr>
          </a:lstStyle>
          <a:p>
            <a:fld id="{8F4AEF5D-7FAC-4949-84D2-DA5A9BB3D225}" type="slidenum">
              <a:rPr lang="fi-FI" smtClean="0"/>
              <a:pPr/>
              <a:t>‹#›</a:t>
            </a:fld>
            <a:endParaRPr lang="fi-FI"/>
          </a:p>
        </p:txBody>
      </p:sp>
      <p:sp>
        <p:nvSpPr>
          <p:cNvPr id="2" name="Otsikko 1"/>
          <p:cNvSpPr>
            <a:spLocks noGrp="1"/>
          </p:cNvSpPr>
          <p:nvPr>
            <p:ph type="title" hasCustomPrompt="1"/>
          </p:nvPr>
        </p:nvSpPr>
        <p:spPr>
          <a:xfrm>
            <a:off x="838200" y="735107"/>
            <a:ext cx="10515600" cy="639732"/>
          </a:xfrm>
        </p:spPr>
        <p:txBody>
          <a:bodyPr/>
          <a:lstStyle>
            <a:lvl1pPr>
              <a:defRPr sz="4000" cap="all" baseline="0"/>
            </a:lvl1pPr>
          </a:lstStyle>
          <a:p>
            <a:r>
              <a:rPr lang="fi-FI"/>
              <a:t>Lisää teksti napsauttamalla</a:t>
            </a:r>
          </a:p>
        </p:txBody>
      </p:sp>
      <p:sp>
        <p:nvSpPr>
          <p:cNvPr id="3" name="Sisällön paikkamerkki 2"/>
          <p:cNvSpPr>
            <a:spLocks noGrp="1"/>
          </p:cNvSpPr>
          <p:nvPr>
            <p:ph idx="1" hasCustomPrompt="1"/>
          </p:nvPr>
        </p:nvSpPr>
        <p:spPr>
          <a:xfrm>
            <a:off x="838200" y="1649225"/>
            <a:ext cx="10515600" cy="4473668"/>
          </a:xfrm>
        </p:spPr>
        <p:txBody>
          <a:bodyPr/>
          <a:lstStyle>
            <a:lvl1pPr indent="-334800">
              <a:spcBef>
                <a:spcPts val="600"/>
              </a:spcBef>
              <a:spcAft>
                <a:spcPts val="600"/>
              </a:spcAft>
              <a:defRPr sz="2400"/>
            </a:lvl1pPr>
            <a:lvl2pPr indent="-334800">
              <a:spcBef>
                <a:spcPts val="0"/>
              </a:spcBef>
              <a:spcAft>
                <a:spcPts val="600"/>
              </a:spcAft>
              <a:defRPr sz="2200"/>
            </a:lvl2pPr>
            <a:lvl3pPr indent="-334800">
              <a:spcBef>
                <a:spcPts val="0"/>
              </a:spcBef>
              <a:spcAft>
                <a:spcPts val="600"/>
              </a:spcAft>
              <a:defRPr sz="2000"/>
            </a:lvl3pPr>
            <a:lvl4pPr indent="-334800">
              <a:spcBef>
                <a:spcPts val="0"/>
              </a:spcBef>
              <a:spcAft>
                <a:spcPts val="600"/>
              </a:spcAft>
              <a:defRPr sz="2000"/>
            </a:lvl4pPr>
            <a:lvl5pPr indent="-334800">
              <a:spcBef>
                <a:spcPts val="0"/>
              </a:spcBef>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a:p>
            <a:pPr lvl="4"/>
            <a:endParaRPr lang="fi-FI"/>
          </a:p>
        </p:txBody>
      </p:sp>
      <p:pic>
        <p:nvPicPr>
          <p:cNvPr id="11" name="Kuva 10">
            <a:extLst>
              <a:ext uri="{FF2B5EF4-FFF2-40B4-BE49-F238E27FC236}">
                <a16:creationId xmlns:a16="http://schemas.microsoft.com/office/drawing/2014/main" id="{0CD6F2F4-62C2-4AC3-9A4C-77387D986423}"/>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5664321"/>
            <a:ext cx="2159726" cy="512641"/>
          </a:xfrm>
          <a:prstGeom prst="rect">
            <a:avLst/>
          </a:prstGeom>
        </p:spPr>
      </p:pic>
    </p:spTree>
    <p:extLst>
      <p:ext uri="{BB962C8B-B14F-4D97-AF65-F5344CB8AC3E}">
        <p14:creationId xmlns:p14="http://schemas.microsoft.com/office/powerpoint/2010/main" val="19187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923DC920-EA68-4D84-B72C-114FBC687EBF}"/>
              </a:ext>
            </a:extLst>
          </p:cNvPr>
          <p:cNvSpPr>
            <a:spLocks noGrp="1"/>
          </p:cNvSpPr>
          <p:nvPr>
            <p:ph type="title" hasCustomPrompt="1"/>
          </p:nvPr>
        </p:nvSpPr>
        <p:spPr>
          <a:xfrm>
            <a:off x="838200" y="727416"/>
            <a:ext cx="10515600" cy="614746"/>
          </a:xfrm>
        </p:spPr>
        <p:txBody>
          <a:bodyPr/>
          <a:lstStyle>
            <a:lvl1pPr>
              <a:defRPr sz="4000"/>
            </a:lvl1pPr>
          </a:lstStyle>
          <a:p>
            <a:r>
              <a:rPr lang="fi-FI"/>
              <a:t>Lisää teksti napsauttamalla</a:t>
            </a:r>
          </a:p>
        </p:txBody>
      </p:sp>
      <p:sp>
        <p:nvSpPr>
          <p:cNvPr id="3" name="Sisällön paikkamerkki 2"/>
          <p:cNvSpPr>
            <a:spLocks noGrp="1"/>
          </p:cNvSpPr>
          <p:nvPr>
            <p:ph sz="half" idx="1" hasCustomPrompt="1"/>
          </p:nvPr>
        </p:nvSpPr>
        <p:spPr>
          <a:xfrm>
            <a:off x="838200" y="1593332"/>
            <a:ext cx="5181600" cy="4194155"/>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en-GB" b="0" i="1" err="1">
                <a:solidFill>
                  <a:srgbClr val="222222"/>
                </a:solidFill>
                <a:effectLst/>
                <a:latin typeface="Arial" panose="020B0604020202020204" pitchFamily="34" charset="0"/>
              </a:rPr>
              <a:t>Lisää</a:t>
            </a:r>
            <a:r>
              <a:rPr lang="en-GB" b="0" i="1">
                <a:solidFill>
                  <a:srgbClr val="222222"/>
                </a:solidFill>
                <a:effectLst/>
                <a:latin typeface="Arial" panose="020B0604020202020204" pitchFamily="34" charset="0"/>
              </a:rPr>
              <a:t> </a:t>
            </a:r>
            <a:r>
              <a:rPr lang="en-GB" b="0" i="1" err="1">
                <a:solidFill>
                  <a:srgbClr val="222222"/>
                </a:solidFill>
                <a:effectLst/>
                <a:latin typeface="Arial" panose="020B0604020202020204" pitchFamily="34" charset="0"/>
              </a:rPr>
              <a:t>teksti</a:t>
            </a:r>
            <a:r>
              <a:rPr lang="en-GB" b="0" i="1">
                <a:solidFill>
                  <a:srgbClr val="222222"/>
                </a:solidFill>
                <a:effectLst/>
                <a:latin typeface="Arial" panose="020B0604020202020204" pitchFamily="34" charset="0"/>
              </a:rPr>
              <a:t> </a:t>
            </a:r>
            <a:r>
              <a:rPr lang="en-GB" b="0" i="1" err="1">
                <a:solidFill>
                  <a:srgbClr val="222222"/>
                </a:solidFill>
                <a:effectLst/>
                <a:latin typeface="Arial" panose="020B0604020202020204" pitchFamily="34" charset="0"/>
              </a:rPr>
              <a:t>napsauttamalla</a:t>
            </a:r>
            <a:endParaRPr lang="en-GB" b="0" i="1">
              <a:solidFill>
                <a:srgbClr val="222222"/>
              </a:solidFill>
              <a:effectLst/>
              <a:latin typeface="Arial" panose="020B0604020202020204" pitchFamily="34" charset="0"/>
            </a:endParaRP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hasCustomPrompt="1"/>
          </p:nvPr>
        </p:nvSpPr>
        <p:spPr>
          <a:xfrm>
            <a:off x="6172200" y="1593332"/>
            <a:ext cx="5181600" cy="4194155"/>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838200" y="5933984"/>
            <a:ext cx="1025434" cy="365125"/>
          </a:xfrm>
        </p:spPr>
        <p:txBody>
          <a:bodyPr/>
          <a:lstStyle/>
          <a:p>
            <a:r>
              <a:rPr lang="en-FI"/>
              <a:t>23/03/2021</a:t>
            </a:r>
            <a:endParaRPr lang="fi-FI"/>
          </a:p>
        </p:txBody>
      </p:sp>
      <p:sp>
        <p:nvSpPr>
          <p:cNvPr id="6" name="Alatunnisteen paikkamerkki 5"/>
          <p:cNvSpPr>
            <a:spLocks noGrp="1"/>
          </p:cNvSpPr>
          <p:nvPr>
            <p:ph type="ftr" sz="quarter" idx="11"/>
          </p:nvPr>
        </p:nvSpPr>
        <p:spPr>
          <a:xfrm>
            <a:off x="2002971" y="5933984"/>
            <a:ext cx="5673635" cy="365125"/>
          </a:xfrm>
        </p:spPr>
        <p:txBody>
          <a:bodyPr/>
          <a:lstStyle/>
          <a:p>
            <a:r>
              <a:rPr lang="fi-FI"/>
              <a:t>Jyväskylän kaupunki</a:t>
            </a:r>
          </a:p>
        </p:txBody>
      </p:sp>
      <p:sp>
        <p:nvSpPr>
          <p:cNvPr id="7" name="Dian numeron paikkamerkki 6"/>
          <p:cNvSpPr>
            <a:spLocks noGrp="1"/>
          </p:cNvSpPr>
          <p:nvPr>
            <p:ph type="sldNum" sz="quarter" idx="12"/>
          </p:nvPr>
        </p:nvSpPr>
        <p:spPr>
          <a:xfrm>
            <a:off x="7815942" y="5933984"/>
            <a:ext cx="611777" cy="365125"/>
          </a:xfrm>
        </p:spPr>
        <p:txBody>
          <a:bodyPr/>
          <a:lstStyle/>
          <a:p>
            <a:fld id="{8F4AEF5D-7FAC-4949-84D2-DA5A9BB3D225}" type="slidenum">
              <a:rPr lang="fi-FI" smtClean="0"/>
              <a:t>‹#›</a:t>
            </a:fld>
            <a:endParaRPr lang="fi-FI"/>
          </a:p>
        </p:txBody>
      </p:sp>
      <p:pic>
        <p:nvPicPr>
          <p:cNvPr id="8" name="Kuva 7">
            <a:extLst>
              <a:ext uri="{FF2B5EF4-FFF2-40B4-BE49-F238E27FC236}">
                <a16:creationId xmlns:a16="http://schemas.microsoft.com/office/drawing/2014/main" id="{7821ECA0-831E-410A-98E7-77405409566B}"/>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5834418"/>
            <a:ext cx="2159726" cy="512641"/>
          </a:xfrm>
          <a:prstGeom prst="rect">
            <a:avLst/>
          </a:prstGeom>
        </p:spPr>
      </p:pic>
      <p:sp>
        <p:nvSpPr>
          <p:cNvPr id="9" name="Dian numeron paikkamerkki 5">
            <a:extLst>
              <a:ext uri="{FF2B5EF4-FFF2-40B4-BE49-F238E27FC236}">
                <a16:creationId xmlns:a16="http://schemas.microsoft.com/office/drawing/2014/main" id="{317AF3CD-6323-4E10-A1B6-5CB2EFB211AE}"/>
              </a:ext>
            </a:extLst>
          </p:cNvPr>
          <p:cNvSpPr txBox="1">
            <a:spLocks/>
          </p:cNvSpPr>
          <p:nvPr userDrawn="1"/>
        </p:nvSpPr>
        <p:spPr>
          <a:xfrm>
            <a:off x="10842171" y="6469561"/>
            <a:ext cx="966652" cy="365125"/>
          </a:xfrm>
          <a:prstGeom prst="rect">
            <a:avLst/>
          </a:prstGeom>
        </p:spPr>
        <p:txBody>
          <a:bodyPr vert="horz" lIns="91440" tIns="45720" rIns="91440" bIns="45720" rtlCol="0" anchor="ctr"/>
          <a:lstStyle>
            <a:defPPr>
              <a:defRPr lang="fi-FI"/>
            </a:defPPr>
            <a:lvl1pPr marL="0" algn="r" defTabSz="914400" rtl="0" eaLnBrk="1" latinLnBrk="0" hangingPunct="1">
              <a:defRPr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AEF5D-7FAC-4949-84D2-DA5A9BB3D225}" type="slidenum">
              <a:rPr lang="fi-FI" smtClean="0"/>
              <a:pPr/>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ksi sisältökohdetta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735873"/>
            <a:ext cx="10515600" cy="649463"/>
          </a:xfrm>
        </p:spPr>
        <p:txBody>
          <a:bodyPr/>
          <a:lstStyle>
            <a:lvl1pPr>
              <a:defRPr sz="4000"/>
            </a:lvl1pPr>
          </a:lstStyle>
          <a:p>
            <a:r>
              <a:rPr lang="fi-FI"/>
              <a:t>Lisää teksti napsauttamalla</a:t>
            </a:r>
          </a:p>
        </p:txBody>
      </p:sp>
      <p:sp>
        <p:nvSpPr>
          <p:cNvPr id="3" name="Sisällön paikkamerkki 2"/>
          <p:cNvSpPr>
            <a:spLocks noGrp="1"/>
          </p:cNvSpPr>
          <p:nvPr>
            <p:ph sz="half" idx="1" hasCustomPrompt="1"/>
          </p:nvPr>
        </p:nvSpPr>
        <p:spPr>
          <a:xfrm>
            <a:off x="838200" y="1707143"/>
            <a:ext cx="5181600" cy="4057932"/>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838200" y="5964464"/>
            <a:ext cx="1025434" cy="365125"/>
          </a:xfrm>
        </p:spPr>
        <p:txBody>
          <a:bodyPr/>
          <a:lstStyle/>
          <a:p>
            <a:r>
              <a:rPr lang="en-FI"/>
              <a:t>23/03/2021</a:t>
            </a:r>
            <a:endParaRPr lang="fi-FI"/>
          </a:p>
        </p:txBody>
      </p:sp>
      <p:sp>
        <p:nvSpPr>
          <p:cNvPr id="6" name="Alatunnisteen paikkamerkki 5"/>
          <p:cNvSpPr>
            <a:spLocks noGrp="1"/>
          </p:cNvSpPr>
          <p:nvPr>
            <p:ph type="ftr" sz="quarter" idx="11"/>
          </p:nvPr>
        </p:nvSpPr>
        <p:spPr>
          <a:xfrm>
            <a:off x="1994264" y="5964464"/>
            <a:ext cx="8608424" cy="365125"/>
          </a:xfrm>
        </p:spPr>
        <p:txBody>
          <a:bodyPr/>
          <a:lstStyle/>
          <a:p>
            <a:r>
              <a:rPr lang="fi-FI"/>
              <a:t>Jyväskylän kaupunki</a:t>
            </a:r>
          </a:p>
        </p:txBody>
      </p:sp>
      <p:sp>
        <p:nvSpPr>
          <p:cNvPr id="7" name="Dian numeron paikkamerkki 6"/>
          <p:cNvSpPr>
            <a:spLocks noGrp="1"/>
          </p:cNvSpPr>
          <p:nvPr>
            <p:ph type="sldNum" sz="quarter" idx="12"/>
          </p:nvPr>
        </p:nvSpPr>
        <p:spPr>
          <a:xfrm>
            <a:off x="10742023" y="5964464"/>
            <a:ext cx="611777" cy="365125"/>
          </a:xfrm>
        </p:spPr>
        <p:txBody>
          <a:bodyPr/>
          <a:lstStyle/>
          <a:p>
            <a:fld id="{8F4AEF5D-7FAC-4949-84D2-DA5A9BB3D225}" type="slidenum">
              <a:rPr lang="fi-FI" smtClean="0"/>
              <a:t>‹#›</a:t>
            </a:fld>
            <a:endParaRPr lang="fi-FI"/>
          </a:p>
        </p:txBody>
      </p:sp>
      <p:sp>
        <p:nvSpPr>
          <p:cNvPr id="8" name="Sisällön paikkamerkki 2">
            <a:extLst>
              <a:ext uri="{FF2B5EF4-FFF2-40B4-BE49-F238E27FC236}">
                <a16:creationId xmlns:a16="http://schemas.microsoft.com/office/drawing/2014/main" id="{A737AD9D-8528-447C-B6F4-7BA1462E5CFC}"/>
              </a:ext>
            </a:extLst>
          </p:cNvPr>
          <p:cNvSpPr>
            <a:spLocks noGrp="1"/>
          </p:cNvSpPr>
          <p:nvPr>
            <p:ph sz="half" idx="13" hasCustomPrompt="1"/>
          </p:nvPr>
        </p:nvSpPr>
        <p:spPr>
          <a:xfrm>
            <a:off x="6172200" y="1707143"/>
            <a:ext cx="5181600" cy="4057932"/>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3856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tailu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828062"/>
            <a:ext cx="10515600" cy="862626"/>
          </a:xfrm>
        </p:spPr>
        <p:txBody>
          <a:bodyPr/>
          <a:lstStyle/>
          <a:p>
            <a:r>
              <a:rPr lang="fi-FI"/>
              <a:t>Lisää teksti napsauttamalla</a:t>
            </a:r>
          </a:p>
        </p:txBody>
      </p:sp>
      <p:sp>
        <p:nvSpPr>
          <p:cNvPr id="3" name="Tekstin paikkamerkki 2"/>
          <p:cNvSpPr>
            <a:spLocks noGrp="1"/>
          </p:cNvSpPr>
          <p:nvPr>
            <p:ph type="body" idx="1" hasCustomPrompt="1"/>
          </p:nvPr>
        </p:nvSpPr>
        <p:spPr>
          <a:xfrm>
            <a:off x="839788" y="1681163"/>
            <a:ext cx="5157787"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teksti napsauttamalla</a:t>
            </a:r>
          </a:p>
        </p:txBody>
      </p:sp>
      <p:sp>
        <p:nvSpPr>
          <p:cNvPr id="4" name="Sisällön paikkamerkki 3"/>
          <p:cNvSpPr>
            <a:spLocks noGrp="1"/>
          </p:cNvSpPr>
          <p:nvPr>
            <p:ph sz="half" idx="2" hasCustomPrompt="1"/>
          </p:nvPr>
        </p:nvSpPr>
        <p:spPr>
          <a:xfrm>
            <a:off x="839788" y="2649013"/>
            <a:ext cx="5157787" cy="3540650"/>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hasCustomPrompt="1"/>
          </p:nvPr>
        </p:nvSpPr>
        <p:spPr>
          <a:xfrm>
            <a:off x="6172200" y="1681163"/>
            <a:ext cx="5183188"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teksti napsauttamalla</a:t>
            </a:r>
          </a:p>
        </p:txBody>
      </p:sp>
      <p:sp>
        <p:nvSpPr>
          <p:cNvPr id="6" name="Sisällön paikkamerkki 5"/>
          <p:cNvSpPr>
            <a:spLocks noGrp="1"/>
          </p:cNvSpPr>
          <p:nvPr>
            <p:ph sz="quarter" idx="4" hasCustomPrompt="1"/>
          </p:nvPr>
        </p:nvSpPr>
        <p:spPr>
          <a:xfrm>
            <a:off x="6172200" y="2649013"/>
            <a:ext cx="5183188" cy="3540650"/>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a:t>Lisää teksti napsauttamalla</a:t>
            </a:r>
          </a:p>
          <a:p>
            <a:pPr lvl="1"/>
            <a:r>
              <a:rPr lang="fi-FI"/>
              <a:t>toinen taso</a:t>
            </a:r>
          </a:p>
          <a:p>
            <a:pPr lvl="2"/>
            <a:r>
              <a:rPr lang="fi-FI"/>
              <a:t>kolmas taso</a:t>
            </a:r>
          </a:p>
          <a:p>
            <a:pPr lvl="3"/>
            <a:r>
              <a:rPr lang="fi-FI"/>
              <a:t>neljäs taso</a:t>
            </a:r>
          </a:p>
          <a:p>
            <a:pPr lvl="4"/>
            <a:r>
              <a:rPr lang="fi-FI"/>
              <a:t>viides taso</a:t>
            </a:r>
          </a:p>
        </p:txBody>
      </p:sp>
      <p:sp>
        <p:nvSpPr>
          <p:cNvPr id="7" name="Dian numeron paikkamerkki 5">
            <a:extLst>
              <a:ext uri="{FF2B5EF4-FFF2-40B4-BE49-F238E27FC236}">
                <a16:creationId xmlns:a16="http://schemas.microsoft.com/office/drawing/2014/main" id="{F141F0F8-1B45-4090-BC6B-75229D9DB954}"/>
              </a:ext>
            </a:extLst>
          </p:cNvPr>
          <p:cNvSpPr>
            <a:spLocks noGrp="1"/>
          </p:cNvSpPr>
          <p:nvPr>
            <p:ph type="sldNum" sz="quarter" idx="12"/>
          </p:nvPr>
        </p:nvSpPr>
        <p:spPr>
          <a:xfrm>
            <a:off x="10842171" y="6469561"/>
            <a:ext cx="966652" cy="365125"/>
          </a:xfrm>
        </p:spPr>
        <p:txBody>
          <a:bodyPr/>
          <a:lstStyle>
            <a:lvl1pPr>
              <a:defRPr>
                <a:solidFill>
                  <a:schemeClr val="bg1"/>
                </a:solidFill>
              </a:defRPr>
            </a:lvl1pPr>
          </a:lstStyle>
          <a:p>
            <a:fld id="{8F4AEF5D-7FAC-4949-84D2-DA5A9BB3D225}" type="slidenum">
              <a:rPr lang="fi-FI" smtClean="0"/>
              <a:pPr/>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10243"/>
            <a:ext cx="10515600" cy="743110"/>
          </a:xfrm>
          <a:prstGeom prst="rect">
            <a:avLst/>
          </a:prstGeom>
        </p:spPr>
        <p:txBody>
          <a:bodyPr vert="horz" lIns="91440" tIns="45720" rIns="91440" bIns="45720" rtlCol="0" anchor="t">
            <a:normAutofit/>
          </a:bodyPr>
          <a:lstStyle/>
          <a:p>
            <a:r>
              <a:rPr lang="fi-FI"/>
              <a:t>Lisää teksti napsauttamalla</a:t>
            </a:r>
          </a:p>
        </p:txBody>
      </p:sp>
      <p:sp>
        <p:nvSpPr>
          <p:cNvPr id="3" name="Tekstin paikkamerkki 2"/>
          <p:cNvSpPr>
            <a:spLocks noGrp="1"/>
          </p:cNvSpPr>
          <p:nvPr>
            <p:ph type="body" idx="1"/>
          </p:nvPr>
        </p:nvSpPr>
        <p:spPr>
          <a:xfrm>
            <a:off x="838200" y="1425389"/>
            <a:ext cx="10515600" cy="4751574"/>
          </a:xfrm>
          <a:prstGeom prst="rect">
            <a:avLst/>
          </a:prstGeom>
        </p:spPr>
        <p:txBody>
          <a:bodyPr vert="horz" lIns="108000" tIns="45720" rIns="91440" bIns="45720" spcCol="288000" rtlCol="0" anchor="t" anchorCtr="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FI"/>
              <a:t>23/03/2021</a:t>
            </a:r>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solidFill>
                  <a:schemeClr val="tx1"/>
                </a:solidFill>
              </a:rPr>
              <a:t>Jyväskylän kaupunki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F4AEF5D-7FAC-4949-84D2-DA5A9BB3D225}" type="slidenum">
              <a:rPr lang="fi-FI" smtClean="0"/>
              <a:pPr/>
              <a:t>‹#›</a:t>
            </a:fld>
            <a:endParaRPr lang="fi-FI" b="1"/>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7" r:id="rId5"/>
    <p:sldLayoutId id="2147483650" r:id="rId6"/>
    <p:sldLayoutId id="2147483652" r:id="rId7"/>
    <p:sldLayoutId id="2147483662" r:id="rId8"/>
    <p:sldLayoutId id="2147483653" r:id="rId9"/>
    <p:sldLayoutId id="2147483656" r:id="rId10"/>
    <p:sldLayoutId id="2147483661" r:id="rId11"/>
    <p:sldLayoutId id="2147483666" r:id="rId12"/>
    <p:sldLayoutId id="2147483665" r:id="rId13"/>
    <p:sldLayoutId id="2147483663" r:id="rId14"/>
    <p:sldLayoutId id="2147483664" r:id="rId15"/>
    <p:sldLayoutId id="2147483654" r:id="rId16"/>
    <p:sldLayoutId id="2147483660" r:id="rId17"/>
    <p:sldLayoutId id="2147483655" r:id="rId18"/>
    <p:sldLayoutId id="2147483657" r:id="rId19"/>
    <p:sldLayoutId id="2147483668" r:id="rId20"/>
    <p:sldLayoutId id="2147483670" r:id="rId21"/>
    <p:sldLayoutId id="2147483669" r:id="rId22"/>
  </p:sldLayoutIdLst>
  <p:hf hdr="0"/>
  <p:txStyles>
    <p:titleStyle>
      <a:lvl1pPr algn="l" defTabSz="914400" rtl="0" eaLnBrk="1" latinLnBrk="0" hangingPunct="1">
        <a:lnSpc>
          <a:spcPct val="90000"/>
        </a:lnSpc>
        <a:spcBef>
          <a:spcPct val="0"/>
        </a:spcBef>
        <a:buNone/>
        <a:defRPr sz="4400" b="1" kern="1200" cap="all" normalizeH="0" baseline="0">
          <a:solidFill>
            <a:schemeClr val="tx1"/>
          </a:solidFill>
          <a:latin typeface="Josefin Sans" pitchFamily="2" charset="0"/>
          <a:ea typeface="+mj-ea"/>
          <a:cs typeface="+mj-cs"/>
        </a:defRPr>
      </a:lvl1pPr>
    </p:titleStyle>
    <p:bodyStyle>
      <a:lvl1pPr marL="325438" indent="-325438" algn="l" defTabSz="914400" rtl="0" eaLnBrk="1" latinLnBrk="0" hangingPunct="1">
        <a:lnSpc>
          <a:spcPct val="100000"/>
        </a:lnSpc>
        <a:spcBef>
          <a:spcPts val="600"/>
        </a:spcBef>
        <a:spcAft>
          <a:spcPts val="600"/>
        </a:spcAft>
        <a:buClr>
          <a:srgbClr val="0070C0"/>
        </a:buClr>
        <a:buSzPct val="100000"/>
        <a:buFont typeface="Arial" panose="020B0604020202020204" pitchFamily="34" charset="0"/>
        <a:buChar char="■"/>
        <a:tabLst/>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7063" indent="-288000" algn="l" defTabSz="914400" rtl="0" eaLnBrk="1" latinLnBrk="0" hangingPunct="1">
        <a:lnSpc>
          <a:spcPct val="100000"/>
        </a:lnSpc>
        <a:spcBef>
          <a:spcPts val="0"/>
        </a:spcBef>
        <a:spcAft>
          <a:spcPts val="600"/>
        </a:spcAft>
        <a:buClr>
          <a:srgbClr val="0070C0"/>
        </a:buClr>
        <a:buSzPct val="100000"/>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85838" indent="-324000" algn="l" defTabSz="914400" rtl="0" eaLnBrk="1" latinLnBrk="0" hangingPunct="1">
        <a:lnSpc>
          <a:spcPct val="100000"/>
        </a:lnSpc>
        <a:spcBef>
          <a:spcPts val="0"/>
        </a:spcBef>
        <a:spcAft>
          <a:spcPts val="600"/>
        </a:spcAft>
        <a:buClr>
          <a:srgbClr val="0070C0"/>
        </a:buClr>
        <a:buSzPct val="100000"/>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44613" indent="-334800" algn="l" defTabSz="914400" rtl="0" eaLnBrk="1" latinLnBrk="0" hangingPunct="1">
        <a:lnSpc>
          <a:spcPct val="100000"/>
        </a:lnSpc>
        <a:spcBef>
          <a:spcPts val="0"/>
        </a:spcBef>
        <a:spcAft>
          <a:spcPts val="600"/>
        </a:spcAft>
        <a:buClr>
          <a:srgbClr val="0070C0"/>
        </a:buClr>
        <a:buSzPct val="100000"/>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703388" indent="-334800" algn="l" defTabSz="914400" rtl="0" eaLnBrk="1" latinLnBrk="0" hangingPunct="1">
        <a:lnSpc>
          <a:spcPct val="100000"/>
        </a:lnSpc>
        <a:spcBef>
          <a:spcPts val="0"/>
        </a:spcBef>
        <a:spcAft>
          <a:spcPts val="600"/>
        </a:spcAft>
        <a:buClr>
          <a:srgbClr val="0070C0"/>
        </a:buClr>
        <a:buSzPct val="100000"/>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online.fliphtml5.com/enxld/jewa/#p=1"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DAAD54D-AC77-42E2-9D18-7B366118BB70}"/>
              </a:ext>
            </a:extLst>
          </p:cNvPr>
          <p:cNvSpPr>
            <a:spLocks noGrp="1"/>
          </p:cNvSpPr>
          <p:nvPr>
            <p:ph type="subTitle" idx="1"/>
          </p:nvPr>
        </p:nvSpPr>
        <p:spPr>
          <a:xfrm>
            <a:off x="1375954" y="3678927"/>
            <a:ext cx="9283337" cy="2166396"/>
          </a:xfrm>
        </p:spPr>
        <p:txBody>
          <a:bodyPr>
            <a:normAutofit fontScale="25000" lnSpcReduction="20000"/>
          </a:bodyPr>
          <a:lstStyle/>
          <a:p>
            <a:endParaRPr lang="fi-FI" dirty="0"/>
          </a:p>
          <a:p>
            <a:r>
              <a:rPr lang="fi-FI" sz="5600" dirty="0"/>
              <a:t>Kylän Kattaus </a:t>
            </a:r>
          </a:p>
          <a:p>
            <a:r>
              <a:rPr lang="fi-FI" sz="5600" dirty="0"/>
              <a:t>Sanna Valkonen</a:t>
            </a:r>
          </a:p>
          <a:p>
            <a:r>
              <a:rPr lang="fi-FI" sz="5600" dirty="0"/>
              <a:t>Meiju Viiru </a:t>
            </a:r>
          </a:p>
          <a:p>
            <a:r>
              <a:rPr lang="fi-FI" sz="5600" dirty="0"/>
              <a:t>8.4.2025 Ruokakasvatuksen teemailta</a:t>
            </a:r>
          </a:p>
          <a:p>
            <a:r>
              <a:rPr lang="fi-FI" sz="5600" dirty="0"/>
              <a:t>klo 17.30-19</a:t>
            </a:r>
          </a:p>
          <a:p>
            <a:r>
              <a:rPr lang="fi-FI" sz="5600" dirty="0"/>
              <a:t>Aamurusko-ruokasali</a:t>
            </a:r>
            <a:endParaRPr lang="en-FI" sz="5600" dirty="0"/>
          </a:p>
        </p:txBody>
      </p:sp>
      <p:sp>
        <p:nvSpPr>
          <p:cNvPr id="7" name="Title 6">
            <a:extLst>
              <a:ext uri="{FF2B5EF4-FFF2-40B4-BE49-F238E27FC236}">
                <a16:creationId xmlns:a16="http://schemas.microsoft.com/office/drawing/2014/main" id="{9D80902C-F763-4B5D-922A-56BAAF8B7033}"/>
              </a:ext>
            </a:extLst>
          </p:cNvPr>
          <p:cNvSpPr>
            <a:spLocks noGrp="1"/>
          </p:cNvSpPr>
          <p:nvPr>
            <p:ph type="ctrTitle"/>
          </p:nvPr>
        </p:nvSpPr>
        <p:spPr/>
        <p:txBody>
          <a:bodyPr/>
          <a:lstStyle/>
          <a:p>
            <a:r>
              <a:rPr lang="fi-FI"/>
              <a:t>Ruokakasvatuksen teemailta</a:t>
            </a:r>
            <a:endParaRPr lang="en-FI"/>
          </a:p>
        </p:txBody>
      </p:sp>
    </p:spTree>
    <p:extLst>
      <p:ext uri="{BB962C8B-B14F-4D97-AF65-F5344CB8AC3E}">
        <p14:creationId xmlns:p14="http://schemas.microsoft.com/office/powerpoint/2010/main" val="168698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E7CF18-9DF7-5323-FA17-3EBB133D973C}"/>
              </a:ext>
            </a:extLst>
          </p:cNvPr>
          <p:cNvSpPr>
            <a:spLocks noGrp="1"/>
          </p:cNvSpPr>
          <p:nvPr>
            <p:ph type="title"/>
          </p:nvPr>
        </p:nvSpPr>
        <p:spPr>
          <a:xfrm>
            <a:off x="535577" y="1214718"/>
            <a:ext cx="11046823" cy="466164"/>
          </a:xfrm>
        </p:spPr>
        <p:txBody>
          <a:bodyPr>
            <a:normAutofit fontScale="90000"/>
          </a:bodyPr>
          <a:lstStyle/>
          <a:p>
            <a:r>
              <a:rPr lang="fi-FI" sz="4000" b="1" dirty="0"/>
              <a:t>Ruokakasvatuksen tavoitteet</a:t>
            </a:r>
            <a:br>
              <a:rPr lang="fi-FI" sz="4000" b="1" dirty="0"/>
            </a:br>
            <a:endParaRPr lang="en-US" dirty="0"/>
          </a:p>
        </p:txBody>
      </p:sp>
      <p:sp>
        <p:nvSpPr>
          <p:cNvPr id="4" name="Sisällön paikkamerkki 3">
            <a:extLst>
              <a:ext uri="{FF2B5EF4-FFF2-40B4-BE49-F238E27FC236}">
                <a16:creationId xmlns:a16="http://schemas.microsoft.com/office/drawing/2014/main" id="{47E747C9-3000-A3A3-9D3B-3423C72B73C9}"/>
              </a:ext>
            </a:extLst>
          </p:cNvPr>
          <p:cNvSpPr>
            <a:spLocks noGrp="1"/>
          </p:cNvSpPr>
          <p:nvPr>
            <p:ph idx="1"/>
          </p:nvPr>
        </p:nvSpPr>
        <p:spPr>
          <a:xfrm>
            <a:off x="535577" y="2142565"/>
            <a:ext cx="11046823" cy="4500305"/>
          </a:xfrm>
        </p:spPr>
        <p:txBody>
          <a:bodyPr anchor="t">
            <a:normAutofit/>
          </a:bodyPr>
          <a:lstStyle/>
          <a:p>
            <a:pPr>
              <a:lnSpc>
                <a:spcPct val="90000"/>
              </a:lnSpc>
            </a:pPr>
            <a:r>
              <a:rPr lang="fi-FI" sz="1700" dirty="0"/>
              <a:t>Edistää myönteistä suhtautumista ruokaan ja syömiseen sekä tukea terveyttä edistäviin syömistottumuksiin. </a:t>
            </a:r>
          </a:p>
          <a:p>
            <a:pPr lvl="1">
              <a:lnSpc>
                <a:spcPct val="90000"/>
              </a:lnSpc>
            </a:pPr>
            <a:r>
              <a:rPr lang="fi-FI" sz="1500" dirty="0"/>
              <a:t>Ruokakasvatus alkaa varhaiskasvatuksessa ja jatkuu läpi kouluvuosien. Varhaiskasvatuksessa opetellaan leikin varjolla hyviä ruokatapoja, luodaan mukavia ruokamuistoja ja herätellään kiinnostusta itsenäiseen syömiseen yhdessä muiden kanssa.</a:t>
            </a:r>
          </a:p>
          <a:p>
            <a:pPr>
              <a:lnSpc>
                <a:spcPct val="90000"/>
              </a:lnSpc>
            </a:pPr>
            <a:r>
              <a:rPr lang="fi-FI" sz="1700" dirty="0"/>
              <a:t>Tukea ja vahvistaa myös aistiyliherkän lapsen ruokaoppimista ja ruokavalion laajentumista vähitellen, varmistaen lapsen riittävä ruokailu. </a:t>
            </a:r>
          </a:p>
          <a:p>
            <a:pPr lvl="1">
              <a:lnSpc>
                <a:spcPct val="90000"/>
              </a:lnSpc>
            </a:pPr>
            <a:r>
              <a:rPr lang="fi-FI" sz="1500" dirty="0"/>
              <a:t>Moniammatillisen tiimin tuki ja valikoivan syömisen hoitoon perehtyneiden ammattilaisten osallistuminen kokonaisuuden suunnitteluun on erityisen tärkeää lapsen terveen kasvun ja kehityksen turvaamiseksi. Aistiyliherkkyyksistä johtuvia yksilöllisiä erityisruokavaliotodistuksia toivotaan ensisijaisesti </a:t>
            </a:r>
            <a:r>
              <a:rPr lang="fi-FI" sz="1500" dirty="0" err="1"/>
              <a:t>Hyvaksin</a:t>
            </a:r>
            <a:r>
              <a:rPr lang="fi-FI" sz="1500" dirty="0"/>
              <a:t> asiaan perehtyneiltä ammattilaisilta (ravitsemusterapeutilta tai lääkäriltä). </a:t>
            </a:r>
          </a:p>
          <a:p>
            <a:pPr>
              <a:lnSpc>
                <a:spcPct val="90000"/>
              </a:lnSpc>
            </a:pPr>
            <a:r>
              <a:rPr lang="fi-FI" sz="1700" dirty="0" err="1"/>
              <a:t>Osallistaa</a:t>
            </a:r>
            <a:r>
              <a:rPr lang="fi-FI" sz="1700" dirty="0"/>
              <a:t> lapsia ruokalistan kehittämistyöhön makuraadin ja asiakastyytyväisyyskyselyjen avulla.</a:t>
            </a:r>
          </a:p>
          <a:p>
            <a:pPr lvl="1">
              <a:lnSpc>
                <a:spcPct val="90000"/>
              </a:lnSpc>
            </a:pPr>
            <a:r>
              <a:rPr lang="fi-FI" sz="1500" dirty="0"/>
              <a:t>Lapsilla, heidän vanhemmillaan sekä muilla asiakkailla on mahdollisuus antaa palautetta kaupungin palautekanavan kautta. Palautteet otetaan huomioon toiminnan kehittämisessä.</a:t>
            </a:r>
          </a:p>
          <a:p>
            <a:pPr>
              <a:lnSpc>
                <a:spcPct val="90000"/>
              </a:lnSpc>
            </a:pPr>
            <a:endParaRPr lang="fi-FI" sz="1700" dirty="0"/>
          </a:p>
          <a:p>
            <a:pPr>
              <a:lnSpc>
                <a:spcPct val="90000"/>
              </a:lnSpc>
            </a:pPr>
            <a:endParaRPr lang="fi-FI" sz="1700" dirty="0"/>
          </a:p>
        </p:txBody>
      </p:sp>
      <p:sp>
        <p:nvSpPr>
          <p:cNvPr id="2" name="Dian numeron paikkamerkki 1">
            <a:extLst>
              <a:ext uri="{FF2B5EF4-FFF2-40B4-BE49-F238E27FC236}">
                <a16:creationId xmlns:a16="http://schemas.microsoft.com/office/drawing/2014/main" id="{9F168BB1-B328-4C1E-CC04-69DB53FE7BA2}"/>
              </a:ext>
            </a:extLst>
          </p:cNvPr>
          <p:cNvSpPr>
            <a:spLocks noGrp="1"/>
          </p:cNvSpPr>
          <p:nvPr>
            <p:ph type="sldNum" sz="quarter" idx="12"/>
          </p:nvPr>
        </p:nvSpPr>
        <p:spPr>
          <a:xfrm>
            <a:off x="10842171" y="6469561"/>
            <a:ext cx="966652" cy="365125"/>
          </a:xfrm>
        </p:spPr>
        <p:txBody>
          <a:bodyPr anchor="ctr">
            <a:normAutofit/>
          </a:bodyPr>
          <a:lstStyle/>
          <a:p>
            <a:pPr>
              <a:spcAft>
                <a:spcPts val="600"/>
              </a:spcAft>
            </a:pPr>
            <a:fld id="{8F4AEF5D-7FAC-4949-84D2-DA5A9BB3D225}" type="slidenum">
              <a:rPr lang="fi-FI" smtClean="0"/>
              <a:pPr>
                <a:spcAft>
                  <a:spcPts val="600"/>
                </a:spcAft>
              </a:pPr>
              <a:t>10</a:t>
            </a:fld>
            <a:endParaRPr lang="fi-FI"/>
          </a:p>
        </p:txBody>
      </p:sp>
    </p:spTree>
    <p:extLst>
      <p:ext uri="{BB962C8B-B14F-4D97-AF65-F5344CB8AC3E}">
        <p14:creationId xmlns:p14="http://schemas.microsoft.com/office/powerpoint/2010/main" val="310155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F3FCD0-E4B1-78C7-BD90-816E5D959161}"/>
              </a:ext>
            </a:extLst>
          </p:cNvPr>
          <p:cNvSpPr>
            <a:spLocks noGrp="1"/>
          </p:cNvSpPr>
          <p:nvPr>
            <p:ph type="title"/>
          </p:nvPr>
        </p:nvSpPr>
        <p:spPr>
          <a:xfrm>
            <a:off x="839788" y="1185189"/>
            <a:ext cx="10515600" cy="647536"/>
          </a:xfrm>
        </p:spPr>
        <p:txBody>
          <a:bodyPr anchor="t">
            <a:normAutofit fontScale="90000"/>
          </a:bodyPr>
          <a:lstStyle/>
          <a:p>
            <a:r>
              <a:rPr lang="fi-FI" sz="3600" dirty="0"/>
              <a:t>Ruokakasvatusyhteistyö </a:t>
            </a:r>
            <a:br>
              <a:rPr lang="fi-FI" sz="1800" dirty="0"/>
            </a:br>
            <a:endParaRPr lang="fi-FI" sz="1800" dirty="0"/>
          </a:p>
        </p:txBody>
      </p:sp>
      <p:sp>
        <p:nvSpPr>
          <p:cNvPr id="3" name="Sisällön paikkamerkki 2">
            <a:extLst>
              <a:ext uri="{FF2B5EF4-FFF2-40B4-BE49-F238E27FC236}">
                <a16:creationId xmlns:a16="http://schemas.microsoft.com/office/drawing/2014/main" id="{114F9F9E-34BC-04F2-5CDD-15CC31205394}"/>
              </a:ext>
            </a:extLst>
          </p:cNvPr>
          <p:cNvSpPr>
            <a:spLocks noGrp="1"/>
          </p:cNvSpPr>
          <p:nvPr>
            <p:ph sz="half" idx="2"/>
          </p:nvPr>
        </p:nvSpPr>
        <p:spPr>
          <a:xfrm>
            <a:off x="839788" y="2506377"/>
            <a:ext cx="5157787" cy="3482353"/>
          </a:xfrm>
        </p:spPr>
        <p:txBody>
          <a:bodyPr anchor="t">
            <a:normAutofit/>
          </a:bodyPr>
          <a:lstStyle/>
          <a:p>
            <a:r>
              <a:rPr lang="fi-FI" dirty="0"/>
              <a:t>Ruokakasvatusyhteistyötä on tiivistetty varhaiskasvatuksen ja perusopetuksen kanssa. </a:t>
            </a:r>
          </a:p>
          <a:p>
            <a:r>
              <a:rPr lang="fi-FI" dirty="0"/>
              <a:t>Syksyllä 2024 päivitettiin ruokakasvatusmateriaali yhteistyössä perusopetuksen yhteyshenkilön kanssa. </a:t>
            </a:r>
            <a:endParaRPr lang="en-US" dirty="0"/>
          </a:p>
          <a:p>
            <a:pPr marL="325120" indent="-325120"/>
            <a:endParaRPr lang="fi-FI" dirty="0"/>
          </a:p>
        </p:txBody>
      </p:sp>
      <p:sp>
        <p:nvSpPr>
          <p:cNvPr id="7" name="Sisällön paikkamerkki 6">
            <a:extLst>
              <a:ext uri="{FF2B5EF4-FFF2-40B4-BE49-F238E27FC236}">
                <a16:creationId xmlns:a16="http://schemas.microsoft.com/office/drawing/2014/main" id="{6837BC4D-96FF-49A7-3E3A-FDED0470D3F0}"/>
              </a:ext>
            </a:extLst>
          </p:cNvPr>
          <p:cNvSpPr>
            <a:spLocks noGrp="1"/>
          </p:cNvSpPr>
          <p:nvPr>
            <p:ph type="body" sz="quarter" idx="3"/>
          </p:nvPr>
        </p:nvSpPr>
        <p:spPr>
          <a:xfrm>
            <a:off x="6172200" y="2121155"/>
            <a:ext cx="5183188" cy="823912"/>
          </a:xfrm>
        </p:spPr>
        <p:txBody>
          <a:bodyPr anchor="t">
            <a:normAutofit/>
          </a:bodyPr>
          <a:lstStyle/>
          <a:p>
            <a:r>
              <a:rPr lang="fi-FI"/>
              <a:t> </a:t>
            </a:r>
          </a:p>
        </p:txBody>
      </p:sp>
      <p:pic>
        <p:nvPicPr>
          <p:cNvPr id="8" name="Picture 7">
            <a:extLst>
              <a:ext uri="{FF2B5EF4-FFF2-40B4-BE49-F238E27FC236}">
                <a16:creationId xmlns:a16="http://schemas.microsoft.com/office/drawing/2014/main" id="{867D041A-EAFA-6027-F767-148A165166ED}"/>
              </a:ext>
            </a:extLst>
          </p:cNvPr>
          <p:cNvPicPr>
            <a:picLocks noChangeAspect="1"/>
          </p:cNvPicPr>
          <p:nvPr/>
        </p:nvPicPr>
        <p:blipFill>
          <a:blip r:embed="rId2"/>
          <a:srcRect t="2277"/>
          <a:stretch/>
        </p:blipFill>
        <p:spPr>
          <a:xfrm>
            <a:off x="6172200" y="2506377"/>
            <a:ext cx="5183188" cy="3039229"/>
          </a:xfrm>
          <a:prstGeom prst="rect">
            <a:avLst/>
          </a:prstGeom>
          <a:noFill/>
        </p:spPr>
      </p:pic>
      <p:sp>
        <p:nvSpPr>
          <p:cNvPr id="15" name="Date Placeholder 6">
            <a:extLst>
              <a:ext uri="{FF2B5EF4-FFF2-40B4-BE49-F238E27FC236}">
                <a16:creationId xmlns:a16="http://schemas.microsoft.com/office/drawing/2014/main" id="{D6921811-038A-8538-65D6-4BDCECFA196D}"/>
              </a:ext>
            </a:extLst>
          </p:cNvPr>
          <p:cNvSpPr>
            <a:spLocks noGrp="1"/>
          </p:cNvSpPr>
          <p:nvPr>
            <p:ph type="dt" sz="half" idx="10"/>
          </p:nvPr>
        </p:nvSpPr>
        <p:spPr>
          <a:xfrm>
            <a:off x="838200" y="6208304"/>
            <a:ext cx="1025434" cy="365125"/>
          </a:xfrm>
        </p:spPr>
        <p:txBody>
          <a:bodyPr anchor="ctr">
            <a:normAutofit/>
          </a:bodyPr>
          <a:lstStyle/>
          <a:p>
            <a:pPr>
              <a:spcAft>
                <a:spcPts val="600"/>
              </a:spcAft>
            </a:pPr>
            <a:endParaRPr lang="fi-FI" dirty="0"/>
          </a:p>
        </p:txBody>
      </p:sp>
      <p:sp>
        <p:nvSpPr>
          <p:cNvPr id="5" name="Alatunnisteen paikkamerkki 4">
            <a:extLst>
              <a:ext uri="{FF2B5EF4-FFF2-40B4-BE49-F238E27FC236}">
                <a16:creationId xmlns:a16="http://schemas.microsoft.com/office/drawing/2014/main" id="{357692CC-1B98-6033-18C2-129F5037D5BE}"/>
              </a:ext>
            </a:extLst>
          </p:cNvPr>
          <p:cNvSpPr>
            <a:spLocks noGrp="1"/>
          </p:cNvSpPr>
          <p:nvPr>
            <p:ph type="ftr" sz="quarter" idx="11"/>
          </p:nvPr>
        </p:nvSpPr>
        <p:spPr>
          <a:xfrm>
            <a:off x="2002971" y="6208304"/>
            <a:ext cx="5673635" cy="365125"/>
          </a:xfrm>
        </p:spPr>
        <p:txBody>
          <a:bodyPr anchor="ctr">
            <a:normAutofit/>
          </a:bodyPr>
          <a:lstStyle/>
          <a:p>
            <a:pPr>
              <a:spcAft>
                <a:spcPts val="600"/>
              </a:spcAft>
            </a:pPr>
            <a:r>
              <a:rPr lang="fi-FI" dirty="0"/>
              <a:t>Jyväskylän kaupunki</a:t>
            </a:r>
          </a:p>
        </p:txBody>
      </p:sp>
      <p:sp>
        <p:nvSpPr>
          <p:cNvPr id="6" name="Dian numeron paikkamerkki 5">
            <a:extLst>
              <a:ext uri="{FF2B5EF4-FFF2-40B4-BE49-F238E27FC236}">
                <a16:creationId xmlns:a16="http://schemas.microsoft.com/office/drawing/2014/main" id="{3A24EE04-58DA-91AF-A999-559D4732E53E}"/>
              </a:ext>
            </a:extLst>
          </p:cNvPr>
          <p:cNvSpPr>
            <a:spLocks noGrp="1"/>
          </p:cNvSpPr>
          <p:nvPr>
            <p:ph type="sldNum" sz="quarter" idx="12"/>
          </p:nvPr>
        </p:nvSpPr>
        <p:spPr>
          <a:xfrm>
            <a:off x="7815942" y="6208304"/>
            <a:ext cx="611777" cy="365125"/>
          </a:xfrm>
        </p:spPr>
        <p:txBody>
          <a:bodyPr anchor="ctr">
            <a:normAutofit/>
          </a:bodyPr>
          <a:lstStyle/>
          <a:p>
            <a:pPr>
              <a:spcAft>
                <a:spcPts val="600"/>
              </a:spcAft>
            </a:pPr>
            <a:fld id="{8F4AEF5D-7FAC-4949-84D2-DA5A9BB3D225}" type="slidenum">
              <a:rPr lang="fi-FI" smtClean="0"/>
              <a:pPr>
                <a:spcAft>
                  <a:spcPts val="600"/>
                </a:spcAft>
              </a:pPr>
              <a:t>11</a:t>
            </a:fld>
            <a:endParaRPr lang="fi-FI"/>
          </a:p>
        </p:txBody>
      </p:sp>
      <p:sp>
        <p:nvSpPr>
          <p:cNvPr id="4" name="Päivämäärän paikkamerkki 3" hidden="1">
            <a:extLst>
              <a:ext uri="{FF2B5EF4-FFF2-40B4-BE49-F238E27FC236}">
                <a16:creationId xmlns:a16="http://schemas.microsoft.com/office/drawing/2014/main" id="{2476FE5F-E3C8-A1D1-26D0-7CC2A55AD12B}"/>
              </a:ext>
            </a:extLst>
          </p:cNvPr>
          <p:cNvSpPr>
            <a:spLocks noGrp="1"/>
          </p:cNvSpPr>
          <p:nvPr>
            <p:ph type="dt" sz="half" idx="4294967295"/>
          </p:nvPr>
        </p:nvSpPr>
        <p:spPr>
          <a:xfrm>
            <a:off x="0" y="5964238"/>
            <a:ext cx="1025525" cy="365125"/>
          </a:xfrm>
        </p:spPr>
        <p:txBody>
          <a:bodyPr/>
          <a:lstStyle/>
          <a:p>
            <a:pPr>
              <a:spcAft>
                <a:spcPts val="600"/>
              </a:spcAft>
            </a:pPr>
            <a:r>
              <a:rPr lang="en-FI"/>
              <a:t>23/03/2021</a:t>
            </a:r>
            <a:endParaRPr lang="fi-FI"/>
          </a:p>
        </p:txBody>
      </p:sp>
    </p:spTree>
    <p:extLst>
      <p:ext uri="{BB962C8B-B14F-4D97-AF65-F5344CB8AC3E}">
        <p14:creationId xmlns:p14="http://schemas.microsoft.com/office/powerpoint/2010/main" val="24409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39BB50-FFD9-772B-C377-C4453B853C9B}"/>
              </a:ext>
            </a:extLst>
          </p:cNvPr>
          <p:cNvSpPr>
            <a:spLocks noGrp="1"/>
          </p:cNvSpPr>
          <p:nvPr>
            <p:ph type="title"/>
          </p:nvPr>
        </p:nvSpPr>
        <p:spPr>
          <a:xfrm>
            <a:off x="317770" y="253268"/>
            <a:ext cx="3932237" cy="2450827"/>
          </a:xfrm>
        </p:spPr>
        <p:txBody>
          <a:bodyPr/>
          <a:lstStyle/>
          <a:p>
            <a:r>
              <a:rPr lang="fi-FI" dirty="0"/>
              <a:t>Syö mitä otat, </a:t>
            </a:r>
            <a:br>
              <a:rPr lang="fi-FI" dirty="0"/>
            </a:br>
            <a:r>
              <a:rPr lang="fi-FI" dirty="0"/>
              <a:t>ota mitä syöt</a:t>
            </a:r>
          </a:p>
        </p:txBody>
      </p:sp>
      <p:sp>
        <p:nvSpPr>
          <p:cNvPr id="3" name="Tekstin paikkamerkki 2">
            <a:extLst>
              <a:ext uri="{FF2B5EF4-FFF2-40B4-BE49-F238E27FC236}">
                <a16:creationId xmlns:a16="http://schemas.microsoft.com/office/drawing/2014/main" id="{F1D47A13-ABD2-7174-1901-1BB37F7F14AE}"/>
              </a:ext>
            </a:extLst>
          </p:cNvPr>
          <p:cNvSpPr>
            <a:spLocks noGrp="1"/>
          </p:cNvSpPr>
          <p:nvPr>
            <p:ph type="body" sz="half" idx="2"/>
          </p:nvPr>
        </p:nvSpPr>
        <p:spPr>
          <a:xfrm flipH="1">
            <a:off x="-939223" y="6065518"/>
            <a:ext cx="45719" cy="211969"/>
          </a:xfrm>
        </p:spPr>
        <p:txBody>
          <a:bodyPr>
            <a:normAutofit fontScale="32500" lnSpcReduction="20000"/>
          </a:bodyPr>
          <a:lstStyle/>
          <a:p>
            <a:endParaRPr lang="fi-FI"/>
          </a:p>
        </p:txBody>
      </p:sp>
      <p:sp>
        <p:nvSpPr>
          <p:cNvPr id="4" name="Sisällön paikkamerkki 3">
            <a:extLst>
              <a:ext uri="{FF2B5EF4-FFF2-40B4-BE49-F238E27FC236}">
                <a16:creationId xmlns:a16="http://schemas.microsoft.com/office/drawing/2014/main" id="{7E8564D0-6258-FF85-A946-2C2B7276CE80}"/>
              </a:ext>
            </a:extLst>
          </p:cNvPr>
          <p:cNvSpPr>
            <a:spLocks noGrp="1"/>
          </p:cNvSpPr>
          <p:nvPr>
            <p:ph idx="1"/>
          </p:nvPr>
        </p:nvSpPr>
        <p:spPr/>
        <p:txBody>
          <a:bodyPr>
            <a:normAutofit lnSpcReduction="10000"/>
          </a:bodyPr>
          <a:lstStyle/>
          <a:p>
            <a:r>
              <a:rPr lang="fi-FI"/>
              <a:t>Ota vähemmän ruokaa, mistä et pidä</a:t>
            </a:r>
          </a:p>
          <a:p>
            <a:r>
              <a:rPr lang="fi-FI"/>
              <a:t>Syö kaikki, mitä lautaselle otat</a:t>
            </a:r>
          </a:p>
          <a:p>
            <a:r>
              <a:rPr lang="fi-FI"/>
              <a:t>Hae mieluummin lisää, kuin otat lautaselle ruokaa, mitä et jaksa syödä </a:t>
            </a:r>
          </a:p>
          <a:p>
            <a:r>
              <a:rPr lang="fi-FI"/>
              <a:t>Syö lounaalla aina jotain </a:t>
            </a:r>
          </a:p>
          <a:p>
            <a:r>
              <a:rPr lang="fi-FI"/>
              <a:t>Maista rohkeasti uusia ruokia</a:t>
            </a:r>
          </a:p>
          <a:p>
            <a:r>
              <a:rPr lang="fi-FI"/>
              <a:t>Muista syödä salaattia ja kasviksia jokaisella aterialla</a:t>
            </a:r>
          </a:p>
          <a:p>
            <a:r>
              <a:rPr lang="fi-FI"/>
              <a:t>Anna kaikille ruokarauha</a:t>
            </a:r>
          </a:p>
          <a:p>
            <a:r>
              <a:rPr lang="fi-FI"/>
              <a:t>Ottamalla vain sen mitä syöt, vähennät hävikkiä.</a:t>
            </a:r>
          </a:p>
          <a:p>
            <a:r>
              <a:rPr lang="fi-FI"/>
              <a:t>Hävikki on syömättä jäänyttä ruokaa </a:t>
            </a:r>
          </a:p>
          <a:p>
            <a:endParaRPr lang="fi-FI"/>
          </a:p>
        </p:txBody>
      </p:sp>
      <p:sp>
        <p:nvSpPr>
          <p:cNvPr id="5" name="Dian numeron paikkamerkki 4">
            <a:extLst>
              <a:ext uri="{FF2B5EF4-FFF2-40B4-BE49-F238E27FC236}">
                <a16:creationId xmlns:a16="http://schemas.microsoft.com/office/drawing/2014/main" id="{583C5BCA-F4AA-7AAF-8B87-E40586C0CE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AEF5D-7FAC-4949-84D2-DA5A9BB3D225}" type="slidenum">
              <a:rPr kumimoji="0" lang="fi-FI" sz="1000" b="1"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a:extLst>
              <a:ext uri="{FF2B5EF4-FFF2-40B4-BE49-F238E27FC236}">
                <a16:creationId xmlns:a16="http://schemas.microsoft.com/office/drawing/2014/main" id="{EFFB4AD0-7EE8-7BE5-BA60-45EEAD7FA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70" y="2964641"/>
            <a:ext cx="4009924" cy="378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01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616F54-2913-5994-29D0-1A8B6199C2CC}"/>
              </a:ext>
            </a:extLst>
          </p:cNvPr>
          <p:cNvSpPr>
            <a:spLocks noGrp="1"/>
          </p:cNvSpPr>
          <p:nvPr>
            <p:ph type="title"/>
          </p:nvPr>
        </p:nvSpPr>
        <p:spPr/>
        <p:txBody>
          <a:bodyPr anchor="t">
            <a:normAutofit/>
          </a:bodyPr>
          <a:lstStyle/>
          <a:p>
            <a:r>
              <a:rPr lang="fi-FI" sz="3100"/>
              <a:t>Ympäristö- ja ruokakasvatus ja biovaaka</a:t>
            </a:r>
          </a:p>
        </p:txBody>
      </p:sp>
      <p:sp>
        <p:nvSpPr>
          <p:cNvPr id="10" name="Sisällön paikkamerkki 9">
            <a:extLst>
              <a:ext uri="{FF2B5EF4-FFF2-40B4-BE49-F238E27FC236}">
                <a16:creationId xmlns:a16="http://schemas.microsoft.com/office/drawing/2014/main" id="{F7973762-9CC3-2DF3-4797-214A01F83158}"/>
              </a:ext>
            </a:extLst>
          </p:cNvPr>
          <p:cNvSpPr>
            <a:spLocks noGrp="1"/>
          </p:cNvSpPr>
          <p:nvPr>
            <p:ph sz="half" idx="1"/>
          </p:nvPr>
        </p:nvSpPr>
        <p:spPr/>
        <p:txBody>
          <a:bodyPr>
            <a:normAutofit fontScale="55000" lnSpcReduction="20000"/>
          </a:bodyPr>
          <a:lstStyle/>
          <a:p>
            <a:pPr marL="325120" indent="-325120"/>
            <a:r>
              <a:rPr lang="fi-FI" sz="2600" dirty="0">
                <a:latin typeface="Open Sans"/>
                <a:ea typeface="Open Sans"/>
                <a:cs typeface="Open Sans"/>
              </a:rPr>
              <a:t>Biovaaka kertoo asiakkaalle hänen biojätteensä määrän infonäytöllä. Välitön palaute ohjaa ottamaan jatkossa sopivan määrän ruokaa. </a:t>
            </a:r>
          </a:p>
          <a:p>
            <a:pPr marL="325120" indent="-325120"/>
            <a:r>
              <a:rPr lang="fi-FI" sz="2600" dirty="0">
                <a:latin typeface="Open Sans"/>
                <a:ea typeface="Open Sans"/>
                <a:cs typeface="Open Sans"/>
              </a:rPr>
              <a:t>Biovaaka on käytössä yhden lukukauden yhdellä koululla, jonka jälkeen se siirretään seuraavalle koululle.  </a:t>
            </a:r>
          </a:p>
          <a:p>
            <a:pPr marL="325120" indent="-325120"/>
            <a:r>
              <a:rPr lang="fi-FI" sz="2600" dirty="0">
                <a:latin typeface="Open Sans"/>
                <a:ea typeface="Open Sans"/>
                <a:cs typeface="Open Sans"/>
              </a:rPr>
              <a:t>Biovaaka oli kevätlukukauden 2024 Keljonkankaan yhtenäiskoululla ja syyslukukauden Jyskän koululla. Molemmissa kouluissa pidettiin ympäristö- ja ruokakasvatusinfo biovaa’an keräämän tiedon pohjalta. </a:t>
            </a:r>
          </a:p>
          <a:p>
            <a:pPr marL="325120" indent="-325120"/>
            <a:r>
              <a:rPr lang="fi-FI" sz="2500" dirty="0">
                <a:latin typeface="Open Sans"/>
                <a:ea typeface="Open Sans"/>
                <a:cs typeface="Open Sans"/>
              </a:rPr>
              <a:t>Tällä hetkellä biovaaka on Kypärämäen koululla</a:t>
            </a:r>
          </a:p>
          <a:p>
            <a:pPr marL="325120" indent="-325120"/>
            <a:r>
              <a:rPr lang="fi-FI" sz="2500" dirty="0">
                <a:latin typeface="Open Sans"/>
                <a:ea typeface="Open Sans"/>
                <a:cs typeface="Open Sans"/>
              </a:rPr>
              <a:t>Keljonkankaan koulussa kerättiin kotitalouden tunnilla tietoa lautashävikin määrästä ja koottiin esimerkki, mitä syntyneen hävikin määrä on konkreettisesti tiettyinä elintarvikkeina ja euroina (vasen kuva). </a:t>
            </a:r>
          </a:p>
          <a:p>
            <a:pPr marL="325120" indent="-325120"/>
            <a:endParaRPr lang="fi-FI" dirty="0"/>
          </a:p>
        </p:txBody>
      </p:sp>
      <p:pic>
        <p:nvPicPr>
          <p:cNvPr id="14" name="Sisällön paikkamerkki 13">
            <a:extLst>
              <a:ext uri="{FF2B5EF4-FFF2-40B4-BE49-F238E27FC236}">
                <a16:creationId xmlns:a16="http://schemas.microsoft.com/office/drawing/2014/main" id="{19392183-30C9-86C6-AC74-E4096840CEA0}"/>
              </a:ext>
            </a:extLst>
          </p:cNvPr>
          <p:cNvPicPr>
            <a:picLocks noGrp="1" noChangeAspect="1"/>
          </p:cNvPicPr>
          <p:nvPr>
            <p:ph sz="half" idx="2"/>
          </p:nvPr>
        </p:nvPicPr>
        <p:blipFill>
          <a:blip r:embed="rId2"/>
          <a:stretch>
            <a:fillRect/>
          </a:stretch>
        </p:blipFill>
        <p:spPr>
          <a:xfrm>
            <a:off x="9015107" y="2081349"/>
            <a:ext cx="2658086" cy="3560373"/>
          </a:xfrm>
          <a:prstGeom prst="rect">
            <a:avLst/>
          </a:prstGeom>
        </p:spPr>
      </p:pic>
      <p:sp>
        <p:nvSpPr>
          <p:cNvPr id="5" name="Päivämäärän paikkamerkki 4">
            <a:extLst>
              <a:ext uri="{FF2B5EF4-FFF2-40B4-BE49-F238E27FC236}">
                <a16:creationId xmlns:a16="http://schemas.microsoft.com/office/drawing/2014/main" id="{028E4B62-A62A-FDA4-85DF-3FDDC96F467C}"/>
              </a:ext>
            </a:extLst>
          </p:cNvPr>
          <p:cNvSpPr>
            <a:spLocks noGrp="1"/>
          </p:cNvSpPr>
          <p:nvPr>
            <p:ph type="dt" sz="half" idx="10"/>
          </p:nvPr>
        </p:nvSpPr>
        <p:spPr/>
        <p:txBody>
          <a:bodyPr anchor="ctr">
            <a:normAutofit/>
          </a:bodyPr>
          <a:lstStyle/>
          <a:p>
            <a:pPr>
              <a:spcAft>
                <a:spcPts val="600"/>
              </a:spcAft>
            </a:pPr>
            <a:endParaRPr lang="fi-FI" dirty="0"/>
          </a:p>
        </p:txBody>
      </p:sp>
      <p:sp>
        <p:nvSpPr>
          <p:cNvPr id="6" name="Alatunnisteen paikkamerkki 5">
            <a:extLst>
              <a:ext uri="{FF2B5EF4-FFF2-40B4-BE49-F238E27FC236}">
                <a16:creationId xmlns:a16="http://schemas.microsoft.com/office/drawing/2014/main" id="{43DF1761-89BB-28C7-8B9A-6379C5A64734}"/>
              </a:ext>
            </a:extLst>
          </p:cNvPr>
          <p:cNvSpPr>
            <a:spLocks noGrp="1"/>
          </p:cNvSpPr>
          <p:nvPr>
            <p:ph type="ftr" sz="quarter" idx="11"/>
          </p:nvPr>
        </p:nvSpPr>
        <p:spPr/>
        <p:txBody>
          <a:bodyPr anchor="ctr">
            <a:normAutofit/>
          </a:bodyPr>
          <a:lstStyle/>
          <a:p>
            <a:pPr>
              <a:spcAft>
                <a:spcPts val="600"/>
              </a:spcAft>
            </a:pPr>
            <a:r>
              <a:rPr lang="fi-FI" dirty="0"/>
              <a:t>Jyväskylän kaupunki</a:t>
            </a:r>
          </a:p>
        </p:txBody>
      </p:sp>
      <p:sp>
        <p:nvSpPr>
          <p:cNvPr id="7" name="Dian numeron paikkamerkki 6">
            <a:extLst>
              <a:ext uri="{FF2B5EF4-FFF2-40B4-BE49-F238E27FC236}">
                <a16:creationId xmlns:a16="http://schemas.microsoft.com/office/drawing/2014/main" id="{6BDF402E-CFC3-4EAF-91AB-C5E27B3FDF8B}"/>
              </a:ext>
            </a:extLst>
          </p:cNvPr>
          <p:cNvSpPr>
            <a:spLocks noGrp="1"/>
          </p:cNvSpPr>
          <p:nvPr>
            <p:ph type="sldNum" sz="quarter" idx="12"/>
          </p:nvPr>
        </p:nvSpPr>
        <p:spPr/>
        <p:txBody>
          <a:bodyPr anchor="ctr">
            <a:normAutofit/>
          </a:bodyPr>
          <a:lstStyle/>
          <a:p>
            <a:pPr>
              <a:spcAft>
                <a:spcPts val="600"/>
              </a:spcAft>
            </a:pPr>
            <a:fld id="{8F4AEF5D-7FAC-4949-84D2-DA5A9BB3D225}" type="slidenum">
              <a:rPr lang="fi-FI" smtClean="0"/>
              <a:pPr>
                <a:spcAft>
                  <a:spcPts val="600"/>
                </a:spcAft>
              </a:pPr>
              <a:t>13</a:t>
            </a:fld>
            <a:endParaRPr lang="fi-FI"/>
          </a:p>
        </p:txBody>
      </p:sp>
      <p:pic>
        <p:nvPicPr>
          <p:cNvPr id="16" name="Kuva 15">
            <a:extLst>
              <a:ext uri="{FF2B5EF4-FFF2-40B4-BE49-F238E27FC236}">
                <a16:creationId xmlns:a16="http://schemas.microsoft.com/office/drawing/2014/main" id="{A7FDCB12-D56B-7883-3DFC-AF1783650349}"/>
              </a:ext>
            </a:extLst>
          </p:cNvPr>
          <p:cNvPicPr>
            <a:picLocks noChangeAspect="1"/>
          </p:cNvPicPr>
          <p:nvPr/>
        </p:nvPicPr>
        <p:blipFill>
          <a:blip r:embed="rId3"/>
          <a:stretch>
            <a:fillRect/>
          </a:stretch>
        </p:blipFill>
        <p:spPr>
          <a:xfrm>
            <a:off x="6096000" y="2090493"/>
            <a:ext cx="2658086" cy="3542083"/>
          </a:xfrm>
          <a:prstGeom prst="rect">
            <a:avLst/>
          </a:prstGeom>
        </p:spPr>
      </p:pic>
    </p:spTree>
    <p:extLst>
      <p:ext uri="{BB962C8B-B14F-4D97-AF65-F5344CB8AC3E}">
        <p14:creationId xmlns:p14="http://schemas.microsoft.com/office/powerpoint/2010/main" val="44794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9EE523-50BC-72BB-01B5-0FF75617CF21}"/>
              </a:ext>
            </a:extLst>
          </p:cNvPr>
          <p:cNvSpPr>
            <a:spLocks noGrp="1"/>
          </p:cNvSpPr>
          <p:nvPr>
            <p:ph type="title"/>
          </p:nvPr>
        </p:nvSpPr>
        <p:spPr>
          <a:xfrm>
            <a:off x="838200" y="1204809"/>
            <a:ext cx="10515600" cy="639689"/>
          </a:xfrm>
        </p:spPr>
        <p:txBody>
          <a:bodyPr anchor="t">
            <a:normAutofit/>
          </a:bodyPr>
          <a:lstStyle/>
          <a:p>
            <a:r>
              <a:rPr lang="fi-FI" sz="3700" cap="none" dirty="0">
                <a:latin typeface="Open Sans" panose="020B0606030504020204" pitchFamily="34" charset="0"/>
                <a:ea typeface="Open Sans" panose="020B0606030504020204" pitchFamily="34" charset="0"/>
                <a:cs typeface="Open Sans" panose="020B0606030504020204" pitchFamily="34" charset="0"/>
              </a:rPr>
              <a:t>LASTENPARLAMENTTI</a:t>
            </a:r>
            <a:endParaRPr lang="fi-FI" sz="37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kstin paikkamerkki 2">
            <a:extLst>
              <a:ext uri="{FF2B5EF4-FFF2-40B4-BE49-F238E27FC236}">
                <a16:creationId xmlns:a16="http://schemas.microsoft.com/office/drawing/2014/main" id="{EC070765-9C6E-53C1-C8CC-C271CBAE3502}"/>
              </a:ext>
            </a:extLst>
          </p:cNvPr>
          <p:cNvSpPr>
            <a:spLocks noGrp="1"/>
          </p:cNvSpPr>
          <p:nvPr>
            <p:ph sz="half" idx="1"/>
          </p:nvPr>
        </p:nvSpPr>
        <p:spPr>
          <a:xfrm>
            <a:off x="692150" y="1974850"/>
            <a:ext cx="5403850" cy="4171950"/>
          </a:xfrm>
        </p:spPr>
        <p:txBody>
          <a:bodyPr anchor="t">
            <a:normAutofit/>
          </a:bodyPr>
          <a:lstStyle/>
          <a:p>
            <a:pPr marL="325120" marR="0" lvl="0" indent="-33464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kumimoji="0" lang="fi-FI" sz="1200" b="0" i="0" u="none" strike="noStrike" kern="1200" cap="none" spc="0" normalizeH="0" baseline="0" noProof="0" dirty="0">
                <a:ln>
                  <a:noFill/>
                </a:ln>
                <a:effectLst/>
                <a:uLnTx/>
                <a:uFillTx/>
              </a:rPr>
              <a:t>Kylän Kattaus on tiiviisti mukana lastenparlamentin toiminnassa ja osallistuu vuosittain Lasten </a:t>
            </a:r>
            <a:r>
              <a:rPr lang="fi-FI" sz="1200" dirty="0"/>
              <a:t>parlamentin</a:t>
            </a:r>
            <a:r>
              <a:rPr kumimoji="0" lang="fi-FI" sz="1200" b="0" i="0" u="none" strike="noStrike" kern="1200" cap="none" spc="0" normalizeH="0" baseline="0" noProof="0" dirty="0">
                <a:ln>
                  <a:noFill/>
                </a:ln>
                <a:effectLst/>
                <a:uLnTx/>
                <a:uFillTx/>
              </a:rPr>
              <a:t> suuristuntoon sekä pyynnöstä myös muihin tapahtumiin. </a:t>
            </a:r>
          </a:p>
          <a:p>
            <a:pPr marL="325120" marR="0" lvl="0" indent="-33464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kumimoji="0" lang="fi-FI" sz="1200" b="0" i="0" u="none" strike="noStrike" kern="1200" cap="none" spc="0" normalizeH="0" baseline="0" noProof="0" dirty="0">
                <a:ln>
                  <a:noFill/>
                </a:ln>
                <a:effectLst/>
                <a:uLnTx/>
                <a:uFillTx/>
              </a:rPr>
              <a:t>Lasten Parlamentin suuristunto järjestetään keväisin. Vuonna 2024 Kylän Kattauksen edustajina olivat palvelupäällikkö Sanna ja palveluohjaaja Hanna. Kylän Kattaus järjesti hävikkiä koskevan tietokilpailun, jonka jälkeen aiheesta keskusteltiin laajasti. Aihe ja toteutustapa olivat mieluisia lapsille. </a:t>
            </a:r>
          </a:p>
          <a:p>
            <a:pPr marL="325120" indent="-334645">
              <a:lnSpc>
                <a:spcPct val="90000"/>
              </a:lnSpc>
              <a:defRPr/>
            </a:pPr>
            <a:r>
              <a:rPr lang="fi-FI" sz="1200" dirty="0"/>
              <a:t>Lasten parlamentin m</a:t>
            </a:r>
            <a:r>
              <a:rPr kumimoji="0" lang="fi-FI" sz="1200" b="0" i="0" u="none" strike="noStrike" kern="1200" cap="none" spc="0" normalizeH="0" baseline="0" noProof="0" dirty="0" err="1">
                <a:ln>
                  <a:noFill/>
                </a:ln>
                <a:effectLst/>
                <a:uLnTx/>
                <a:uFillTx/>
              </a:rPr>
              <a:t>akuraadissa</a:t>
            </a:r>
            <a:r>
              <a:rPr kumimoji="0" lang="fi-FI" sz="1200" b="0" i="0" u="none" strike="noStrike" kern="1200" cap="none" spc="0" normalizeH="0" baseline="0" noProof="0" dirty="0">
                <a:ln>
                  <a:noFill/>
                </a:ln>
                <a:effectLst/>
                <a:uLnTx/>
                <a:uFillTx/>
              </a:rPr>
              <a:t> oppilaat pääsevät osallistumaan ruokalistan kehittämiseen maistelemalla uusia ruokalajeja ja äänestämällä niitä ruokalistalle. </a:t>
            </a:r>
            <a:endParaRPr lang="fi-FI" sz="1200" b="0" i="0" u="none" strike="noStrike" kern="1200" cap="none" spc="0" normalizeH="0" baseline="0" noProof="0" dirty="0">
              <a:ln>
                <a:noFill/>
              </a:ln>
              <a:effectLst/>
              <a:uLnTx/>
              <a:uFillTx/>
            </a:endParaRPr>
          </a:p>
          <a:p>
            <a:pPr marL="325120" marR="0" lvl="0" indent="-33464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kumimoji="0" lang="fi-FI" sz="1200" b="0" i="0" u="none" strike="noStrike" kern="1200" cap="none" spc="0" normalizeH="0" baseline="0" noProof="0" dirty="0">
                <a:ln>
                  <a:noFill/>
                </a:ln>
                <a:effectLst/>
                <a:uLnTx/>
                <a:uFillTx/>
              </a:rPr>
              <a:t>Makuraati valitsee vuosittain uusia ruokalajeja ruokalistalle. Syksyllä 2024 Palokan koululla maistattelussa oli kolme kasvisruokaa ja kolme välipalavaihtoehtoa</a:t>
            </a:r>
            <a:r>
              <a:rPr lang="fi-FI" sz="1200" dirty="0"/>
              <a:t>.</a:t>
            </a:r>
            <a:r>
              <a:rPr kumimoji="0" lang="fi-FI" sz="1200" b="0" i="0" u="none" strike="noStrike" kern="1200" cap="none" spc="0" normalizeH="0" baseline="0" noProof="0" dirty="0">
                <a:ln>
                  <a:noFill/>
                </a:ln>
                <a:effectLst/>
                <a:uLnTx/>
                <a:uFillTx/>
              </a:rPr>
              <a:t> Kasvisruokavaihtoehtoina</a:t>
            </a:r>
            <a:r>
              <a:rPr lang="fi-FI" sz="1200" dirty="0"/>
              <a:t> oli</a:t>
            </a:r>
            <a:r>
              <a:rPr kumimoji="0" lang="fi-FI" sz="1200" b="0" i="0" u="none" strike="noStrike" kern="1200" cap="none" spc="0" normalizeH="0" baseline="0" noProof="0" dirty="0">
                <a:ln>
                  <a:noFill/>
                </a:ln>
                <a:effectLst/>
                <a:uLnTx/>
                <a:uFillTx/>
              </a:rPr>
              <a:t> linssisosekeitto, </a:t>
            </a:r>
            <a:r>
              <a:rPr kumimoji="0" lang="fi-FI" sz="1200" b="0" i="0" u="none" strike="noStrike" kern="1200" cap="none" spc="0" normalizeH="0" baseline="0" noProof="0" dirty="0" err="1">
                <a:ln>
                  <a:noFill/>
                </a:ln>
                <a:effectLst/>
                <a:uLnTx/>
                <a:uFillTx/>
              </a:rPr>
              <a:t>Marry</a:t>
            </a:r>
            <a:r>
              <a:rPr kumimoji="0" lang="fi-FI" sz="1200" b="0" i="0" u="none" strike="noStrike" kern="1200" cap="none" spc="0" normalizeH="0" baseline="0" noProof="0" dirty="0">
                <a:ln>
                  <a:noFill/>
                </a:ln>
                <a:effectLst/>
                <a:uLnTx/>
                <a:uFillTx/>
              </a:rPr>
              <a:t> me-pasta ja thaimaalainen nuudelivuoka, joista raati valitsi syksyn 2025 ruokalistalle </a:t>
            </a:r>
            <a:r>
              <a:rPr kumimoji="0" lang="fi-FI" sz="1200" b="0" i="0" u="none" strike="noStrike" kern="1200" cap="none" spc="0" normalizeH="0" baseline="0" noProof="0" dirty="0" err="1">
                <a:ln>
                  <a:noFill/>
                </a:ln>
                <a:effectLst/>
                <a:uLnTx/>
                <a:uFillTx/>
              </a:rPr>
              <a:t>Marry</a:t>
            </a:r>
            <a:r>
              <a:rPr kumimoji="0" lang="fi-FI" sz="1200" b="0" i="0" u="none" strike="noStrike" kern="1200" cap="none" spc="0" normalizeH="0" baseline="0" noProof="0" dirty="0">
                <a:ln>
                  <a:noFill/>
                </a:ln>
                <a:effectLst/>
                <a:uLnTx/>
                <a:uFillTx/>
              </a:rPr>
              <a:t> me-pastan. Kaikista saatiin myös parannus- ja muutosehdotuksia.  </a:t>
            </a:r>
          </a:p>
          <a:p>
            <a:pPr marL="325120" marR="0" lvl="0" indent="-33464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lang="fi-FI" sz="1200" dirty="0"/>
              <a:t>Välipaloista </a:t>
            </a:r>
            <a:r>
              <a:rPr kumimoji="0" lang="fi-FI" sz="1200" b="0" i="0" u="none" strike="noStrike" kern="1200" cap="none" spc="0" normalizeH="0" baseline="0" noProof="0" dirty="0">
                <a:ln>
                  <a:noFill/>
                </a:ln>
                <a:effectLst/>
                <a:uLnTx/>
                <a:uFillTx/>
              </a:rPr>
              <a:t>maisteltavina olivat mustikkariisiherkku, porkkanakakkuvanukas ja uunijuusto marjasoseen kera, joista välipalalistalle nousi porkkanakakkuvanukas. </a:t>
            </a:r>
            <a:endParaRPr lang="fi-FI" sz="1200" b="0" i="0" u="none" strike="noStrike" kern="1200" cap="none" spc="0" normalizeH="0" baseline="0" noProof="0" dirty="0">
              <a:ln>
                <a:noFill/>
              </a:ln>
              <a:effectLst/>
              <a:uLnTx/>
              <a:uFillTx/>
            </a:endParaRPr>
          </a:p>
          <a:p>
            <a:pPr>
              <a:lnSpc>
                <a:spcPct val="90000"/>
              </a:lnSpc>
            </a:pPr>
            <a:endParaRPr lang="fi-FI" sz="1000" dirty="0"/>
          </a:p>
        </p:txBody>
      </p:sp>
      <p:pic>
        <p:nvPicPr>
          <p:cNvPr id="11" name="Kuvan paikkamerkki 10">
            <a:extLst>
              <a:ext uri="{FF2B5EF4-FFF2-40B4-BE49-F238E27FC236}">
                <a16:creationId xmlns:a16="http://schemas.microsoft.com/office/drawing/2014/main" id="{91D6347A-76BF-91F2-E7FC-048578A1BEB2}"/>
              </a:ext>
            </a:extLst>
          </p:cNvPr>
          <p:cNvPicPr>
            <a:picLocks noGrp="1" noChangeAspect="1"/>
          </p:cNvPicPr>
          <p:nvPr>
            <p:ph sz="half" idx="2"/>
          </p:nvPr>
        </p:nvPicPr>
        <p:blipFill>
          <a:blip r:embed="rId3"/>
          <a:srcRect l="18351" r="18350" b="-1"/>
          <a:stretch/>
        </p:blipFill>
        <p:spPr>
          <a:xfrm>
            <a:off x="6172200" y="1974850"/>
            <a:ext cx="5331404" cy="3790225"/>
          </a:xfrm>
          <a:prstGeom prst="rect">
            <a:avLst/>
          </a:prstGeom>
          <a:noFill/>
        </p:spPr>
      </p:pic>
      <p:sp>
        <p:nvSpPr>
          <p:cNvPr id="5" name="Päivämäärän paikkamerkki 4">
            <a:extLst>
              <a:ext uri="{FF2B5EF4-FFF2-40B4-BE49-F238E27FC236}">
                <a16:creationId xmlns:a16="http://schemas.microsoft.com/office/drawing/2014/main" id="{DBEB1EF6-8F0F-B1C0-7083-A5CC5F08D28A}"/>
              </a:ext>
            </a:extLst>
          </p:cNvPr>
          <p:cNvSpPr>
            <a:spLocks noGrp="1"/>
          </p:cNvSpPr>
          <p:nvPr>
            <p:ph type="dt" sz="half" idx="10"/>
          </p:nvPr>
        </p:nvSpPr>
        <p:spPr>
          <a:xfrm>
            <a:off x="838200" y="6199596"/>
            <a:ext cx="1025434" cy="365125"/>
          </a:xfrm>
        </p:spPr>
        <p:txBody>
          <a:bodyPr anchor="ctr">
            <a:normAutofit/>
          </a:bodyPr>
          <a:lstStyle/>
          <a:p>
            <a:pPr>
              <a:spcAft>
                <a:spcPts val="600"/>
              </a:spcAft>
            </a:pPr>
            <a:endParaRPr lang="fi-FI" dirty="0"/>
          </a:p>
        </p:txBody>
      </p:sp>
      <p:sp>
        <p:nvSpPr>
          <p:cNvPr id="6" name="Alatunnisteen paikkamerkki 5">
            <a:extLst>
              <a:ext uri="{FF2B5EF4-FFF2-40B4-BE49-F238E27FC236}">
                <a16:creationId xmlns:a16="http://schemas.microsoft.com/office/drawing/2014/main" id="{117C85FF-942F-34FA-0737-CFA3130F6318}"/>
              </a:ext>
            </a:extLst>
          </p:cNvPr>
          <p:cNvSpPr>
            <a:spLocks noGrp="1"/>
          </p:cNvSpPr>
          <p:nvPr>
            <p:ph type="ftr" sz="quarter" idx="11"/>
          </p:nvPr>
        </p:nvSpPr>
        <p:spPr>
          <a:xfrm>
            <a:off x="2002971" y="6199596"/>
            <a:ext cx="5673635" cy="365125"/>
          </a:xfrm>
        </p:spPr>
        <p:txBody>
          <a:bodyPr anchor="ctr">
            <a:normAutofit/>
          </a:bodyPr>
          <a:lstStyle/>
          <a:p>
            <a:pPr>
              <a:spcAft>
                <a:spcPts val="600"/>
              </a:spcAft>
            </a:pPr>
            <a:r>
              <a:rPr lang="fi-FI" dirty="0"/>
              <a:t>Jyväskylän kaupunki</a:t>
            </a:r>
          </a:p>
        </p:txBody>
      </p:sp>
      <p:sp>
        <p:nvSpPr>
          <p:cNvPr id="7" name="Dian numeron paikkamerkki 6">
            <a:extLst>
              <a:ext uri="{FF2B5EF4-FFF2-40B4-BE49-F238E27FC236}">
                <a16:creationId xmlns:a16="http://schemas.microsoft.com/office/drawing/2014/main" id="{FB6E4F34-90AB-D5E8-350B-DF4365620671}"/>
              </a:ext>
            </a:extLst>
          </p:cNvPr>
          <p:cNvSpPr>
            <a:spLocks noGrp="1"/>
          </p:cNvSpPr>
          <p:nvPr>
            <p:ph type="sldNum" sz="quarter" idx="12"/>
          </p:nvPr>
        </p:nvSpPr>
        <p:spPr>
          <a:xfrm>
            <a:off x="7815942" y="6199596"/>
            <a:ext cx="611777" cy="365125"/>
          </a:xfrm>
        </p:spPr>
        <p:txBody>
          <a:bodyPr anchor="ctr">
            <a:normAutofit/>
          </a:bodyPr>
          <a:lstStyle/>
          <a:p>
            <a:pPr>
              <a:spcAft>
                <a:spcPts val="600"/>
              </a:spcAft>
            </a:pPr>
            <a:fld id="{8F4AEF5D-7FAC-4949-84D2-DA5A9BB3D225}" type="slidenum">
              <a:rPr lang="fi-FI" smtClean="0"/>
              <a:pPr>
                <a:spcAft>
                  <a:spcPts val="600"/>
                </a:spcAft>
              </a:pPr>
              <a:t>14</a:t>
            </a:fld>
            <a:endParaRPr lang="fi-FI"/>
          </a:p>
        </p:txBody>
      </p:sp>
    </p:spTree>
    <p:extLst>
      <p:ext uri="{BB962C8B-B14F-4D97-AF65-F5344CB8AC3E}">
        <p14:creationId xmlns:p14="http://schemas.microsoft.com/office/powerpoint/2010/main" val="321763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A8DD6D3-30E6-DDF2-626D-4D7E6443239B}"/>
              </a:ext>
            </a:extLst>
          </p:cNvPr>
          <p:cNvSpPr>
            <a:spLocks noGrp="1"/>
          </p:cNvSpPr>
          <p:nvPr>
            <p:ph type="title"/>
          </p:nvPr>
        </p:nvSpPr>
        <p:spPr/>
        <p:txBody>
          <a:bodyPr>
            <a:normAutofit fontScale="90000"/>
          </a:bodyPr>
          <a:lstStyle/>
          <a:p>
            <a:r>
              <a:rPr lang="fi-FI" dirty="0"/>
              <a:t>ravitsemusyhteistyö</a:t>
            </a:r>
          </a:p>
        </p:txBody>
      </p:sp>
      <p:sp>
        <p:nvSpPr>
          <p:cNvPr id="4" name="Sisällön paikkamerkki 3">
            <a:extLst>
              <a:ext uri="{FF2B5EF4-FFF2-40B4-BE49-F238E27FC236}">
                <a16:creationId xmlns:a16="http://schemas.microsoft.com/office/drawing/2014/main" id="{D6071736-1E97-CD9B-CE44-AC30721C5EB2}"/>
              </a:ext>
            </a:extLst>
          </p:cNvPr>
          <p:cNvSpPr>
            <a:spLocks noGrp="1"/>
          </p:cNvSpPr>
          <p:nvPr>
            <p:ph idx="1"/>
          </p:nvPr>
        </p:nvSpPr>
        <p:spPr/>
        <p:txBody>
          <a:bodyPr>
            <a:normAutofit fontScale="92500" lnSpcReduction="20000"/>
          </a:bodyPr>
          <a:lstStyle/>
          <a:p>
            <a:pPr>
              <a:lnSpc>
                <a:spcPct val="107000"/>
              </a:lnSpc>
              <a:spcAft>
                <a:spcPts val="1200"/>
              </a:spcAft>
            </a:pPr>
            <a:r>
              <a:rPr lang="fi-FI" sz="1800" dirty="0">
                <a:effectLst/>
                <a:latin typeface="Open Sans" panose="020B0606030504020204" pitchFamily="34" charset="0"/>
                <a:ea typeface="Open Sans" panose="020B0606030504020204" pitchFamily="34" charset="0"/>
                <a:cs typeface="Open Sans" panose="020B0606030504020204" pitchFamily="34" charset="0"/>
              </a:rPr>
              <a:t>Hyvinvointialueuudistuksen jälkeen Kylän Kattaus kilpailutti ravitsemusasiantuntijapalvelut. Yhteistyö valitun toimijan </a:t>
            </a:r>
            <a:r>
              <a:rPr lang="fi-FI" sz="1800" dirty="0" err="1">
                <a:effectLst/>
                <a:latin typeface="Open Sans" panose="020B0606030504020204" pitchFamily="34" charset="0"/>
                <a:ea typeface="Open Sans" panose="020B0606030504020204" pitchFamily="34" charset="0"/>
                <a:cs typeface="Open Sans" panose="020B0606030504020204" pitchFamily="34" charset="0"/>
              </a:rPr>
              <a:t>Ravistamon</a:t>
            </a:r>
            <a:r>
              <a:rPr lang="fi-FI" sz="1800" dirty="0">
                <a:effectLst/>
                <a:latin typeface="Open Sans" panose="020B0606030504020204" pitchFamily="34" charset="0"/>
                <a:ea typeface="Open Sans" panose="020B0606030504020204" pitchFamily="34" charset="0"/>
                <a:cs typeface="Open Sans" panose="020B0606030504020204" pitchFamily="34" charset="0"/>
              </a:rPr>
              <a:t> kanssa on sujunut hyvin. </a:t>
            </a:r>
            <a:endParaRPr lang="fi-FI" sz="1800" dirty="0">
              <a:effectLst/>
              <a:latin typeface="Open Sans" panose="020B0606030504020204" pitchFamily="34" charset="0"/>
              <a:ea typeface="Open Sans" panose="020B0606030504020204" pitchFamily="34" charset="0"/>
              <a:cs typeface="Times New Roman" panose="02020603050405020304" pitchFamily="18" charset="0"/>
            </a:endParaRPr>
          </a:p>
          <a:p>
            <a:pPr>
              <a:lnSpc>
                <a:spcPct val="107000"/>
              </a:lnSpc>
              <a:spcAft>
                <a:spcPts val="1200"/>
              </a:spcAft>
            </a:pPr>
            <a:r>
              <a:rPr lang="fi-FI"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Ravitsemisyhteistyö hyvinvointialueen</a:t>
            </a:r>
            <a:r>
              <a:rPr lang="fi-FI" sz="1800" dirty="0">
                <a:solidFill>
                  <a:srgbClr val="000000"/>
                </a:solidFill>
              </a:rPr>
              <a:t> </a:t>
            </a:r>
            <a:r>
              <a:rPr lang="fi-FI"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ravitsemusterapeuttien kanssa </a:t>
            </a:r>
            <a:r>
              <a:rPr lang="fi-FI" sz="1800" dirty="0">
                <a:solidFill>
                  <a:srgbClr val="000000"/>
                </a:solidFill>
              </a:rPr>
              <a:t>on</a:t>
            </a:r>
            <a:r>
              <a:rPr lang="fi-FI"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aktiivista. Ravitsemusterapeuttien kanssa </a:t>
            </a:r>
            <a:r>
              <a:rPr lang="fi-FI" sz="1800" dirty="0">
                <a:solidFill>
                  <a:srgbClr val="000000"/>
                </a:solidFill>
              </a:rPr>
              <a:t>on sovittu</a:t>
            </a:r>
            <a:r>
              <a:rPr lang="fi-FI"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yhtenäisistä toimintatavoista turvaruokien suhteen, sillä turvaruokatodistusten määrä on kasvanut huomattavasti. </a:t>
            </a:r>
          </a:p>
          <a:p>
            <a:pPr>
              <a:lnSpc>
                <a:spcPct val="107000"/>
              </a:lnSpc>
              <a:spcAft>
                <a:spcPts val="1200"/>
              </a:spcAft>
            </a:pPr>
            <a:r>
              <a:rPr lang="fi-FI" sz="1800" dirty="0">
                <a:effectLst/>
                <a:latin typeface="Open Sans" panose="020B0606030504020204" pitchFamily="34" charset="0"/>
                <a:ea typeface="SimSun" panose="02010600030101010101" pitchFamily="2" charset="-122"/>
                <a:cs typeface="Open Sans" panose="020B0606030504020204" pitchFamily="34" charset="0"/>
              </a:rPr>
              <a:t>Kylän Kattaus on mukana Keski-Suomen ravitsemustyöryhmässä, joka on laatinut Hyvinvointia ravitsemuksella -maakunnallisen ravitsemussuunnitelman ja esimerkkejä käytännön toimenpiteistä ruokakasvatuksen ja hyvinvointia tukevan ruokailun toteuttamiseksi</a:t>
            </a:r>
          </a:p>
          <a:p>
            <a:pPr>
              <a:lnSpc>
                <a:spcPct val="107000"/>
              </a:lnSpc>
              <a:spcAft>
                <a:spcPts val="1200"/>
              </a:spcAft>
            </a:pPr>
            <a:r>
              <a:rPr lang="fi-FI" sz="1800" dirty="0">
                <a:effectLst/>
                <a:latin typeface="Open Sans" panose="020B0606030504020204" pitchFamily="34" charset="0"/>
                <a:ea typeface="SimSun" panose="02010600030101010101" pitchFamily="2" charset="-122"/>
                <a:cs typeface="Open Sans" panose="020B0606030504020204" pitchFamily="34" charset="0"/>
              </a:rPr>
              <a:t>Vuonna 2024 Keski-Suomen alueellinen ravitsemustyöryhmä kokoontui neljä kertaa. </a:t>
            </a:r>
            <a:r>
              <a:rPr lang="fi-FI" sz="1800" dirty="0">
                <a:ea typeface="SimSun" panose="02010600030101010101" pitchFamily="2" charset="-122"/>
                <a:cs typeface="Arial" panose="020B0604020202020204" pitchFamily="34" charset="0"/>
              </a:rPr>
              <a:t>Uudet kansalliset ravitsemussuositukset </a:t>
            </a:r>
            <a:r>
              <a:rPr lang="fi-FI" sz="1800" dirty="0">
                <a:solidFill>
                  <a:srgbClr val="000000"/>
                </a:solidFill>
                <a:ea typeface="SimSun" panose="02010600030101010101" pitchFamily="2" charset="-122"/>
                <a:cs typeface="Arial" panose="020B0604020202020204" pitchFamily="34" charset="0"/>
              </a:rPr>
              <a:t>julkaistiin loppuvuonna marraskuussa. </a:t>
            </a:r>
            <a:r>
              <a:rPr lang="fi-FI" sz="1800" dirty="0">
                <a:effectLst/>
                <a:latin typeface="Open Sans" panose="020B0606030504020204" pitchFamily="34" charset="0"/>
                <a:ea typeface="SimSun" panose="02010600030101010101" pitchFamily="2" charset="-122"/>
                <a:cs typeface="Open Sans" panose="020B0606030504020204" pitchFamily="34" charset="0"/>
              </a:rPr>
              <a:t>Ryhmässä käsiteltiin ajankohtaisia ravitsemukseen ja terveyden edistämiseen liittyviä asioita ja miten ruokapalvelut voivat omalta osaltaan tukea ravitsemuksen edistämistä. </a:t>
            </a:r>
          </a:p>
          <a:p>
            <a:pPr>
              <a:lnSpc>
                <a:spcPct val="107000"/>
              </a:lnSpc>
              <a:spcAft>
                <a:spcPts val="1200"/>
              </a:spcAft>
            </a:pPr>
            <a:r>
              <a:rPr lang="fi-FI" sz="1800" u="sng" dirty="0">
                <a:solidFill>
                  <a:srgbClr val="0061A0"/>
                </a:solidFill>
                <a:effectLst/>
                <a:latin typeface="Open Sans" panose="020B0606030504020204" pitchFamily="34" charset="0"/>
                <a:ea typeface="Open Sans" panose="020B0606030504020204" pitchFamily="34" charset="0"/>
                <a:cs typeface="Open Sans" panose="020B0606030504020204" pitchFamily="34" charset="0"/>
                <a:hlinkClick r:id="rId2"/>
              </a:rPr>
              <a:t>Ravitsemus- ja ruokakasvatuskäsikirja</a:t>
            </a:r>
            <a:r>
              <a:rPr lang="fi-FI"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päivitettiin ja julkaistiin lokakuussa 2024. Käsikirja esiteltiin omalle henkilöstölle sekä asiakkaan edustajille. </a:t>
            </a:r>
            <a:r>
              <a:rPr lang="fi-FI" sz="18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Käsikirja on saanut hyvää palautetta.  </a:t>
            </a:r>
            <a:endParaRPr lang="fi-FI" sz="1800">
              <a:effectLst/>
              <a:latin typeface="Open Sans" panose="020B0606030504020204" pitchFamily="34" charset="0"/>
              <a:ea typeface="Open Sans" panose="020B0606030504020204" pitchFamily="34" charset="0"/>
              <a:cs typeface="Times New Roman" panose="02020603050405020304" pitchFamily="18" charset="0"/>
            </a:endParaRPr>
          </a:p>
          <a:p>
            <a:pPr marL="0" indent="0">
              <a:lnSpc>
                <a:spcPct val="107000"/>
              </a:lnSpc>
              <a:spcAft>
                <a:spcPts val="1200"/>
              </a:spcAft>
              <a:buNone/>
            </a:pPr>
            <a:endParaRPr lang="fi-FI" sz="1800" dirty="0">
              <a:effectLst/>
              <a:latin typeface="Open Sans" panose="020B0606030504020204" pitchFamily="34" charset="0"/>
              <a:ea typeface="Open Sans" panose="020B0606030504020204" pitchFamily="34" charset="0"/>
              <a:cs typeface="Times New Roman" panose="02020603050405020304" pitchFamily="18" charset="0"/>
            </a:endParaRPr>
          </a:p>
          <a:p>
            <a:endParaRPr lang="fi-FI" dirty="0"/>
          </a:p>
        </p:txBody>
      </p:sp>
      <p:sp>
        <p:nvSpPr>
          <p:cNvPr id="2" name="Dian numeron paikkamerkki 1">
            <a:extLst>
              <a:ext uri="{FF2B5EF4-FFF2-40B4-BE49-F238E27FC236}">
                <a16:creationId xmlns:a16="http://schemas.microsoft.com/office/drawing/2014/main" id="{DBF921E3-A2E3-1AB1-12FC-712AF2866892}"/>
              </a:ext>
            </a:extLst>
          </p:cNvPr>
          <p:cNvSpPr>
            <a:spLocks noGrp="1"/>
          </p:cNvSpPr>
          <p:nvPr>
            <p:ph type="sldNum" sz="quarter" idx="12"/>
          </p:nvPr>
        </p:nvSpPr>
        <p:spPr/>
        <p:txBody>
          <a:bodyPr/>
          <a:lstStyle/>
          <a:p>
            <a:fld id="{8F4AEF5D-7FAC-4949-84D2-DA5A9BB3D225}" type="slidenum">
              <a:rPr lang="fi-FI" smtClean="0"/>
              <a:pPr/>
              <a:t>15</a:t>
            </a:fld>
            <a:endParaRPr lang="fi-FI"/>
          </a:p>
        </p:txBody>
      </p:sp>
    </p:spTree>
    <p:extLst>
      <p:ext uri="{BB962C8B-B14F-4D97-AF65-F5344CB8AC3E}">
        <p14:creationId xmlns:p14="http://schemas.microsoft.com/office/powerpoint/2010/main" val="267148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753F5-E40C-7A65-C2FB-50C32453644B}"/>
              </a:ext>
            </a:extLst>
          </p:cNvPr>
          <p:cNvSpPr>
            <a:spLocks noGrp="1"/>
          </p:cNvSpPr>
          <p:nvPr>
            <p:ph type="title"/>
          </p:nvPr>
        </p:nvSpPr>
        <p:spPr>
          <a:xfrm>
            <a:off x="838200" y="1204809"/>
            <a:ext cx="10515600" cy="639689"/>
          </a:xfrm>
        </p:spPr>
        <p:txBody>
          <a:bodyPr anchor="t">
            <a:normAutofit/>
          </a:bodyPr>
          <a:lstStyle/>
          <a:p>
            <a:r>
              <a:rPr lang="fi-FI" sz="3700"/>
              <a:t>malliateria</a:t>
            </a:r>
          </a:p>
        </p:txBody>
      </p:sp>
      <p:sp>
        <p:nvSpPr>
          <p:cNvPr id="3" name="Tekstin paikkamerkki 2">
            <a:extLst>
              <a:ext uri="{FF2B5EF4-FFF2-40B4-BE49-F238E27FC236}">
                <a16:creationId xmlns:a16="http://schemas.microsoft.com/office/drawing/2014/main" id="{DF3F4E34-9B2A-6A15-4F12-8C6B6AD587F9}"/>
              </a:ext>
            </a:extLst>
          </p:cNvPr>
          <p:cNvSpPr>
            <a:spLocks noGrp="1"/>
          </p:cNvSpPr>
          <p:nvPr>
            <p:ph sz="half" idx="1"/>
          </p:nvPr>
        </p:nvSpPr>
        <p:spPr>
          <a:xfrm>
            <a:off x="838200" y="2081349"/>
            <a:ext cx="5181600" cy="3683726"/>
          </a:xfrm>
        </p:spPr>
        <p:txBody>
          <a:bodyPr vert="horz" lIns="108000" tIns="45720" rIns="91440" bIns="45720" spcCol="288000" rtlCol="0" anchor="t" anchorCtr="0">
            <a:normAutofit lnSpcReduction="10000"/>
          </a:bodyPr>
          <a:lstStyle/>
          <a:p>
            <a:pPr>
              <a:lnSpc>
                <a:spcPct val="90000"/>
              </a:lnSpc>
            </a:pPr>
            <a:r>
              <a:rPr lang="fi-FI" sz="1400" dirty="0"/>
              <a:t>Malliateriakuvia käytetään luomaan yhteistä ymmärrystä ruokapalvelun ja kasvatushenkilökunnan välille siitä, mistä aineksista ravitsemuksellisesti riittävä ateria koostuu.</a:t>
            </a:r>
          </a:p>
          <a:p>
            <a:pPr>
              <a:lnSpc>
                <a:spcPct val="90000"/>
              </a:lnSpc>
            </a:pPr>
            <a:r>
              <a:rPr lang="fi-FI" sz="1400" dirty="0"/>
              <a:t>Malliateria ei kuitenkaan ole vaatimus siitä, minkä verran aterialla tulisi syödä. Lapsi itse saa säädellä syömäänsä ruoan määrää. Lasten syöminen voi vaihdella huomattavasti päivästä toiseen. </a:t>
            </a:r>
          </a:p>
          <a:p>
            <a:pPr>
              <a:lnSpc>
                <a:spcPct val="90000"/>
              </a:lnSpc>
            </a:pPr>
            <a:r>
              <a:rPr lang="fi-FI" sz="1400" dirty="0"/>
              <a:t>Malliateriakuvia voidaan käyttää ruokakasvatustilanteissa hahmottamaan lapsille täysipainoisen aterian koostamista. </a:t>
            </a:r>
          </a:p>
          <a:p>
            <a:pPr>
              <a:lnSpc>
                <a:spcPct val="90000"/>
              </a:lnSpc>
            </a:pPr>
            <a:r>
              <a:rPr lang="fi-FI" sz="1400" dirty="0"/>
              <a:t>Malliateria on lautasmallin mukaisesti koostettu ja siihen sisältyy myös ruokajuoma, täysjyväleipä, margariini ja öljypohjainen salaatinkastike. Kylän Kattauksen ruokasaleissa, sekä päiväkodeissa että kouluissa on kuvat malliaterioista.</a:t>
            </a:r>
          </a:p>
          <a:p>
            <a:pPr>
              <a:lnSpc>
                <a:spcPct val="90000"/>
              </a:lnSpc>
            </a:pPr>
            <a:endParaRPr lang="fi-FI" sz="1500" dirty="0"/>
          </a:p>
          <a:p>
            <a:pPr>
              <a:lnSpc>
                <a:spcPct val="90000"/>
              </a:lnSpc>
            </a:pPr>
            <a:endParaRPr lang="fi-FI" sz="1500" dirty="0"/>
          </a:p>
        </p:txBody>
      </p:sp>
      <p:pic>
        <p:nvPicPr>
          <p:cNvPr id="8" name="Kuvan paikkamerkki 7">
            <a:extLst>
              <a:ext uri="{FF2B5EF4-FFF2-40B4-BE49-F238E27FC236}">
                <a16:creationId xmlns:a16="http://schemas.microsoft.com/office/drawing/2014/main" id="{B1BC0D0C-4440-4957-8380-E6688DD86DC6}"/>
              </a:ext>
            </a:extLst>
          </p:cNvPr>
          <p:cNvPicPr>
            <a:picLocks noGrp="1" noChangeAspect="1"/>
          </p:cNvPicPr>
          <p:nvPr>
            <p:ph sz="half" idx="2"/>
          </p:nvPr>
        </p:nvPicPr>
        <p:blipFill>
          <a:blip r:embed="rId2"/>
          <a:srcRect l="5757" r="-2" b="-2"/>
          <a:stretch/>
        </p:blipFill>
        <p:spPr>
          <a:xfrm>
            <a:off x="6172200" y="2081349"/>
            <a:ext cx="5181600" cy="3683726"/>
          </a:xfrm>
          <a:prstGeom prst="rect">
            <a:avLst/>
          </a:prstGeom>
          <a:noFill/>
        </p:spPr>
      </p:pic>
      <p:sp>
        <p:nvSpPr>
          <p:cNvPr id="5" name="Päivämäärän paikkamerkki 4">
            <a:extLst>
              <a:ext uri="{FF2B5EF4-FFF2-40B4-BE49-F238E27FC236}">
                <a16:creationId xmlns:a16="http://schemas.microsoft.com/office/drawing/2014/main" id="{C6ECEB26-5642-37FA-7AB0-7D4132217AFB}"/>
              </a:ext>
            </a:extLst>
          </p:cNvPr>
          <p:cNvSpPr>
            <a:spLocks noGrp="1"/>
          </p:cNvSpPr>
          <p:nvPr>
            <p:ph type="dt" sz="half" idx="10"/>
          </p:nvPr>
        </p:nvSpPr>
        <p:spPr>
          <a:xfrm>
            <a:off x="838200" y="6199596"/>
            <a:ext cx="1025434" cy="365125"/>
          </a:xfrm>
        </p:spPr>
        <p:txBody>
          <a:bodyPr anchor="ctr">
            <a:normAutofit/>
          </a:bodyPr>
          <a:lstStyle/>
          <a:p>
            <a:pPr>
              <a:spcAft>
                <a:spcPts val="600"/>
              </a:spcAft>
            </a:pPr>
            <a:r>
              <a:rPr lang="en-FI"/>
              <a:t>23/03/2021</a:t>
            </a:r>
            <a:endParaRPr lang="fi-FI"/>
          </a:p>
        </p:txBody>
      </p:sp>
      <p:sp>
        <p:nvSpPr>
          <p:cNvPr id="6" name="Alatunnisteen paikkamerkki 5">
            <a:extLst>
              <a:ext uri="{FF2B5EF4-FFF2-40B4-BE49-F238E27FC236}">
                <a16:creationId xmlns:a16="http://schemas.microsoft.com/office/drawing/2014/main" id="{52FD1533-919A-AA58-085F-AED496B31870}"/>
              </a:ext>
            </a:extLst>
          </p:cNvPr>
          <p:cNvSpPr>
            <a:spLocks noGrp="1"/>
          </p:cNvSpPr>
          <p:nvPr>
            <p:ph type="ftr" sz="quarter" idx="11"/>
          </p:nvPr>
        </p:nvSpPr>
        <p:spPr>
          <a:xfrm>
            <a:off x="2002971" y="6199596"/>
            <a:ext cx="5673635" cy="365125"/>
          </a:xfrm>
        </p:spPr>
        <p:txBody>
          <a:bodyPr anchor="ctr">
            <a:normAutofit/>
          </a:bodyPr>
          <a:lstStyle/>
          <a:p>
            <a:pPr>
              <a:spcAft>
                <a:spcPts val="600"/>
              </a:spcAft>
            </a:pPr>
            <a:r>
              <a:rPr lang="fi-FI"/>
              <a:t>Jyväskylän kaupunki</a:t>
            </a:r>
          </a:p>
        </p:txBody>
      </p:sp>
      <p:sp>
        <p:nvSpPr>
          <p:cNvPr id="7" name="Dian numeron paikkamerkki 6">
            <a:extLst>
              <a:ext uri="{FF2B5EF4-FFF2-40B4-BE49-F238E27FC236}">
                <a16:creationId xmlns:a16="http://schemas.microsoft.com/office/drawing/2014/main" id="{AE82E893-D2BC-2955-EBD5-E4932D9162D8}"/>
              </a:ext>
            </a:extLst>
          </p:cNvPr>
          <p:cNvSpPr>
            <a:spLocks noGrp="1"/>
          </p:cNvSpPr>
          <p:nvPr>
            <p:ph type="sldNum" sz="quarter" idx="12"/>
          </p:nvPr>
        </p:nvSpPr>
        <p:spPr>
          <a:xfrm>
            <a:off x="7815942" y="6199596"/>
            <a:ext cx="611777" cy="365125"/>
          </a:xfrm>
        </p:spPr>
        <p:txBody>
          <a:bodyPr anchor="ctr">
            <a:normAutofit/>
          </a:bodyPr>
          <a:lstStyle/>
          <a:p>
            <a:pPr>
              <a:spcAft>
                <a:spcPts val="600"/>
              </a:spcAft>
            </a:pPr>
            <a:fld id="{8F4AEF5D-7FAC-4949-84D2-DA5A9BB3D225}" type="slidenum">
              <a:rPr lang="fi-FI" smtClean="0"/>
              <a:pPr>
                <a:spcAft>
                  <a:spcPts val="600"/>
                </a:spcAft>
              </a:pPr>
              <a:t>16</a:t>
            </a:fld>
            <a:endParaRPr lang="fi-FI"/>
          </a:p>
        </p:txBody>
      </p:sp>
    </p:spTree>
    <p:extLst>
      <p:ext uri="{BB962C8B-B14F-4D97-AF65-F5344CB8AC3E}">
        <p14:creationId xmlns:p14="http://schemas.microsoft.com/office/powerpoint/2010/main" val="2537480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577A68-A4D2-6A57-5D48-8CEE3F8CD671}"/>
              </a:ext>
            </a:extLst>
          </p:cNvPr>
          <p:cNvSpPr>
            <a:spLocks noGrp="1"/>
          </p:cNvSpPr>
          <p:nvPr>
            <p:ph type="title"/>
          </p:nvPr>
        </p:nvSpPr>
        <p:spPr/>
        <p:txBody>
          <a:bodyPr>
            <a:noAutofit/>
          </a:bodyPr>
          <a:lstStyle/>
          <a:p>
            <a:r>
              <a:rPr lang="fi-FI" sz="2200">
                <a:latin typeface="Josefin Sans"/>
              </a:rPr>
              <a:t>Lapsilla ja nuorilla on mahdollisuus tutustua keittiöalaan</a:t>
            </a:r>
            <a:endParaRPr lang="fi-FI" sz="2200" dirty="0">
              <a:latin typeface="Josefin Sans"/>
            </a:endParaRPr>
          </a:p>
        </p:txBody>
      </p:sp>
      <p:sp>
        <p:nvSpPr>
          <p:cNvPr id="3" name="Sisällön paikkamerkki 2">
            <a:extLst>
              <a:ext uri="{FF2B5EF4-FFF2-40B4-BE49-F238E27FC236}">
                <a16:creationId xmlns:a16="http://schemas.microsoft.com/office/drawing/2014/main" id="{47CF2A5F-657B-04ED-19CA-CCDF5FC53FE9}"/>
              </a:ext>
            </a:extLst>
          </p:cNvPr>
          <p:cNvSpPr>
            <a:spLocks noGrp="1"/>
          </p:cNvSpPr>
          <p:nvPr>
            <p:ph sz="half" idx="1"/>
          </p:nvPr>
        </p:nvSpPr>
        <p:spPr/>
        <p:txBody>
          <a:bodyPr>
            <a:normAutofit fontScale="92500"/>
          </a:bodyPr>
          <a:lstStyle/>
          <a:p>
            <a:r>
              <a:rPr lang="fi-FI" dirty="0"/>
              <a:t>Kylän Kattaus työllistää kesäisin 14-17 vuotiaita nuoria päivystävien päiväkotien keittiöihin kahden viikon jaksoihin. </a:t>
            </a:r>
          </a:p>
          <a:p>
            <a:r>
              <a:rPr lang="fi-FI" dirty="0"/>
              <a:t>Lapsi töissä -päivää vietetään vuosittain. Edellisen kerran Kylän Kattauksen henkilöstön lapsia oli ”töissä” 34 ja lapsenlapsia yksi. Lapsille annettiin muistoksi diplomi sekä suklaapatukka.</a:t>
            </a:r>
          </a:p>
          <a:p>
            <a:endParaRPr lang="fi-FI" dirty="0"/>
          </a:p>
        </p:txBody>
      </p:sp>
      <p:pic>
        <p:nvPicPr>
          <p:cNvPr id="8" name="Sisällön paikkamerkki 7">
            <a:extLst>
              <a:ext uri="{FF2B5EF4-FFF2-40B4-BE49-F238E27FC236}">
                <a16:creationId xmlns:a16="http://schemas.microsoft.com/office/drawing/2014/main" id="{D3742396-2B99-C95F-70F2-91C0D803C9F6}"/>
              </a:ext>
            </a:extLst>
          </p:cNvPr>
          <p:cNvPicPr>
            <a:picLocks noGrp="1" noChangeAspect="1"/>
          </p:cNvPicPr>
          <p:nvPr>
            <p:ph sz="half" idx="2"/>
          </p:nvPr>
        </p:nvPicPr>
        <p:blipFill>
          <a:blip r:embed="rId2"/>
          <a:stretch>
            <a:fillRect/>
          </a:stretch>
        </p:blipFill>
        <p:spPr>
          <a:xfrm>
            <a:off x="6172200" y="2619193"/>
            <a:ext cx="5181600" cy="2608626"/>
          </a:xfrm>
          <a:prstGeom prst="rect">
            <a:avLst/>
          </a:prstGeom>
        </p:spPr>
      </p:pic>
      <p:sp>
        <p:nvSpPr>
          <p:cNvPr id="4" name="Päivämäärän paikkamerkki 3">
            <a:extLst>
              <a:ext uri="{FF2B5EF4-FFF2-40B4-BE49-F238E27FC236}">
                <a16:creationId xmlns:a16="http://schemas.microsoft.com/office/drawing/2014/main" id="{A5B50CCC-8FED-092C-34D7-FE69EE82FF89}"/>
              </a:ext>
            </a:extLst>
          </p:cNvPr>
          <p:cNvSpPr>
            <a:spLocks noGrp="1"/>
          </p:cNvSpPr>
          <p:nvPr>
            <p:ph type="dt" sz="half" idx="10"/>
          </p:nvPr>
        </p:nvSpPr>
        <p:spPr/>
        <p:txBody>
          <a:bodyPr/>
          <a:lstStyle/>
          <a:p>
            <a:endParaRPr lang="fi-FI" dirty="0"/>
          </a:p>
        </p:txBody>
      </p:sp>
      <p:sp>
        <p:nvSpPr>
          <p:cNvPr id="5" name="Alatunnisteen paikkamerkki 4">
            <a:extLst>
              <a:ext uri="{FF2B5EF4-FFF2-40B4-BE49-F238E27FC236}">
                <a16:creationId xmlns:a16="http://schemas.microsoft.com/office/drawing/2014/main" id="{0AA71B82-6524-6ACF-6C1D-FAAA05B4A43A}"/>
              </a:ext>
            </a:extLst>
          </p:cNvPr>
          <p:cNvSpPr>
            <a:spLocks noGrp="1"/>
          </p:cNvSpPr>
          <p:nvPr>
            <p:ph type="ftr" sz="quarter" idx="11"/>
          </p:nvPr>
        </p:nvSpPr>
        <p:spPr/>
        <p:txBody>
          <a:bodyPr/>
          <a:lstStyle/>
          <a:p>
            <a:r>
              <a:rPr lang="fi-FI" dirty="0"/>
              <a:t>Jyväskylän kaupunki</a:t>
            </a:r>
          </a:p>
        </p:txBody>
      </p:sp>
      <p:sp>
        <p:nvSpPr>
          <p:cNvPr id="6" name="Dian numeron paikkamerkki 5">
            <a:extLst>
              <a:ext uri="{FF2B5EF4-FFF2-40B4-BE49-F238E27FC236}">
                <a16:creationId xmlns:a16="http://schemas.microsoft.com/office/drawing/2014/main" id="{A9910ADA-6A85-8825-FDD2-7360392BEAC8}"/>
              </a:ext>
            </a:extLst>
          </p:cNvPr>
          <p:cNvSpPr>
            <a:spLocks noGrp="1"/>
          </p:cNvSpPr>
          <p:nvPr>
            <p:ph type="sldNum" sz="quarter" idx="12"/>
          </p:nvPr>
        </p:nvSpPr>
        <p:spPr/>
        <p:txBody>
          <a:bodyPr/>
          <a:lstStyle/>
          <a:p>
            <a:fld id="{8F4AEF5D-7FAC-4949-84D2-DA5A9BB3D225}" type="slidenum">
              <a:rPr lang="fi-FI" smtClean="0"/>
              <a:t>17</a:t>
            </a:fld>
            <a:endParaRPr lang="fi-FI"/>
          </a:p>
        </p:txBody>
      </p:sp>
    </p:spTree>
    <p:extLst>
      <p:ext uri="{BB962C8B-B14F-4D97-AF65-F5344CB8AC3E}">
        <p14:creationId xmlns:p14="http://schemas.microsoft.com/office/powerpoint/2010/main" val="316354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B52899-65FB-0704-521D-91B939E53FFD}"/>
              </a:ext>
            </a:extLst>
          </p:cNvPr>
          <p:cNvSpPr>
            <a:spLocks noGrp="1"/>
          </p:cNvSpPr>
          <p:nvPr>
            <p:ph type="title"/>
          </p:nvPr>
        </p:nvSpPr>
        <p:spPr>
          <a:xfrm>
            <a:off x="838200" y="1204809"/>
            <a:ext cx="10515600" cy="639689"/>
          </a:xfrm>
        </p:spPr>
        <p:txBody>
          <a:bodyPr anchor="t">
            <a:normAutofit fontScale="90000"/>
          </a:bodyPr>
          <a:lstStyle/>
          <a:p>
            <a:r>
              <a:rPr kumimoji="0" lang="fi-FI" sz="3600" b="1" i="0" u="none" strike="noStrike" kern="1200" cap="none" spc="0" normalizeH="0" baseline="0" noProof="0" dirty="0">
                <a:ln>
                  <a:noFill/>
                </a:ln>
                <a:effectLst/>
                <a:uLnTx/>
                <a:uFillTx/>
              </a:rPr>
              <a:t>KYLÄN KATTAUS-LIIKELAITOS </a:t>
            </a:r>
            <a:br>
              <a:rPr kumimoji="0" lang="fi-FI" sz="1900" b="1" i="0" u="none" strike="noStrike" kern="1200" cap="none" spc="0" normalizeH="0" baseline="0" noProof="0" dirty="0">
                <a:ln>
                  <a:noFill/>
                </a:ln>
                <a:effectLst/>
                <a:uLnTx/>
                <a:uFillTx/>
              </a:rPr>
            </a:br>
            <a:endParaRPr lang="en-US" sz="1900" dirty="0"/>
          </a:p>
        </p:txBody>
      </p:sp>
      <p:sp>
        <p:nvSpPr>
          <p:cNvPr id="18" name="Content Placeholder 6">
            <a:extLst>
              <a:ext uri="{FF2B5EF4-FFF2-40B4-BE49-F238E27FC236}">
                <a16:creationId xmlns:a16="http://schemas.microsoft.com/office/drawing/2014/main" id="{0707324C-E7C8-AC00-F7AD-43620C159942}"/>
              </a:ext>
            </a:extLst>
          </p:cNvPr>
          <p:cNvSpPr>
            <a:spLocks noGrp="1"/>
          </p:cNvSpPr>
          <p:nvPr>
            <p:ph sz="half" idx="1"/>
          </p:nvPr>
        </p:nvSpPr>
        <p:spPr>
          <a:xfrm>
            <a:off x="838200" y="2081349"/>
            <a:ext cx="5181600" cy="3683726"/>
          </a:xfrm>
        </p:spPr>
        <p:txBody>
          <a:bodyPr anchor="t">
            <a:normAutofit/>
          </a:bodyPr>
          <a:lstStyle/>
          <a:p>
            <a:pPr marL="384175" marR="0" lvl="0" indent="-38417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kumimoji="0" lang="fi-FI" sz="1500" b="0" i="0" u="none" strike="noStrike" kern="1200" cap="none" spc="0" normalizeH="0" baseline="0" noProof="0" dirty="0">
                <a:ln>
                  <a:noFill/>
                </a:ln>
                <a:effectLst/>
                <a:uLnTx/>
                <a:uFillTx/>
              </a:rPr>
              <a:t>Kylän Kattauksen toiminta-ajatuksena on tarjota elinikäistä hyvinvointia ja huolenpitoa asiakkaan lautaselle.</a:t>
            </a:r>
          </a:p>
          <a:p>
            <a:pPr marL="384175" marR="0" lvl="0" indent="-38417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kumimoji="0" lang="fi-FI" sz="1500" b="0" i="0" u="none" strike="noStrike" kern="1200" cap="none" spc="0" normalizeH="0" baseline="0" noProof="0" dirty="0">
                <a:ln>
                  <a:noFill/>
                </a:ln>
                <a:effectLst/>
                <a:uLnTx/>
                <a:uFillTx/>
              </a:rPr>
              <a:t>Kylän Kattaus, Jyväskylän kaupungin ruokapalvelu, on kaupungin sisäinen liikelaitos.</a:t>
            </a:r>
          </a:p>
          <a:p>
            <a:pPr marL="384175" marR="0" lvl="0" indent="-38417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kumimoji="0" lang="fi-FI" sz="1500" b="0" i="0" u="none" strike="noStrike" kern="1200" cap="none" spc="0" normalizeH="0" baseline="0" noProof="0" dirty="0">
                <a:ln>
                  <a:noFill/>
                </a:ln>
                <a:effectLst/>
                <a:uLnTx/>
                <a:uFillTx/>
              </a:rPr>
              <a:t>Vuosittainen aterioiden määrä on noin 5 900 000.</a:t>
            </a:r>
          </a:p>
          <a:p>
            <a:pPr marL="384175" marR="0" lvl="0" indent="-38417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kumimoji="0" lang="fi-FI" sz="1500" b="0" i="0" u="none" strike="noStrike" kern="1200" cap="none" spc="0" normalizeH="0" baseline="0" noProof="0" dirty="0">
                <a:ln>
                  <a:noFill/>
                </a:ln>
                <a:effectLst/>
                <a:uLnTx/>
                <a:uFillTx/>
              </a:rPr>
              <a:t>Keskuskeittiöt Ristonmaalla ja Palokassa valmistavat koulu- ja päiväkotiateriat arkipäivisin.</a:t>
            </a:r>
          </a:p>
          <a:p>
            <a:pPr marL="384175" marR="0" lvl="0" indent="-38417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lang="fi-FI" sz="1500" b="0" i="0" u="none" strike="noStrike" kern="1200" cap="none" spc="0" normalizeH="0" baseline="0" noProof="0" dirty="0">
                <a:ln>
                  <a:noFill/>
                </a:ln>
                <a:effectLst/>
                <a:uLnTx/>
                <a:uFillTx/>
              </a:rPr>
              <a:t>Palvelukeittiöitä on 81 </a:t>
            </a:r>
          </a:p>
          <a:p>
            <a:pPr marL="384175" marR="0" lvl="0" indent="-38417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kumimoji="0" lang="fi-FI" sz="1500" b="0" i="0" u="none" strike="noStrike" kern="1200" cap="none" spc="0" normalizeH="0" baseline="0" noProof="0" dirty="0">
                <a:ln>
                  <a:noFill/>
                </a:ln>
                <a:effectLst/>
                <a:uLnTx/>
                <a:uFillTx/>
              </a:rPr>
              <a:t>Kylän Kattauksessa työskentelee yhteensä noin 230 alan ammattilaista</a:t>
            </a:r>
            <a:endParaRPr lang="fi-FI" sz="1500" b="0" i="0" u="none" strike="noStrike" kern="1200" cap="none" spc="0" normalizeH="0" baseline="0" noProof="0" dirty="0">
              <a:ln>
                <a:noFill/>
              </a:ln>
              <a:effectLst/>
              <a:uLnTx/>
              <a:uFillTx/>
            </a:endParaRPr>
          </a:p>
          <a:p>
            <a:pPr marL="384175" marR="0" lvl="0" indent="-384175" defTabSz="914400" rtl="0" eaLnBrk="1" fontAlgn="auto" latinLnBrk="0" hangingPunct="1">
              <a:lnSpc>
                <a:spcPct val="90000"/>
              </a:lnSpc>
              <a:spcBef>
                <a:spcPts val="600"/>
              </a:spcBef>
              <a:spcAft>
                <a:spcPts val="600"/>
              </a:spcAft>
              <a:buClr>
                <a:srgbClr val="0070C0"/>
              </a:buClr>
              <a:buSzPct val="100000"/>
              <a:buFont typeface="Arial" panose="020B0604020202020204" pitchFamily="34" charset="0"/>
              <a:buChar char="■"/>
              <a:tabLst/>
              <a:defRPr/>
            </a:pPr>
            <a:r>
              <a:rPr kumimoji="0" lang="fi-FI" sz="1500" b="0" i="0" u="none" strike="noStrike" kern="1200" cap="none" spc="0" normalizeH="0" baseline="0" noProof="0" dirty="0">
                <a:ln>
                  <a:noFill/>
                </a:ln>
                <a:effectLst/>
                <a:uLnTx/>
                <a:uFillTx/>
              </a:rPr>
              <a:t>Liikevaihto on noin 17 miljoonaa euroa.</a:t>
            </a:r>
          </a:p>
          <a:p>
            <a:pPr marL="325120" indent="-325120">
              <a:lnSpc>
                <a:spcPct val="90000"/>
              </a:lnSpc>
            </a:pPr>
            <a:endParaRPr lang="en-US" sz="1500" dirty="0"/>
          </a:p>
        </p:txBody>
      </p:sp>
      <p:pic>
        <p:nvPicPr>
          <p:cNvPr id="5" name="Kuva 4">
            <a:extLst>
              <a:ext uri="{FF2B5EF4-FFF2-40B4-BE49-F238E27FC236}">
                <a16:creationId xmlns:a16="http://schemas.microsoft.com/office/drawing/2014/main" id="{C8483787-FFEC-4D2C-C2B7-47FD06D4DAD5}"/>
              </a:ext>
            </a:extLst>
          </p:cNvPr>
          <p:cNvPicPr>
            <a:picLocks noChangeAspect="1"/>
          </p:cNvPicPr>
          <p:nvPr/>
        </p:nvPicPr>
        <p:blipFill>
          <a:blip r:embed="rId2"/>
          <a:stretch>
            <a:fillRect/>
          </a:stretch>
        </p:blipFill>
        <p:spPr>
          <a:xfrm>
            <a:off x="6172200" y="2368732"/>
            <a:ext cx="5181600" cy="3108960"/>
          </a:xfrm>
          <a:prstGeom prst="rect">
            <a:avLst/>
          </a:prstGeom>
          <a:noFill/>
        </p:spPr>
      </p:pic>
      <p:sp>
        <p:nvSpPr>
          <p:cNvPr id="23" name="Date Placeholder 4">
            <a:extLst>
              <a:ext uri="{FF2B5EF4-FFF2-40B4-BE49-F238E27FC236}">
                <a16:creationId xmlns:a16="http://schemas.microsoft.com/office/drawing/2014/main" id="{B315054B-2A4F-2F2C-5AC8-3F59E4B4913F}"/>
              </a:ext>
            </a:extLst>
          </p:cNvPr>
          <p:cNvSpPr>
            <a:spLocks noGrp="1"/>
          </p:cNvSpPr>
          <p:nvPr>
            <p:ph type="dt" sz="half" idx="10"/>
          </p:nvPr>
        </p:nvSpPr>
        <p:spPr>
          <a:xfrm>
            <a:off x="838200" y="6199596"/>
            <a:ext cx="1025434" cy="365125"/>
          </a:xfrm>
        </p:spPr>
        <p:txBody>
          <a:bodyPr/>
          <a:lstStyle/>
          <a:p>
            <a:pPr>
              <a:spcAft>
                <a:spcPts val="600"/>
              </a:spcAft>
            </a:pPr>
            <a:r>
              <a:rPr lang="en-FI"/>
              <a:t>23/03/2021</a:t>
            </a:r>
            <a:endParaRPr lang="fi-FI"/>
          </a:p>
        </p:txBody>
      </p:sp>
      <p:sp>
        <p:nvSpPr>
          <p:cNvPr id="14" name="Footer Placeholder 4">
            <a:extLst>
              <a:ext uri="{FF2B5EF4-FFF2-40B4-BE49-F238E27FC236}">
                <a16:creationId xmlns:a16="http://schemas.microsoft.com/office/drawing/2014/main" id="{DDB1CFD2-AF3A-CAB8-61B1-961715098D4E}"/>
              </a:ext>
            </a:extLst>
          </p:cNvPr>
          <p:cNvSpPr>
            <a:spLocks noGrp="1"/>
          </p:cNvSpPr>
          <p:nvPr>
            <p:ph type="ftr" sz="quarter" idx="11"/>
          </p:nvPr>
        </p:nvSpPr>
        <p:spPr>
          <a:xfrm>
            <a:off x="2002971" y="6199596"/>
            <a:ext cx="5673635"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rPr>
              <a:t>Jyväskylän kaupunki</a:t>
            </a:r>
          </a:p>
        </p:txBody>
      </p:sp>
      <p:sp>
        <p:nvSpPr>
          <p:cNvPr id="16" name="Slide Number Placeholder 5">
            <a:extLst>
              <a:ext uri="{FF2B5EF4-FFF2-40B4-BE49-F238E27FC236}">
                <a16:creationId xmlns:a16="http://schemas.microsoft.com/office/drawing/2014/main" id="{F56184AD-9BE1-7FCA-3230-ABC9972B0807}"/>
              </a:ext>
            </a:extLst>
          </p:cNvPr>
          <p:cNvSpPr>
            <a:spLocks noGrp="1"/>
          </p:cNvSpPr>
          <p:nvPr>
            <p:ph type="sldNum" sz="quarter" idx="12"/>
          </p:nvPr>
        </p:nvSpPr>
        <p:spPr>
          <a:xfrm>
            <a:off x="7815942" y="6199596"/>
            <a:ext cx="61177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8F4AEF5D-7FAC-4949-84D2-DA5A9BB3D225}" type="slidenum">
              <a:rPr kumimoji="0" lang="fi-FI"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a:t>
            </a:fld>
            <a:endParaRPr kumimoji="0" lang="fi-FI" b="1" i="0" u="none" strike="noStrike" kern="1200" cap="none" spc="0" normalizeH="0" baseline="0" noProof="0">
              <a:ln>
                <a:noFill/>
              </a:ln>
              <a:effectLst/>
              <a:uLnTx/>
              <a:uFillTx/>
            </a:endParaRPr>
          </a:p>
        </p:txBody>
      </p:sp>
    </p:spTree>
    <p:extLst>
      <p:ext uri="{BB962C8B-B14F-4D97-AF65-F5344CB8AC3E}">
        <p14:creationId xmlns:p14="http://schemas.microsoft.com/office/powerpoint/2010/main" val="162309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41C5C-4704-4696-BE9B-E31FCE5DCF64}"/>
              </a:ext>
            </a:extLst>
          </p:cNvPr>
          <p:cNvSpPr>
            <a:spLocks noGrp="1"/>
          </p:cNvSpPr>
          <p:nvPr>
            <p:ph type="title"/>
          </p:nvPr>
        </p:nvSpPr>
        <p:spPr/>
        <p:txBody>
          <a:bodyPr>
            <a:normAutofit/>
          </a:bodyPr>
          <a:lstStyle/>
          <a:p>
            <a:r>
              <a:rPr lang="fi-FI" sz="3200"/>
              <a:t>Kylän Kattauksen toiminta ja tavoitteet</a:t>
            </a:r>
            <a:endParaRPr lang="en-FI" sz="3200"/>
          </a:p>
        </p:txBody>
      </p:sp>
      <p:sp>
        <p:nvSpPr>
          <p:cNvPr id="7" name="Content Placeholder 6">
            <a:extLst>
              <a:ext uri="{FF2B5EF4-FFF2-40B4-BE49-F238E27FC236}">
                <a16:creationId xmlns:a16="http://schemas.microsoft.com/office/drawing/2014/main" id="{A0CC9A64-22F7-4241-B1FF-837FB4CFD3AD}"/>
              </a:ext>
            </a:extLst>
          </p:cNvPr>
          <p:cNvSpPr>
            <a:spLocks noGrp="1"/>
          </p:cNvSpPr>
          <p:nvPr>
            <p:ph idx="1"/>
          </p:nvPr>
        </p:nvSpPr>
        <p:spPr/>
        <p:txBody>
          <a:bodyPr/>
          <a:lstStyle/>
          <a:p>
            <a:pPr marL="325120" indent="-325120"/>
            <a:r>
              <a:rPr lang="fi-FI">
                <a:latin typeface="Open Sans"/>
                <a:ea typeface="Open Sans"/>
                <a:cs typeface="Open Sans"/>
              </a:rPr>
              <a:t>Kylän Kattauksen missiona on tarjota päivittäin hyvinvointia ja huolenpitoa asiakkaansa lautaselle. </a:t>
            </a:r>
            <a:endParaRPr lang="en-US">
              <a:latin typeface="Open Sans"/>
              <a:ea typeface="Open Sans"/>
              <a:cs typeface="Open Sans"/>
            </a:endParaRPr>
          </a:p>
          <a:p>
            <a:pPr marL="325120" indent="-325120"/>
            <a:r>
              <a:rPr lang="fi-FI">
                <a:latin typeface="Open Sans"/>
                <a:ea typeface="Open Sans"/>
                <a:cs typeface="Open Sans"/>
              </a:rPr>
              <a:t>Visiona on olla arvostettu, laadukas ja kustannustehokas hyvinvoinnin edistäjä ja jatkuvasti kehittyvä ammattilaisten työyhteisö. Tätä menestyksen reseptiä Kylän Kattaus toteuttaa olemalla yhteistyöhaluinen ja luotettava ruokapalvelukumppani. </a:t>
            </a:r>
          </a:p>
          <a:p>
            <a:pPr marL="325120" indent="-325120"/>
            <a:r>
              <a:rPr lang="fi-FI">
                <a:latin typeface="Open Sans"/>
                <a:ea typeface="Open Sans"/>
                <a:cs typeface="Open Sans"/>
              </a:rPr>
              <a:t>Kylän Kattauksen perusarvot luottamus, arvostus, vastuullisuus ja rohkeus auttavat ymmärtämään Kylän Kattauksen yrityskulttuuria ja tapaa toimia. </a:t>
            </a:r>
          </a:p>
          <a:p>
            <a:pPr marL="325120" indent="-325120"/>
            <a:endParaRPr lang="en-FI"/>
          </a:p>
        </p:txBody>
      </p:sp>
      <p:sp>
        <p:nvSpPr>
          <p:cNvPr id="2" name="Date Placeholder 1">
            <a:extLst>
              <a:ext uri="{FF2B5EF4-FFF2-40B4-BE49-F238E27FC236}">
                <a16:creationId xmlns:a16="http://schemas.microsoft.com/office/drawing/2014/main" id="{AC2617A8-CF97-4441-B970-0CA4915BBE14}"/>
              </a:ext>
            </a:extLst>
          </p:cNvPr>
          <p:cNvSpPr>
            <a:spLocks noGrp="1"/>
          </p:cNvSpPr>
          <p:nvPr>
            <p:ph type="dt" sz="half" idx="10"/>
          </p:nvPr>
        </p:nvSpPr>
        <p:spPr/>
        <p:txBody>
          <a:bodyPr/>
          <a:lstStyle/>
          <a:p>
            <a:r>
              <a:rPr lang="en-FI"/>
              <a:t>23/03/2021</a:t>
            </a:r>
            <a:endParaRPr lang="fi-FI"/>
          </a:p>
        </p:txBody>
      </p:sp>
      <p:sp>
        <p:nvSpPr>
          <p:cNvPr id="3" name="Slide Number Placeholder 2">
            <a:extLst>
              <a:ext uri="{FF2B5EF4-FFF2-40B4-BE49-F238E27FC236}">
                <a16:creationId xmlns:a16="http://schemas.microsoft.com/office/drawing/2014/main" id="{43E5DA97-5595-419E-8749-AF1494AE52C1}"/>
              </a:ext>
            </a:extLst>
          </p:cNvPr>
          <p:cNvSpPr>
            <a:spLocks noGrp="1"/>
          </p:cNvSpPr>
          <p:nvPr>
            <p:ph type="sldNum" sz="quarter" idx="12"/>
          </p:nvPr>
        </p:nvSpPr>
        <p:spPr/>
        <p:txBody>
          <a:bodyPr/>
          <a:lstStyle/>
          <a:p>
            <a:fld id="{8F4AEF5D-7FAC-4949-84D2-DA5A9BB3D225}" type="slidenum">
              <a:rPr lang="fi-FI" smtClean="0"/>
              <a:t>3</a:t>
            </a:fld>
            <a:endParaRPr lang="fi-FI"/>
          </a:p>
        </p:txBody>
      </p:sp>
      <p:sp>
        <p:nvSpPr>
          <p:cNvPr id="5" name="Footer Placeholder 4">
            <a:extLst>
              <a:ext uri="{FF2B5EF4-FFF2-40B4-BE49-F238E27FC236}">
                <a16:creationId xmlns:a16="http://schemas.microsoft.com/office/drawing/2014/main" id="{8AF88D02-28BE-458F-85FD-F36D59DD539E}"/>
              </a:ext>
            </a:extLst>
          </p:cNvPr>
          <p:cNvSpPr>
            <a:spLocks noGrp="1"/>
          </p:cNvSpPr>
          <p:nvPr>
            <p:ph type="ftr" sz="quarter" idx="11"/>
          </p:nvPr>
        </p:nvSpPr>
        <p:spPr/>
        <p:txBody>
          <a:bodyPr/>
          <a:lstStyle/>
          <a:p>
            <a:r>
              <a:rPr lang="fi-FI"/>
              <a:t>Jyväskylän kaupunki</a:t>
            </a:r>
          </a:p>
        </p:txBody>
      </p:sp>
    </p:spTree>
    <p:extLst>
      <p:ext uri="{BB962C8B-B14F-4D97-AF65-F5344CB8AC3E}">
        <p14:creationId xmlns:p14="http://schemas.microsoft.com/office/powerpoint/2010/main" val="268831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Luonnonmukainen ruoka, tuote, Ruokaryhmä, Prosessoimaton ruoka">
            <a:extLst>
              <a:ext uri="{FF2B5EF4-FFF2-40B4-BE49-F238E27FC236}">
                <a16:creationId xmlns:a16="http://schemas.microsoft.com/office/drawing/2014/main" id="{17FF96C1-4403-0AE2-8133-4C8D2C7736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000"/>
          <a:stretch/>
        </p:blipFill>
        <p:spPr>
          <a:xfrm>
            <a:off x="20" y="0"/>
            <a:ext cx="12191980" cy="6857990"/>
          </a:xfrm>
          <a:prstGeom prst="rect">
            <a:avLst/>
          </a:prstGeom>
          <a:noFill/>
        </p:spPr>
      </p:pic>
      <p:sp>
        <p:nvSpPr>
          <p:cNvPr id="5" name="Tekstiruutu 4">
            <a:extLst>
              <a:ext uri="{FF2B5EF4-FFF2-40B4-BE49-F238E27FC236}">
                <a16:creationId xmlns:a16="http://schemas.microsoft.com/office/drawing/2014/main" id="{1A9F6D0A-9D2C-9041-D436-FF7BD39DC0AA}"/>
              </a:ext>
            </a:extLst>
          </p:cNvPr>
          <p:cNvSpPr txBox="1"/>
          <p:nvPr/>
        </p:nvSpPr>
        <p:spPr>
          <a:xfrm>
            <a:off x="1660187" y="149901"/>
            <a:ext cx="7843398" cy="461665"/>
          </a:xfrm>
          <a:prstGeom prst="rect">
            <a:avLst/>
          </a:prstGeom>
          <a:noFill/>
        </p:spPr>
        <p:txBody>
          <a:bodyPr wrap="square" rtlCol="0">
            <a:spAutoFit/>
          </a:bodyPr>
          <a:lstStyle/>
          <a:p>
            <a:r>
              <a:rPr lang="fi-FI" sz="2400"/>
              <a:t>Kylän Kattaus – Hyvinvointia ja huolenpitoa Sinun lautasellesi</a:t>
            </a:r>
          </a:p>
        </p:txBody>
      </p:sp>
      <p:sp>
        <p:nvSpPr>
          <p:cNvPr id="6" name="Tekstiruutu 5">
            <a:extLst>
              <a:ext uri="{FF2B5EF4-FFF2-40B4-BE49-F238E27FC236}">
                <a16:creationId xmlns:a16="http://schemas.microsoft.com/office/drawing/2014/main" id="{C180C1DD-ED59-DC8B-7663-DE54801D773F}"/>
              </a:ext>
            </a:extLst>
          </p:cNvPr>
          <p:cNvSpPr txBox="1"/>
          <p:nvPr/>
        </p:nvSpPr>
        <p:spPr>
          <a:xfrm>
            <a:off x="9498340" y="149901"/>
            <a:ext cx="2175991" cy="3046988"/>
          </a:xfrm>
          <a:prstGeom prst="rect">
            <a:avLst/>
          </a:prstGeom>
          <a:noFill/>
        </p:spPr>
        <p:txBody>
          <a:bodyPr wrap="square" rtlCol="0">
            <a:spAutoFit/>
          </a:bodyPr>
          <a:lstStyle/>
          <a:p>
            <a:r>
              <a:rPr lang="fi-FI"/>
              <a:t>PAINOPISTEET JA KEHITTÄMISKOHTEET</a:t>
            </a:r>
          </a:p>
          <a:p>
            <a:pPr marL="285750" indent="-285750">
              <a:buFont typeface="Arial" panose="020B0604020202020204" pitchFamily="34" charset="0"/>
              <a:buChar char="•"/>
            </a:pPr>
            <a:r>
              <a:rPr lang="fi-FI" sz="1200"/>
              <a:t>Laadukas asiakaskokemus</a:t>
            </a:r>
          </a:p>
          <a:p>
            <a:pPr marL="285750" indent="-285750">
              <a:buFont typeface="Arial" panose="020B0604020202020204" pitchFamily="34" charset="0"/>
              <a:buChar char="•"/>
            </a:pPr>
            <a:r>
              <a:rPr lang="fi-FI" sz="1200"/>
              <a:t>Osaava, työvireinen ja kehittyvä henkilöstö</a:t>
            </a:r>
          </a:p>
          <a:p>
            <a:pPr marL="285750" indent="-285750">
              <a:buFont typeface="Arial" panose="020B0604020202020204" pitchFamily="34" charset="0"/>
              <a:buChar char="•"/>
            </a:pPr>
            <a:r>
              <a:rPr lang="fi-FI" sz="1200"/>
              <a:t>Yhteistyö ja aktiivisuus kumppanuuksissa ja verkostoissa</a:t>
            </a:r>
          </a:p>
          <a:p>
            <a:pPr marL="285750" indent="-285750">
              <a:buFont typeface="Arial" panose="020B0604020202020204" pitchFamily="34" charset="0"/>
              <a:buChar char="•"/>
            </a:pPr>
            <a:r>
              <a:rPr lang="fi-FI" sz="1200"/>
              <a:t>Digitalisaatiota hyödyntävät palvelut</a:t>
            </a:r>
          </a:p>
          <a:p>
            <a:pPr marL="285750" indent="-285750">
              <a:buFont typeface="Arial" panose="020B0604020202020204" pitchFamily="34" charset="0"/>
              <a:buChar char="•"/>
            </a:pPr>
            <a:r>
              <a:rPr lang="fi-FI" sz="1200"/>
              <a:t>Resurssiviisas ja eettinen toiminta</a:t>
            </a:r>
          </a:p>
          <a:p>
            <a:pPr marL="285750" indent="-285750">
              <a:buFont typeface="Arial" panose="020B0604020202020204" pitchFamily="34" charset="0"/>
              <a:buChar char="•"/>
            </a:pPr>
            <a:r>
              <a:rPr lang="fi-FI" sz="1200"/>
              <a:t>Yrityskuvan rakentaminen</a:t>
            </a:r>
          </a:p>
          <a:p>
            <a:pPr marL="285750" indent="-285750">
              <a:buFont typeface="Arial" panose="020B0604020202020204" pitchFamily="34" charset="0"/>
              <a:buChar char="•"/>
            </a:pPr>
            <a:r>
              <a:rPr lang="fi-FI" sz="1200"/>
              <a:t>Tuottavuuden kasvattaminen</a:t>
            </a:r>
          </a:p>
        </p:txBody>
      </p:sp>
      <p:sp>
        <p:nvSpPr>
          <p:cNvPr id="7" name="Tekstiruutu 6">
            <a:extLst>
              <a:ext uri="{FF2B5EF4-FFF2-40B4-BE49-F238E27FC236}">
                <a16:creationId xmlns:a16="http://schemas.microsoft.com/office/drawing/2014/main" id="{5764BF90-5C5F-B93B-5507-907CE5DEF163}"/>
              </a:ext>
            </a:extLst>
          </p:cNvPr>
          <p:cNvSpPr txBox="1"/>
          <p:nvPr/>
        </p:nvSpPr>
        <p:spPr>
          <a:xfrm>
            <a:off x="5260673" y="1249212"/>
            <a:ext cx="4190731" cy="2277547"/>
          </a:xfrm>
          <a:prstGeom prst="rect">
            <a:avLst/>
          </a:prstGeom>
          <a:noFill/>
        </p:spPr>
        <p:txBody>
          <a:bodyPr wrap="square" rtlCol="0">
            <a:spAutoFit/>
          </a:bodyPr>
          <a:lstStyle/>
          <a:p>
            <a:r>
              <a:rPr lang="fi-FI" sz="2000"/>
              <a:t>MENESTYKSEMME RESEPTI</a:t>
            </a:r>
          </a:p>
          <a:p>
            <a:pPr marL="285750" indent="-285750">
              <a:buFont typeface="Arial" panose="020B0604020202020204" pitchFamily="34" charset="0"/>
              <a:buChar char="•"/>
            </a:pPr>
            <a:r>
              <a:rPr lang="fi-FI"/>
              <a:t>Olemme arvostettu, laadukas ja kustannustehokas hyvinvoinnin edistäjä</a:t>
            </a:r>
          </a:p>
          <a:p>
            <a:pPr marL="285750" indent="-285750">
              <a:buFont typeface="Arial" panose="020B0604020202020204" pitchFamily="34" charset="0"/>
              <a:buChar char="•"/>
            </a:pPr>
            <a:r>
              <a:rPr lang="fi-FI"/>
              <a:t>Olemme</a:t>
            </a:r>
            <a:r>
              <a:rPr lang="fi-FI">
                <a:solidFill>
                  <a:schemeClr val="bg1"/>
                </a:solidFill>
              </a:rPr>
              <a:t> </a:t>
            </a:r>
            <a:r>
              <a:rPr lang="fi-FI"/>
              <a:t>uudistuva,</a:t>
            </a:r>
            <a:r>
              <a:rPr lang="fi-FI" strike="sngStrike">
                <a:solidFill>
                  <a:schemeClr val="bg1"/>
                </a:solidFill>
              </a:rPr>
              <a:t> </a:t>
            </a:r>
            <a:r>
              <a:rPr lang="fi-FI"/>
              <a:t>yhteistyöhaluinen ja luotettava ruokapalvelukumppani </a:t>
            </a:r>
          </a:p>
          <a:p>
            <a:pPr marL="285750" indent="-285750">
              <a:buFont typeface="Arial" panose="020B0604020202020204" pitchFamily="34" charset="0"/>
              <a:buChar char="•"/>
            </a:pPr>
            <a:r>
              <a:rPr lang="fi-FI"/>
              <a:t>Olemme haluttu ja jatkuvasti kehittyvä ammattilaisten työyhteisö </a:t>
            </a:r>
          </a:p>
          <a:p>
            <a:pPr marL="285750" indent="-285750">
              <a:buFont typeface="Arial" panose="020B0604020202020204" pitchFamily="34" charset="0"/>
              <a:buChar char="•"/>
            </a:pPr>
            <a:endParaRPr lang="fi-FI" sz="1400">
              <a:solidFill>
                <a:schemeClr val="bg1"/>
              </a:solidFill>
            </a:endParaRPr>
          </a:p>
        </p:txBody>
      </p:sp>
      <p:sp>
        <p:nvSpPr>
          <p:cNvPr id="8" name="Tekstiruutu 7">
            <a:extLst>
              <a:ext uri="{FF2B5EF4-FFF2-40B4-BE49-F238E27FC236}">
                <a16:creationId xmlns:a16="http://schemas.microsoft.com/office/drawing/2014/main" id="{34C6818F-D3EA-353D-85CE-492464C6CA45}"/>
              </a:ext>
            </a:extLst>
          </p:cNvPr>
          <p:cNvSpPr txBox="1"/>
          <p:nvPr/>
        </p:nvSpPr>
        <p:spPr>
          <a:xfrm>
            <a:off x="587920" y="845030"/>
            <a:ext cx="1743943" cy="2000548"/>
          </a:xfrm>
          <a:prstGeom prst="rect">
            <a:avLst/>
          </a:prstGeom>
          <a:noFill/>
        </p:spPr>
        <p:txBody>
          <a:bodyPr wrap="square" rtlCol="0">
            <a:spAutoFit/>
          </a:bodyPr>
          <a:lstStyle/>
          <a:p>
            <a:r>
              <a:rPr lang="fi-FI"/>
              <a:t>ARVOT</a:t>
            </a:r>
          </a:p>
          <a:p>
            <a:pPr marL="285750" indent="-285750">
              <a:buFont typeface="Arial" panose="020B0604020202020204" pitchFamily="34" charset="0"/>
              <a:buChar char="•"/>
            </a:pPr>
            <a:r>
              <a:rPr lang="fi-FI" sz="1400"/>
              <a:t>Luottamus</a:t>
            </a:r>
          </a:p>
          <a:p>
            <a:pPr marL="285750" indent="-285750">
              <a:buFont typeface="Arial" panose="020B0604020202020204" pitchFamily="34" charset="0"/>
              <a:buChar char="•"/>
            </a:pPr>
            <a:r>
              <a:rPr lang="fi-FI" sz="1400"/>
              <a:t>Arvostus</a:t>
            </a:r>
          </a:p>
          <a:p>
            <a:pPr marL="285750" indent="-285750">
              <a:buFont typeface="Arial" panose="020B0604020202020204" pitchFamily="34" charset="0"/>
              <a:buChar char="•"/>
            </a:pPr>
            <a:r>
              <a:rPr lang="fi-FI" sz="1400"/>
              <a:t>Vastuullisuus </a:t>
            </a:r>
          </a:p>
          <a:p>
            <a:pPr marL="285750" indent="-285750">
              <a:buFont typeface="Arial" panose="020B0604020202020204" pitchFamily="34" charset="0"/>
              <a:buChar char="•"/>
            </a:pPr>
            <a:r>
              <a:rPr lang="fi-FI" sz="1400"/>
              <a:t>Rohkeus </a:t>
            </a:r>
          </a:p>
          <a:p>
            <a:pPr marL="285750" indent="-285750">
              <a:buFont typeface="Arial" panose="020B0604020202020204" pitchFamily="34" charset="0"/>
              <a:buChar char="•"/>
            </a:pPr>
            <a:endParaRPr lang="fi-FI" sz="1400">
              <a:solidFill>
                <a:schemeClr val="bg1"/>
              </a:solidFill>
            </a:endParaRPr>
          </a:p>
          <a:p>
            <a:endParaRPr lang="fi-FI">
              <a:solidFill>
                <a:schemeClr val="bg1"/>
              </a:solidFill>
            </a:endParaRPr>
          </a:p>
          <a:p>
            <a:endParaRPr lang="fi-FI">
              <a:solidFill>
                <a:schemeClr val="bg1"/>
              </a:solidFill>
            </a:endParaRPr>
          </a:p>
        </p:txBody>
      </p:sp>
      <p:sp>
        <p:nvSpPr>
          <p:cNvPr id="9" name="Tekstiruutu 8">
            <a:extLst>
              <a:ext uri="{FF2B5EF4-FFF2-40B4-BE49-F238E27FC236}">
                <a16:creationId xmlns:a16="http://schemas.microsoft.com/office/drawing/2014/main" id="{3ECE433E-31E3-AB79-42ED-9C9C85C4330B}"/>
              </a:ext>
            </a:extLst>
          </p:cNvPr>
          <p:cNvSpPr txBox="1"/>
          <p:nvPr/>
        </p:nvSpPr>
        <p:spPr>
          <a:xfrm>
            <a:off x="2695413" y="1249212"/>
            <a:ext cx="2088231" cy="2616101"/>
          </a:xfrm>
          <a:prstGeom prst="rect">
            <a:avLst/>
          </a:prstGeom>
          <a:noFill/>
        </p:spPr>
        <p:txBody>
          <a:bodyPr wrap="square" rtlCol="0">
            <a:spAutoFit/>
          </a:bodyPr>
          <a:lstStyle/>
          <a:p>
            <a:r>
              <a:rPr lang="fi-FI"/>
              <a:t>MUUTOSTEKIJÄT</a:t>
            </a:r>
          </a:p>
          <a:p>
            <a:pPr marL="285750" indent="-285750">
              <a:buFont typeface="Arial" panose="020B0604020202020204" pitchFamily="34" charset="0"/>
              <a:buChar char="•"/>
            </a:pPr>
            <a:r>
              <a:rPr lang="fi-FI" sz="1200"/>
              <a:t>Ekologinen kestävyys</a:t>
            </a:r>
          </a:p>
          <a:p>
            <a:pPr marL="285750" indent="-285750">
              <a:buFont typeface="Arial" panose="020B0604020202020204" pitchFamily="34" charset="0"/>
              <a:buChar char="•"/>
            </a:pPr>
            <a:r>
              <a:rPr lang="fi-FI" sz="1200"/>
              <a:t>Henkilökohtainen hyvinvointi </a:t>
            </a:r>
          </a:p>
          <a:p>
            <a:pPr marL="285750" indent="-285750">
              <a:buFont typeface="Arial" panose="020B0604020202020204" pitchFamily="34" charset="0"/>
              <a:buChar char="•"/>
            </a:pPr>
            <a:r>
              <a:rPr lang="fi-FI" sz="1200"/>
              <a:t>Syntyvyyden aleneminen</a:t>
            </a:r>
          </a:p>
          <a:p>
            <a:pPr marL="285750" indent="-285750">
              <a:buFont typeface="Arial" panose="020B0604020202020204" pitchFamily="34" charset="0"/>
              <a:buChar char="•"/>
            </a:pPr>
            <a:r>
              <a:rPr lang="fi-FI" sz="1200"/>
              <a:t>Teknologian nopea kehitys</a:t>
            </a:r>
          </a:p>
          <a:p>
            <a:pPr marL="285750" indent="-285750">
              <a:buFont typeface="Arial" panose="020B0604020202020204" pitchFamily="34" charset="0"/>
              <a:buChar char="•"/>
            </a:pPr>
            <a:r>
              <a:rPr lang="fi-FI" sz="1200"/>
              <a:t>Monikulttuurisuus</a:t>
            </a:r>
          </a:p>
          <a:p>
            <a:pPr marL="285750" indent="-285750">
              <a:buFont typeface="Arial" panose="020B0604020202020204" pitchFamily="34" charset="0"/>
              <a:buChar char="•"/>
            </a:pPr>
            <a:r>
              <a:rPr lang="fi-FI" sz="1200"/>
              <a:t>Nuorten osallisuus </a:t>
            </a:r>
          </a:p>
          <a:p>
            <a:pPr marL="285750" indent="-285750">
              <a:buFont typeface="Arial" panose="020B0604020202020204" pitchFamily="34" charset="0"/>
              <a:buChar char="•"/>
            </a:pPr>
            <a:r>
              <a:rPr lang="fi-FI" sz="1200"/>
              <a:t>Häiriöiden globaali lisääntyminen</a:t>
            </a:r>
          </a:p>
          <a:p>
            <a:pPr marL="285750" indent="-285750">
              <a:buFont typeface="Arial" panose="020B0604020202020204" pitchFamily="34" charset="0"/>
              <a:buChar char="•"/>
            </a:pPr>
            <a:r>
              <a:rPr lang="fi-FI" sz="1200"/>
              <a:t>Talouden heikkeneminen</a:t>
            </a:r>
          </a:p>
          <a:p>
            <a:pPr marL="285750" indent="-285750">
              <a:buFont typeface="Arial" panose="020B0604020202020204" pitchFamily="34" charset="0"/>
              <a:buChar char="•"/>
            </a:pPr>
            <a:endParaRPr lang="fi-FI" sz="1400">
              <a:solidFill>
                <a:schemeClr val="bg1"/>
              </a:solidFill>
            </a:endParaRPr>
          </a:p>
        </p:txBody>
      </p:sp>
    </p:spTree>
    <p:extLst>
      <p:ext uri="{BB962C8B-B14F-4D97-AF65-F5344CB8AC3E}">
        <p14:creationId xmlns:p14="http://schemas.microsoft.com/office/powerpoint/2010/main" val="62502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B484845-18C8-ADBB-D970-3E35DE9C509E}"/>
              </a:ext>
            </a:extLst>
          </p:cNvPr>
          <p:cNvSpPr>
            <a:spLocks noGrp="1"/>
          </p:cNvSpPr>
          <p:nvPr>
            <p:ph type="title"/>
          </p:nvPr>
        </p:nvSpPr>
        <p:spPr>
          <a:xfrm>
            <a:off x="535577" y="1145943"/>
            <a:ext cx="11046823" cy="682857"/>
          </a:xfrm>
        </p:spPr>
        <p:txBody>
          <a:bodyPr anchor="t">
            <a:normAutofit/>
          </a:bodyPr>
          <a:lstStyle/>
          <a:p>
            <a:r>
              <a:rPr lang="fi-FI"/>
              <a:t>Laadukas asiakaskokemus </a:t>
            </a:r>
          </a:p>
        </p:txBody>
      </p:sp>
      <p:sp>
        <p:nvSpPr>
          <p:cNvPr id="4" name="Sisällön paikkamerkki 3">
            <a:extLst>
              <a:ext uri="{FF2B5EF4-FFF2-40B4-BE49-F238E27FC236}">
                <a16:creationId xmlns:a16="http://schemas.microsoft.com/office/drawing/2014/main" id="{323AF200-E7F7-34CA-CD0F-E75654A1CD47}"/>
              </a:ext>
            </a:extLst>
          </p:cNvPr>
          <p:cNvSpPr>
            <a:spLocks noGrp="1"/>
          </p:cNvSpPr>
          <p:nvPr>
            <p:ph idx="1"/>
          </p:nvPr>
        </p:nvSpPr>
        <p:spPr>
          <a:xfrm>
            <a:off x="535577" y="1946535"/>
            <a:ext cx="11046823" cy="3857918"/>
          </a:xfrm>
        </p:spPr>
        <p:txBody>
          <a:bodyPr anchor="t">
            <a:normAutofit/>
          </a:bodyPr>
          <a:lstStyle/>
          <a:p>
            <a:pPr marL="325120" indent="-334645"/>
            <a:r>
              <a:rPr lang="fi-FI" sz="2200"/>
              <a:t>Kylän Kattaus on olemassa asiakkaita varten. Siksi laadukas asiakaskokemus on yksi tärkeimmistä strategisista painopisteistä ja kehittämiskohteista.</a:t>
            </a:r>
            <a:endParaRPr lang="en-US" sz="2200"/>
          </a:p>
          <a:p>
            <a:pPr marL="325120" indent="-334645"/>
            <a:r>
              <a:rPr lang="fi-FI" sz="2200"/>
              <a:t>Tavoitteena on, että asiakkaat ovat tyytyväisiä ruoan laatuun ja palveluun, tulevat mielellään syömään ja ruokailevat päivittäin.</a:t>
            </a:r>
          </a:p>
          <a:p>
            <a:pPr marL="325120" indent="-334645"/>
            <a:r>
              <a:rPr lang="fi-FI" sz="2200"/>
              <a:t>Kylän Kattaus haluaa olla arvostettu, laadukas ja kustannustehokas hyvinvoinnin edistäjä ja uudistuva, yhteistyöhaluinen ja luotettava ruokapalvelukumppani. </a:t>
            </a:r>
          </a:p>
          <a:p>
            <a:pPr marL="325120" indent="-334645"/>
            <a:r>
              <a:rPr lang="fi-FI" sz="2200"/>
              <a:t>Ruokailun tarkoituksenmukainen järjestäminen ja ruokapalvelujen tavoitteiden saavuttaminen edellyttävät asiakkaan, kohteen muiden ammattiryhmien ja ruokapalveluhenkilöstön saumatonta yhteistyötä. </a:t>
            </a:r>
          </a:p>
          <a:p>
            <a:pPr marL="325120" indent="-334645"/>
            <a:endParaRPr lang="fi-FI" sz="2200"/>
          </a:p>
          <a:p>
            <a:pPr marL="325120" indent="-334645"/>
            <a:endParaRPr lang="fi-FI" sz="2200"/>
          </a:p>
        </p:txBody>
      </p:sp>
      <p:sp>
        <p:nvSpPr>
          <p:cNvPr id="9" name="Date Placeholder 3">
            <a:extLst>
              <a:ext uri="{FF2B5EF4-FFF2-40B4-BE49-F238E27FC236}">
                <a16:creationId xmlns:a16="http://schemas.microsoft.com/office/drawing/2014/main" id="{A1ECC397-0B93-15C1-64B0-9828B038A087}"/>
              </a:ext>
            </a:extLst>
          </p:cNvPr>
          <p:cNvSpPr>
            <a:spLocks noGrp="1"/>
          </p:cNvSpPr>
          <p:nvPr>
            <p:ph type="dt" sz="half" idx="10"/>
          </p:nvPr>
        </p:nvSpPr>
        <p:spPr>
          <a:xfrm>
            <a:off x="535577" y="6192401"/>
            <a:ext cx="1025434" cy="365125"/>
          </a:xfrm>
        </p:spPr>
        <p:txBody>
          <a:bodyPr/>
          <a:lstStyle/>
          <a:p>
            <a:pPr>
              <a:spcAft>
                <a:spcPts val="600"/>
              </a:spcAft>
            </a:pPr>
            <a:r>
              <a:rPr lang="en-FI"/>
              <a:t>23/03/2021</a:t>
            </a:r>
            <a:endParaRPr lang="fi-FI"/>
          </a:p>
        </p:txBody>
      </p:sp>
      <p:sp>
        <p:nvSpPr>
          <p:cNvPr id="11" name="Footer Placeholder 4">
            <a:extLst>
              <a:ext uri="{FF2B5EF4-FFF2-40B4-BE49-F238E27FC236}">
                <a16:creationId xmlns:a16="http://schemas.microsoft.com/office/drawing/2014/main" id="{5C45FDA2-E6EE-04D3-9AB6-B04F0A6EA513}"/>
              </a:ext>
            </a:extLst>
          </p:cNvPr>
          <p:cNvSpPr>
            <a:spLocks noGrp="1"/>
          </p:cNvSpPr>
          <p:nvPr>
            <p:ph type="ftr" sz="quarter" idx="11"/>
          </p:nvPr>
        </p:nvSpPr>
        <p:spPr>
          <a:xfrm>
            <a:off x="1757239" y="6192401"/>
            <a:ext cx="6380922" cy="365125"/>
          </a:xfrm>
        </p:spPr>
        <p:txBody>
          <a:bodyPr/>
          <a:lstStyle/>
          <a:p>
            <a:pPr>
              <a:spcAft>
                <a:spcPts val="600"/>
              </a:spcAft>
            </a:pPr>
            <a:r>
              <a:rPr lang="fi-FI"/>
              <a:t>Jyväskylän kaupunki</a:t>
            </a:r>
          </a:p>
        </p:txBody>
      </p:sp>
      <p:sp>
        <p:nvSpPr>
          <p:cNvPr id="2" name="Dian numeron paikkamerkki 1">
            <a:extLst>
              <a:ext uri="{FF2B5EF4-FFF2-40B4-BE49-F238E27FC236}">
                <a16:creationId xmlns:a16="http://schemas.microsoft.com/office/drawing/2014/main" id="{574B8C88-901E-3DBD-10FB-D7DF1545A1C4}"/>
              </a:ext>
            </a:extLst>
          </p:cNvPr>
          <p:cNvSpPr>
            <a:spLocks noGrp="1"/>
          </p:cNvSpPr>
          <p:nvPr>
            <p:ph type="sldNum" sz="quarter" idx="12"/>
          </p:nvPr>
        </p:nvSpPr>
        <p:spPr>
          <a:xfrm>
            <a:off x="8304947" y="6192401"/>
            <a:ext cx="611777" cy="365125"/>
          </a:xfrm>
        </p:spPr>
        <p:txBody>
          <a:bodyPr anchor="ctr">
            <a:normAutofit/>
          </a:bodyPr>
          <a:lstStyle/>
          <a:p>
            <a:pPr>
              <a:spcAft>
                <a:spcPts val="600"/>
              </a:spcAft>
            </a:pPr>
            <a:fld id="{8F4AEF5D-7FAC-4949-84D2-DA5A9BB3D225}" type="slidenum">
              <a:rPr lang="fi-FI" smtClean="0"/>
              <a:pPr>
                <a:spcAft>
                  <a:spcPts val="600"/>
                </a:spcAft>
              </a:pPr>
              <a:t>5</a:t>
            </a:fld>
            <a:endParaRPr lang="fi-FI"/>
          </a:p>
        </p:txBody>
      </p:sp>
    </p:spTree>
    <p:extLst>
      <p:ext uri="{BB962C8B-B14F-4D97-AF65-F5344CB8AC3E}">
        <p14:creationId xmlns:p14="http://schemas.microsoft.com/office/powerpoint/2010/main" val="27989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D4B4750-D484-1A23-CF81-B5A64DB1161F}"/>
              </a:ext>
            </a:extLst>
          </p:cNvPr>
          <p:cNvSpPr>
            <a:spLocks noGrp="1"/>
          </p:cNvSpPr>
          <p:nvPr>
            <p:ph type="title"/>
          </p:nvPr>
        </p:nvSpPr>
        <p:spPr>
          <a:xfrm>
            <a:off x="535577" y="1145943"/>
            <a:ext cx="11046823" cy="682857"/>
          </a:xfrm>
        </p:spPr>
        <p:txBody>
          <a:bodyPr anchor="t">
            <a:normAutofit/>
          </a:bodyPr>
          <a:lstStyle/>
          <a:p>
            <a:r>
              <a:rPr lang="fi-FI" dirty="0"/>
              <a:t>Asiakastyytyväisyyskysely</a:t>
            </a:r>
          </a:p>
        </p:txBody>
      </p:sp>
      <p:sp>
        <p:nvSpPr>
          <p:cNvPr id="4" name="Sisällön paikkamerkki 3">
            <a:extLst>
              <a:ext uri="{FF2B5EF4-FFF2-40B4-BE49-F238E27FC236}">
                <a16:creationId xmlns:a16="http://schemas.microsoft.com/office/drawing/2014/main" id="{8940292F-9687-CCDF-47D0-E89C253EA5E7}"/>
              </a:ext>
            </a:extLst>
          </p:cNvPr>
          <p:cNvSpPr>
            <a:spLocks noGrp="1"/>
          </p:cNvSpPr>
          <p:nvPr>
            <p:ph idx="1"/>
          </p:nvPr>
        </p:nvSpPr>
        <p:spPr>
          <a:xfrm>
            <a:off x="535577" y="1946535"/>
            <a:ext cx="11046823" cy="3857918"/>
          </a:xfrm>
        </p:spPr>
        <p:txBody>
          <a:bodyPr anchor="t">
            <a:normAutofit/>
          </a:bodyPr>
          <a:lstStyle/>
          <a:p>
            <a:pPr marL="285750" indent="-285750">
              <a:lnSpc>
                <a:spcPct val="90000"/>
              </a:lnSpc>
              <a:spcAft>
                <a:spcPts val="1200"/>
              </a:spcAft>
            </a:pPr>
            <a:r>
              <a:rPr lang="fi-FI" sz="1700"/>
              <a:t>Vuonna 2024 toteutettiin</a:t>
            </a:r>
            <a:r>
              <a:rPr lang="fi-FI" sz="1700">
                <a:effectLst/>
              </a:rPr>
              <a:t> päiväkotien ja koulujen lapsille ja nuorille laaja asiakastyytyväisyyskysely, jossa kartoitettiin mm. lempiruokia ja ruokia, jotka toivottaisiin poistettavaksi ruokalistalta ja toiveita kouluruoan ja ruokailun kehittämiseen. </a:t>
            </a:r>
          </a:p>
          <a:p>
            <a:pPr marL="325120" indent="-334645">
              <a:lnSpc>
                <a:spcPct val="90000"/>
              </a:lnSpc>
              <a:spcAft>
                <a:spcPts val="1200"/>
              </a:spcAft>
            </a:pPr>
            <a:r>
              <a:rPr lang="fi-FI" sz="1700">
                <a:effectLst/>
              </a:rPr>
              <a:t>Suosikkiruokia ovat edelleen makaronilaatikko ja pinaattiletut. Koulujen ylivoimainen suosikkiruoka on tortillat, jota toivotaan ruokalistalle useammin. Muita suosikkeja ovat mm. spagetti ja jauhelihakastike, kalapuikot, lihapullat ja perunamuussi sekä kala-, nakki- tai kasvissosekeitto. </a:t>
            </a:r>
          </a:p>
          <a:p>
            <a:pPr marL="325120" indent="-334645">
              <a:lnSpc>
                <a:spcPct val="90000"/>
              </a:lnSpc>
              <a:spcAft>
                <a:spcPts val="1200"/>
              </a:spcAft>
            </a:pPr>
            <a:r>
              <a:rPr lang="fi-FI" sz="1700">
                <a:effectLst/>
              </a:rPr>
              <a:t>Myös maksalaatikko nousee lempiruokien listalle, vaikka suuri osa vastanneista toivoo maksalaatikon poistamista ruokalistalta, samoin kuin kaalilaatikon, hernekeiton ja suosikeiksi mainittujen keittojen poistamista. Ruoka jakaa mielipiteitä, ja toisen lempiruoka ei ole toisen suun mukainen. Ravitsemussuositukset ohjaavat päiväkoti- ja kouluruokailua, jossa pyritään tarjoamaan myös suomalaisia perinneruokia, joihin hernekeitto ja kaalilaatikko kuuluvat. </a:t>
            </a:r>
          </a:p>
          <a:p>
            <a:pPr marL="325120" indent="-334645">
              <a:lnSpc>
                <a:spcPct val="90000"/>
              </a:lnSpc>
              <a:spcAft>
                <a:spcPts val="1200"/>
              </a:spcAft>
            </a:pPr>
            <a:r>
              <a:rPr lang="fi-FI" sz="1700">
                <a:effectLst/>
              </a:rPr>
              <a:t>Parasta kouluruokailussa on oppilaiden mielestä kavereiden kanssa vietetty aika ja juttelu!</a:t>
            </a:r>
          </a:p>
          <a:p>
            <a:pPr marL="325120" indent="-334645">
              <a:lnSpc>
                <a:spcPct val="90000"/>
              </a:lnSpc>
            </a:pPr>
            <a:endParaRPr lang="fi-FI" sz="1700"/>
          </a:p>
        </p:txBody>
      </p:sp>
      <p:sp>
        <p:nvSpPr>
          <p:cNvPr id="9" name="Date Placeholder 3">
            <a:extLst>
              <a:ext uri="{FF2B5EF4-FFF2-40B4-BE49-F238E27FC236}">
                <a16:creationId xmlns:a16="http://schemas.microsoft.com/office/drawing/2014/main" id="{4C4C5187-8594-C9A0-F926-1A3447937F66}"/>
              </a:ext>
            </a:extLst>
          </p:cNvPr>
          <p:cNvSpPr>
            <a:spLocks noGrp="1"/>
          </p:cNvSpPr>
          <p:nvPr>
            <p:ph type="dt" sz="half" idx="10"/>
          </p:nvPr>
        </p:nvSpPr>
        <p:spPr>
          <a:xfrm>
            <a:off x="535577" y="6192401"/>
            <a:ext cx="1025434" cy="365125"/>
          </a:xfrm>
        </p:spPr>
        <p:txBody>
          <a:bodyPr/>
          <a:lstStyle/>
          <a:p>
            <a:pPr>
              <a:spcAft>
                <a:spcPts val="600"/>
              </a:spcAft>
            </a:pPr>
            <a:r>
              <a:rPr lang="en-FI"/>
              <a:t>23/03/2021</a:t>
            </a:r>
            <a:endParaRPr lang="fi-FI"/>
          </a:p>
        </p:txBody>
      </p:sp>
      <p:sp>
        <p:nvSpPr>
          <p:cNvPr id="11" name="Footer Placeholder 4">
            <a:extLst>
              <a:ext uri="{FF2B5EF4-FFF2-40B4-BE49-F238E27FC236}">
                <a16:creationId xmlns:a16="http://schemas.microsoft.com/office/drawing/2014/main" id="{68481565-570C-5C1B-FF82-5564719D3965}"/>
              </a:ext>
            </a:extLst>
          </p:cNvPr>
          <p:cNvSpPr>
            <a:spLocks noGrp="1"/>
          </p:cNvSpPr>
          <p:nvPr>
            <p:ph type="ftr" sz="quarter" idx="11"/>
          </p:nvPr>
        </p:nvSpPr>
        <p:spPr>
          <a:xfrm>
            <a:off x="1757239" y="6192401"/>
            <a:ext cx="6380922" cy="365125"/>
          </a:xfrm>
        </p:spPr>
        <p:txBody>
          <a:bodyPr/>
          <a:lstStyle/>
          <a:p>
            <a:pPr>
              <a:spcAft>
                <a:spcPts val="600"/>
              </a:spcAft>
            </a:pPr>
            <a:r>
              <a:rPr lang="fi-FI"/>
              <a:t>Jyväskylän kaupunki</a:t>
            </a:r>
          </a:p>
        </p:txBody>
      </p:sp>
      <p:sp>
        <p:nvSpPr>
          <p:cNvPr id="2" name="Dian numeron paikkamerkki 1">
            <a:extLst>
              <a:ext uri="{FF2B5EF4-FFF2-40B4-BE49-F238E27FC236}">
                <a16:creationId xmlns:a16="http://schemas.microsoft.com/office/drawing/2014/main" id="{2C0F274D-1A56-FE03-A839-AF3885C8C76D}"/>
              </a:ext>
            </a:extLst>
          </p:cNvPr>
          <p:cNvSpPr>
            <a:spLocks noGrp="1"/>
          </p:cNvSpPr>
          <p:nvPr>
            <p:ph type="sldNum" sz="quarter" idx="12"/>
          </p:nvPr>
        </p:nvSpPr>
        <p:spPr>
          <a:xfrm>
            <a:off x="8304947" y="6192401"/>
            <a:ext cx="611777" cy="365125"/>
          </a:xfrm>
        </p:spPr>
        <p:txBody>
          <a:bodyPr anchor="ctr">
            <a:normAutofit/>
          </a:bodyPr>
          <a:lstStyle/>
          <a:p>
            <a:pPr>
              <a:spcAft>
                <a:spcPts val="600"/>
              </a:spcAft>
            </a:pPr>
            <a:fld id="{8F4AEF5D-7FAC-4949-84D2-DA5A9BB3D225}" type="slidenum">
              <a:rPr lang="fi-FI" smtClean="0"/>
              <a:pPr>
                <a:spcAft>
                  <a:spcPts val="600"/>
                </a:spcAft>
              </a:pPr>
              <a:t>6</a:t>
            </a:fld>
            <a:endParaRPr lang="fi-FI"/>
          </a:p>
        </p:txBody>
      </p:sp>
    </p:spTree>
    <p:extLst>
      <p:ext uri="{BB962C8B-B14F-4D97-AF65-F5344CB8AC3E}">
        <p14:creationId xmlns:p14="http://schemas.microsoft.com/office/powerpoint/2010/main" val="64417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5C1569F-B665-CDAC-11EE-D9D67FB9D6ED}"/>
              </a:ext>
            </a:extLst>
          </p:cNvPr>
          <p:cNvSpPr>
            <a:spLocks noGrp="1"/>
          </p:cNvSpPr>
          <p:nvPr>
            <p:ph type="title"/>
          </p:nvPr>
        </p:nvSpPr>
        <p:spPr>
          <a:xfrm>
            <a:off x="535577" y="1214718"/>
            <a:ext cx="11046823" cy="466164"/>
          </a:xfrm>
        </p:spPr>
        <p:txBody>
          <a:bodyPr anchor="t">
            <a:noAutofit/>
          </a:bodyPr>
          <a:lstStyle/>
          <a:p>
            <a:r>
              <a:rPr lang="fi-FI" dirty="0"/>
              <a:t>Ruokalista</a:t>
            </a:r>
          </a:p>
        </p:txBody>
      </p:sp>
      <p:sp>
        <p:nvSpPr>
          <p:cNvPr id="4" name="Sisällön paikkamerkki 3">
            <a:extLst>
              <a:ext uri="{FF2B5EF4-FFF2-40B4-BE49-F238E27FC236}">
                <a16:creationId xmlns:a16="http://schemas.microsoft.com/office/drawing/2014/main" id="{09EFECE9-2719-F6F6-264A-C17FD8DE1E99}"/>
              </a:ext>
            </a:extLst>
          </p:cNvPr>
          <p:cNvSpPr>
            <a:spLocks noGrp="1"/>
          </p:cNvSpPr>
          <p:nvPr>
            <p:ph idx="1"/>
          </p:nvPr>
        </p:nvSpPr>
        <p:spPr>
          <a:xfrm>
            <a:off x="535577" y="1993899"/>
            <a:ext cx="11046823" cy="4648971"/>
          </a:xfrm>
        </p:spPr>
        <p:txBody>
          <a:bodyPr anchor="t">
            <a:normAutofit/>
          </a:bodyPr>
          <a:lstStyle/>
          <a:p>
            <a:pPr marL="325120" indent="-334645">
              <a:lnSpc>
                <a:spcPct val="90000"/>
              </a:lnSpc>
            </a:pPr>
            <a:r>
              <a:rPr lang="fi-FI" sz="1600" dirty="0"/>
              <a:t>Ruokalistat suunnitellaan tilaajan määrittelemien asiakastarpeiden ja palvelutason mukaan. Kaikilta aterioilta edellytetään, että ne ovat asiakasryhmälle sopivia, riittäviä, maukkaita ja ravitsemuksellisesti tasapainoisia ateriakokonaisuuksia. </a:t>
            </a:r>
          </a:p>
          <a:p>
            <a:pPr marL="325120" indent="-334645">
              <a:lnSpc>
                <a:spcPct val="90000"/>
              </a:lnSpc>
            </a:pPr>
            <a:r>
              <a:rPr lang="fi-FI" sz="1600" dirty="0"/>
              <a:t>Kouluissa ja päiväkodeissa on pääosin yhteinen ruokalista. Ruokalistan suunnittelussa lähtökohtana ovat lapsiperheille tarkoitetut ruokailusuositukset sekä kouluruokailusuositukset. Suositukset määrittelevät eri-ikäisille lapsille sopivat annoskoot, ravintoaineiden oikeat suhteet, rasvan laadun sekä suolan, kuidun ja sokerin määrän. Tuotannossa eri asiakasryhmien tarpeet huomioidaan mm. maustamisessa sekä eriyttämällä ruokalistaa vasta päiväkodissa aloittaneet taaperot huomioiden.  </a:t>
            </a:r>
          </a:p>
          <a:p>
            <a:pPr>
              <a:lnSpc>
                <a:spcPct val="90000"/>
              </a:lnSpc>
            </a:pPr>
            <a:r>
              <a:rPr lang="fi-FI" sz="1600" dirty="0"/>
              <a:t>Ruokalistoja laadittaessa huomioidaan eri ruokalajien kierto. Kylän Kattaus käyttää vakioruokaohjeita. Ruokalistakierto on 2 x 6 viikkoa. Riittävän pitkällä kierrolla ruokalista saadaan vaihtelevaksi ja lapsille mieluisia ruokia saadaan monipuolisesti tarjolle. </a:t>
            </a:r>
          </a:p>
          <a:p>
            <a:pPr>
              <a:lnSpc>
                <a:spcPct val="90000"/>
              </a:lnSpc>
            </a:pPr>
            <a:r>
              <a:rPr lang="fi-FI" sz="1600" dirty="0"/>
              <a:t>Suositukset ohjaavat ruokalistasuunnittelua viikkotasolla. Ruokalista kootaan tutuista keitoista, kastikkeista ja vuokaruuista eri pääraaka-aineita vaihdellen suositusten mukaisesti.  </a:t>
            </a:r>
          </a:p>
          <a:p>
            <a:pPr>
              <a:lnSpc>
                <a:spcPct val="90000"/>
              </a:lnSpc>
            </a:pPr>
            <a:r>
              <a:rPr lang="fi-FI" sz="1600" dirty="0"/>
              <a:t>Ruokavaihtoehdot ja lisäkkeet ovat ruokailijan vapaasti valittavissa. Lounaalla tarjotaan päivittäin kaksi pääruokaa. Kasvisvaihtoehto on tarjolla joka päivä. Kala- ja broileriruokia on tarjolla 2–3 kertaa viikossa, kasvisruokaa kerran viikossa ja punaista lihaa 1–2 kertaa viikossa. Makkararuokia on kerran kolmessa viikossa. </a:t>
            </a:r>
          </a:p>
        </p:txBody>
      </p:sp>
      <p:sp>
        <p:nvSpPr>
          <p:cNvPr id="2" name="Dian numeron paikkamerkki 1">
            <a:extLst>
              <a:ext uri="{FF2B5EF4-FFF2-40B4-BE49-F238E27FC236}">
                <a16:creationId xmlns:a16="http://schemas.microsoft.com/office/drawing/2014/main" id="{A7F268B4-0A4A-E909-6FF5-A96CF1BB77A4}"/>
              </a:ext>
            </a:extLst>
          </p:cNvPr>
          <p:cNvSpPr>
            <a:spLocks noGrp="1"/>
          </p:cNvSpPr>
          <p:nvPr>
            <p:ph type="sldNum" sz="quarter" idx="12"/>
          </p:nvPr>
        </p:nvSpPr>
        <p:spPr>
          <a:xfrm>
            <a:off x="10842171" y="6469561"/>
            <a:ext cx="966652" cy="365125"/>
          </a:xfrm>
        </p:spPr>
        <p:txBody>
          <a:bodyPr anchor="ctr">
            <a:normAutofit/>
          </a:bodyPr>
          <a:lstStyle/>
          <a:p>
            <a:pPr>
              <a:spcAft>
                <a:spcPts val="600"/>
              </a:spcAft>
            </a:pPr>
            <a:fld id="{8F4AEF5D-7FAC-4949-84D2-DA5A9BB3D225}" type="slidenum">
              <a:rPr lang="fi-FI" smtClean="0"/>
              <a:pPr>
                <a:spcAft>
                  <a:spcPts val="600"/>
                </a:spcAft>
              </a:pPr>
              <a:t>7</a:t>
            </a:fld>
            <a:endParaRPr lang="fi-FI"/>
          </a:p>
        </p:txBody>
      </p:sp>
    </p:spTree>
    <p:extLst>
      <p:ext uri="{BB962C8B-B14F-4D97-AF65-F5344CB8AC3E}">
        <p14:creationId xmlns:p14="http://schemas.microsoft.com/office/powerpoint/2010/main" val="158773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D394F9C-5B21-C8BE-C1A1-1CF49618AACC}"/>
              </a:ext>
            </a:extLst>
          </p:cNvPr>
          <p:cNvSpPr>
            <a:spLocks noGrp="1"/>
          </p:cNvSpPr>
          <p:nvPr>
            <p:ph type="title"/>
          </p:nvPr>
        </p:nvSpPr>
        <p:spPr>
          <a:xfrm>
            <a:off x="535577" y="1214718"/>
            <a:ext cx="11046823" cy="466164"/>
          </a:xfrm>
        </p:spPr>
        <p:txBody>
          <a:bodyPr anchor="t">
            <a:normAutofit fontScale="90000"/>
          </a:bodyPr>
          <a:lstStyle/>
          <a:p>
            <a:r>
              <a:rPr lang="fi-FI" dirty="0"/>
              <a:t>Ruokalista</a:t>
            </a:r>
            <a:r>
              <a:rPr lang="fi-FI" sz="2500" dirty="0"/>
              <a:t> </a:t>
            </a:r>
          </a:p>
        </p:txBody>
      </p:sp>
      <p:sp>
        <p:nvSpPr>
          <p:cNvPr id="4" name="Sisällön paikkamerkki 3">
            <a:extLst>
              <a:ext uri="{FF2B5EF4-FFF2-40B4-BE49-F238E27FC236}">
                <a16:creationId xmlns:a16="http://schemas.microsoft.com/office/drawing/2014/main" id="{C4A697CF-E6BB-9A74-CD11-A8D25AC3A1AE}"/>
              </a:ext>
            </a:extLst>
          </p:cNvPr>
          <p:cNvSpPr>
            <a:spLocks noGrp="1"/>
          </p:cNvSpPr>
          <p:nvPr>
            <p:ph idx="1"/>
          </p:nvPr>
        </p:nvSpPr>
        <p:spPr>
          <a:xfrm>
            <a:off x="535577" y="1816100"/>
            <a:ext cx="11046823" cy="4826771"/>
          </a:xfrm>
        </p:spPr>
        <p:txBody>
          <a:bodyPr anchor="t">
            <a:normAutofit/>
          </a:bodyPr>
          <a:lstStyle/>
          <a:p>
            <a:pPr>
              <a:lnSpc>
                <a:spcPct val="90000"/>
              </a:lnSpc>
            </a:pPr>
            <a:r>
              <a:rPr lang="fi-FI" sz="1400" dirty="0"/>
              <a:t>Aamiainen</a:t>
            </a:r>
          </a:p>
          <a:p>
            <a:pPr lvl="1">
              <a:lnSpc>
                <a:spcPct val="90000"/>
              </a:lnSpc>
            </a:pPr>
            <a:r>
              <a:rPr lang="fi-FI" sz="1400" dirty="0"/>
              <a:t>Tarjolla on pääsääntöisesti puuroa, sekä vaihdellen kauden kasviksia, marjoja ja hedelmiä. </a:t>
            </a:r>
          </a:p>
          <a:p>
            <a:pPr>
              <a:lnSpc>
                <a:spcPct val="90000"/>
              </a:lnSpc>
            </a:pPr>
            <a:r>
              <a:rPr lang="fi-FI" sz="1400" dirty="0"/>
              <a:t>Lounas</a:t>
            </a:r>
          </a:p>
          <a:p>
            <a:pPr lvl="1">
              <a:lnSpc>
                <a:spcPct val="90000"/>
              </a:lnSpc>
            </a:pPr>
            <a:r>
              <a:rPr lang="fi-FI" sz="1400" dirty="0"/>
              <a:t>Pääruuan lämpiminä energialisäkkeinä käytetään perunaa, pastaa, kauraa ja riisiä. Salaattivaihtoehtoina tarjotaan porkkanaa, kaalia, jäävuorisalaattia, kauden kasviksia ja salaatinkastikkeita. </a:t>
            </a:r>
          </a:p>
          <a:p>
            <a:pPr>
              <a:lnSpc>
                <a:spcPct val="90000"/>
              </a:lnSpc>
            </a:pPr>
            <a:r>
              <a:rPr lang="fi-FI" sz="1400" dirty="0"/>
              <a:t>Välipala</a:t>
            </a:r>
          </a:p>
          <a:p>
            <a:pPr lvl="1">
              <a:lnSpc>
                <a:spcPct val="90000"/>
              </a:lnSpc>
            </a:pPr>
            <a:r>
              <a:rPr lang="fi-FI" sz="1400" dirty="0"/>
              <a:t>Koostuu erilaisista kiisseleistä, puuroista, jogurteista ja rahkoista, jotka valmistetaan itse ja makeutetaan maltillisesti. </a:t>
            </a:r>
          </a:p>
          <a:p>
            <a:pPr marL="339063" lvl="1" indent="0">
              <a:lnSpc>
                <a:spcPct val="90000"/>
              </a:lnSpc>
              <a:buNone/>
            </a:pPr>
            <a:endParaRPr lang="fi-FI" sz="1400" dirty="0"/>
          </a:p>
          <a:p>
            <a:pPr>
              <a:lnSpc>
                <a:spcPct val="90000"/>
              </a:lnSpc>
            </a:pPr>
            <a:r>
              <a:rPr lang="fi-FI" sz="1400" dirty="0"/>
              <a:t>Kaikilla aterioilla on tarjolla leipää, kasvirasvalevitettä sekä ruokajuoma. Lounaalla tarjottava leipä on pääsääntöisesti ruisleipää, muilla aterioilla leipä vaihtelee. </a:t>
            </a:r>
          </a:p>
          <a:p>
            <a:pPr>
              <a:lnSpc>
                <a:spcPct val="90000"/>
              </a:lnSpc>
            </a:pPr>
            <a:r>
              <a:rPr lang="fi-FI" sz="1400" dirty="0"/>
              <a:t>Mausteikossa on tarjolla päivittäin yrttimausteita sekä pippuria ja ruokalajikohtaisesti tarjolla on ketsuppia ja sinappia. </a:t>
            </a:r>
          </a:p>
          <a:p>
            <a:pPr>
              <a:lnSpc>
                <a:spcPct val="90000"/>
              </a:lnSpc>
            </a:pPr>
            <a:r>
              <a:rPr lang="fi-FI" sz="1400" dirty="0"/>
              <a:t>Jälkiruoka kuuluu ateriaan kerran viikossa. </a:t>
            </a:r>
          </a:p>
          <a:p>
            <a:pPr>
              <a:lnSpc>
                <a:spcPct val="90000"/>
              </a:lnSpc>
            </a:pPr>
            <a:r>
              <a:rPr lang="fi-FI" sz="1400" dirty="0"/>
              <a:t>Uusia makuja tuodaan ruokalistalle säännöllisesti. Ateriakokonaisuuksien väriin, rakenteeseen ja eri komponenttien yhteensopivuuteen kiinnitetään huomiota, jotta annos on mahdollisimman houkutteleva. </a:t>
            </a:r>
          </a:p>
          <a:p>
            <a:pPr>
              <a:lnSpc>
                <a:spcPct val="90000"/>
              </a:lnSpc>
            </a:pPr>
            <a:r>
              <a:rPr lang="fi-FI" sz="1400" dirty="0"/>
              <a:t>Vuoden kierto ja erilaiset juhlat huomioidaan suunnittelussa. </a:t>
            </a:r>
          </a:p>
        </p:txBody>
      </p:sp>
      <p:sp>
        <p:nvSpPr>
          <p:cNvPr id="2" name="Dian numeron paikkamerkki 1">
            <a:extLst>
              <a:ext uri="{FF2B5EF4-FFF2-40B4-BE49-F238E27FC236}">
                <a16:creationId xmlns:a16="http://schemas.microsoft.com/office/drawing/2014/main" id="{FA9AB66B-B601-B99B-6C37-472F4140F6E9}"/>
              </a:ext>
            </a:extLst>
          </p:cNvPr>
          <p:cNvSpPr>
            <a:spLocks noGrp="1"/>
          </p:cNvSpPr>
          <p:nvPr>
            <p:ph type="sldNum" sz="quarter" idx="12"/>
          </p:nvPr>
        </p:nvSpPr>
        <p:spPr>
          <a:xfrm>
            <a:off x="10842171" y="6469561"/>
            <a:ext cx="966652" cy="365125"/>
          </a:xfrm>
        </p:spPr>
        <p:txBody>
          <a:bodyPr anchor="ctr">
            <a:normAutofit/>
          </a:bodyPr>
          <a:lstStyle/>
          <a:p>
            <a:pPr>
              <a:spcAft>
                <a:spcPts val="600"/>
              </a:spcAft>
            </a:pPr>
            <a:fld id="{8F4AEF5D-7FAC-4949-84D2-DA5A9BB3D225}" type="slidenum">
              <a:rPr lang="fi-FI" smtClean="0"/>
              <a:pPr>
                <a:spcAft>
                  <a:spcPts val="600"/>
                </a:spcAft>
              </a:pPr>
              <a:t>8</a:t>
            </a:fld>
            <a:endParaRPr lang="fi-FI"/>
          </a:p>
        </p:txBody>
      </p:sp>
    </p:spTree>
    <p:extLst>
      <p:ext uri="{BB962C8B-B14F-4D97-AF65-F5344CB8AC3E}">
        <p14:creationId xmlns:p14="http://schemas.microsoft.com/office/powerpoint/2010/main" val="51614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FFAB1D-AF99-60FF-EFBF-814786702E18}"/>
              </a:ext>
            </a:extLst>
          </p:cNvPr>
          <p:cNvSpPr>
            <a:spLocks noGrp="1"/>
          </p:cNvSpPr>
          <p:nvPr>
            <p:ph type="ctrTitle"/>
          </p:nvPr>
        </p:nvSpPr>
        <p:spPr/>
        <p:txBody>
          <a:bodyPr/>
          <a:lstStyle/>
          <a:p>
            <a:r>
              <a:rPr lang="fi-FI"/>
              <a:t>Yhteistyö ruokakasvatuksen edistämiseksi </a:t>
            </a:r>
          </a:p>
        </p:txBody>
      </p:sp>
      <p:sp>
        <p:nvSpPr>
          <p:cNvPr id="3" name="Alaotsikko 2">
            <a:extLst>
              <a:ext uri="{FF2B5EF4-FFF2-40B4-BE49-F238E27FC236}">
                <a16:creationId xmlns:a16="http://schemas.microsoft.com/office/drawing/2014/main" id="{8DA4B519-02F2-7B67-E9E4-AABA04991BDE}"/>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563707461"/>
      </p:ext>
    </p:extLst>
  </p:cSld>
  <p:clrMapOvr>
    <a:masterClrMapping/>
  </p:clrMapOvr>
</p:sld>
</file>

<file path=ppt/theme/theme1.xml><?xml version="1.0" encoding="utf-8"?>
<a:theme xmlns:a="http://schemas.openxmlformats.org/drawingml/2006/main" name="Office-teema">
  <a:themeElements>
    <a:clrScheme name="Custom 2">
      <a:dk1>
        <a:sysClr val="windowText" lastClr="000000"/>
      </a:dk1>
      <a:lt1>
        <a:sysClr val="window" lastClr="FFFFFF"/>
      </a:lt1>
      <a:dk2>
        <a:srgbClr val="2D4280"/>
      </a:dk2>
      <a:lt2>
        <a:srgbClr val="E7E6E6"/>
      </a:lt2>
      <a:accent1>
        <a:srgbClr val="0061A0"/>
      </a:accent1>
      <a:accent2>
        <a:srgbClr val="E07800"/>
      </a:accent2>
      <a:accent3>
        <a:srgbClr val="666666"/>
      </a:accent3>
      <a:accent4>
        <a:srgbClr val="C54700"/>
      </a:accent4>
      <a:accent5>
        <a:srgbClr val="009EE2"/>
      </a:accent5>
      <a:accent6>
        <a:srgbClr val="007603"/>
      </a:accent6>
      <a:hlink>
        <a:srgbClr val="0061A0"/>
      </a:hlink>
      <a:folHlink>
        <a:srgbClr val="3C004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pohja-jyvaskyla" id="{C3D70844-40FB-2E48-A460-FF478C883A73}" vid="{73751ED9-C960-F944-B4C0-29A0A38A02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3b56573-65e0-4cd8-a089-0ef213841ae3">
      <Terms xmlns="http://schemas.microsoft.com/office/infopath/2007/PartnerControls"/>
    </lcf76f155ced4ddcb4097134ff3c332f>
    <TaxCatchAll xmlns="ba64c075-4be2-4d04-96b7-e0f78b363a7c" xsi:nil="true"/>
    <Lis_x00e4_tieto xmlns="f3b56573-65e0-4cd8-a089-0ef213841a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014F3CFD27503045AAA6BAD387E994C1" ma:contentTypeVersion="14" ma:contentTypeDescription="Luo uusi asiakirja." ma:contentTypeScope="" ma:versionID="307124c66169cdde2c654b42a2ab28b5">
  <xsd:schema xmlns:xsd="http://www.w3.org/2001/XMLSchema" xmlns:xs="http://www.w3.org/2001/XMLSchema" xmlns:p="http://schemas.microsoft.com/office/2006/metadata/properties" xmlns:ns2="f3b56573-65e0-4cd8-a089-0ef213841ae3" xmlns:ns3="ba64c075-4be2-4d04-96b7-e0f78b363a7c" targetNamespace="http://schemas.microsoft.com/office/2006/metadata/properties" ma:root="true" ma:fieldsID="002ccde7b23ace44125b5bc241f70066" ns2:_="" ns3:_="">
    <xsd:import namespace="f3b56573-65e0-4cd8-a089-0ef213841ae3"/>
    <xsd:import namespace="ba64c075-4be2-4d04-96b7-e0f78b363a7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is_x00e4_tie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b56573-65e0-4cd8-a089-0ef213841a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8ac6db3c-6098-40de-8db1-2007c488883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is_x00e4_tieto" ma:index="21" nillable="true" ma:displayName="Lisätieto" ma:format="Dropdown" ma:internalName="Lis_x00e4_tiet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64c075-4be2-4d04-96b7-e0f78b363a7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e05b45-303e-4410-89e3-cfd92bf00bca}" ma:internalName="TaxCatchAll" ma:showField="CatchAllData" ma:web="ba64c075-4be2-4d04-96b7-e0f78b363a7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FA1C9E-19AD-4856-B04B-B07F23B1045D}">
  <ds:schemaRefs>
    <ds:schemaRef ds:uri="http://schemas.microsoft.com/sharepoint/v3/contenttype/forms"/>
  </ds:schemaRefs>
</ds:datastoreItem>
</file>

<file path=customXml/itemProps2.xml><?xml version="1.0" encoding="utf-8"?>
<ds:datastoreItem xmlns:ds="http://schemas.openxmlformats.org/officeDocument/2006/customXml" ds:itemID="{A81A8753-FB9D-4D4B-ABE3-10963DFD6D36}">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a64c075-4be2-4d04-96b7-e0f78b363a7c"/>
    <ds:schemaRef ds:uri="f3b56573-65e0-4cd8-a089-0ef213841ae3"/>
    <ds:schemaRef ds:uri="http://www.w3.org/XML/1998/namespace"/>
    <ds:schemaRef ds:uri="http://purl.org/dc/dcmitype/"/>
  </ds:schemaRefs>
</ds:datastoreItem>
</file>

<file path=customXml/itemProps3.xml><?xml version="1.0" encoding="utf-8"?>
<ds:datastoreItem xmlns:ds="http://schemas.openxmlformats.org/officeDocument/2006/customXml" ds:itemID="{0501C154-A758-4EAA-AC03-126A4E6EC263}">
  <ds:schemaRefs>
    <ds:schemaRef ds:uri="ba64c075-4be2-4d04-96b7-e0f78b363a7c"/>
    <ds:schemaRef ds:uri="f3b56573-65e0-4cd8-a089-0ef213841a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ppt-pohja-jyvaskyla</Template>
  <TotalTime>44</TotalTime>
  <Words>1498</Words>
  <Application>Microsoft Office PowerPoint</Application>
  <PresentationFormat>Laajakuva</PresentationFormat>
  <Paragraphs>155</Paragraphs>
  <Slides>17</Slides>
  <Notes>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17</vt:i4>
      </vt:variant>
    </vt:vector>
  </HeadingPairs>
  <TitlesOfParts>
    <vt:vector size="26" baseType="lpstr">
      <vt:lpstr>SimSun</vt:lpstr>
      <vt:lpstr>Josefin Sans</vt:lpstr>
      <vt:lpstr>Roboto Slab Medium</vt:lpstr>
      <vt:lpstr>Roboto Slab</vt:lpstr>
      <vt:lpstr>Calibri</vt:lpstr>
      <vt:lpstr>Wingdings</vt:lpstr>
      <vt:lpstr>Arial</vt:lpstr>
      <vt:lpstr>Open Sans</vt:lpstr>
      <vt:lpstr>Office-teema</vt:lpstr>
      <vt:lpstr>Ruokakasvatuksen teemailta</vt:lpstr>
      <vt:lpstr>KYLÄN KATTAUS-LIIKELAITOS  </vt:lpstr>
      <vt:lpstr>Kylän Kattauksen toiminta ja tavoitteet</vt:lpstr>
      <vt:lpstr>PowerPoint-esitys</vt:lpstr>
      <vt:lpstr>Laadukas asiakaskokemus </vt:lpstr>
      <vt:lpstr>Asiakastyytyväisyyskysely</vt:lpstr>
      <vt:lpstr>Ruokalista</vt:lpstr>
      <vt:lpstr>Ruokalista </vt:lpstr>
      <vt:lpstr>Yhteistyö ruokakasvatuksen edistämiseksi </vt:lpstr>
      <vt:lpstr>Ruokakasvatuksen tavoitteet </vt:lpstr>
      <vt:lpstr>Ruokakasvatusyhteistyö  </vt:lpstr>
      <vt:lpstr>Syö mitä otat,  ota mitä syöt</vt:lpstr>
      <vt:lpstr>Ympäristö- ja ruokakasvatus ja biovaaka</vt:lpstr>
      <vt:lpstr>LASTENPARLAMENTTI</vt:lpstr>
      <vt:lpstr>ravitsemusyhteistyö</vt:lpstr>
      <vt:lpstr>malliateria</vt:lpstr>
      <vt:lpstr>Lapsilla ja nuorilla on mahdollisuus tutustua keittiöalaan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Sinisalo Tuija</dc:creator>
  <cp:lastModifiedBy>Liimatainen Päivi</cp:lastModifiedBy>
  <cp:revision>3</cp:revision>
  <dcterms:created xsi:type="dcterms:W3CDTF">2025-04-03T11:46:32Z</dcterms:created>
  <dcterms:modified xsi:type="dcterms:W3CDTF">2025-04-27T08:31:00Z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0x010100014F3CFD27503045AAA6BAD387E994C1</vt:lpwstr>
  </property>
  <property fmtid="{D5CDD505-2E9C-101B-9397-08002B2CF9AE}" pid="3" name="MediaServiceImageTags">
    <vt:lpwstr/>
  </property>
</Properties>
</file>