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 Slab"/>
      <p:regular r:id="rId14"/>
      <p:bold r:id="rId15"/>
    </p:embeddedFont>
    <p:embeddedFont>
      <p:font typeface="Josefin Sans"/>
      <p:regular r:id="rId16"/>
      <p:bold r:id="rId17"/>
      <p:italic r:id="rId18"/>
      <p:boldItalic r:id="rId19"/>
    </p:embeddedFont>
    <p:embeddedFont>
      <p:font typeface="Roboto Slab Medium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JZXaDhxEl9O4+Aq4ewPKtL2Ky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Medium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RobotoSlabMedium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JosefinSans-bold.fntdata"/><Relationship Id="rId16" Type="http://schemas.openxmlformats.org/officeDocument/2006/relationships/font" Target="fonts/JosefinSans-regular.fntdata"/><Relationship Id="rId19" Type="http://schemas.openxmlformats.org/officeDocument/2006/relationships/font" Target="fonts/JosefinSans-boldItalic.fntdata"/><Relationship Id="rId18" Type="http://schemas.openxmlformats.org/officeDocument/2006/relationships/font" Target="fonts/Josefin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ab4b8079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ab4b8079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7ab4b80791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ab4b80791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ab4b80791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7ab4b80791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b1b564a5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b1b564a5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7b1b564a52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sz="44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Jyväskylän kaupunki" id="18" name="Google Shape;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 tummalla taustalla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0842171" y="6469561"/>
            <a:ext cx="9666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838200" y="735107"/>
            <a:ext cx="10515600" cy="639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838200" y="1649225"/>
            <a:ext cx="10515600" cy="4473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  tummalla taustalla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839788" y="828062"/>
            <a:ext cx="10515600" cy="862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839788" y="2649013"/>
            <a:ext cx="5157787" cy="354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8"/>
          <p:cNvSpPr txBox="1"/>
          <p:nvPr>
            <p:ph idx="4" type="body"/>
          </p:nvPr>
        </p:nvSpPr>
        <p:spPr>
          <a:xfrm>
            <a:off x="6172200" y="2649013"/>
            <a:ext cx="5183188" cy="354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10842171" y="6469561"/>
            <a:ext cx="9666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s otsikko ja sisältö dia">
  <p:cSld name="Perus otsikko ja sisältö di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535577" y="1214718"/>
            <a:ext cx="11046823" cy="46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535577" y="2142565"/>
            <a:ext cx="11046823" cy="4500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10842171" y="6469561"/>
            <a:ext cx="9666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s otsikko ja sisältö logolla">
  <p:cSld name="Perus otsikko ja sisältö logoll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535577" y="1145943"/>
            <a:ext cx="11046823" cy="68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535577" y="1946535"/>
            <a:ext cx="11046823" cy="3857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0" type="dt"/>
          </p:nvPr>
        </p:nvSpPr>
        <p:spPr>
          <a:xfrm>
            <a:off x="535577" y="6192401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1757239" y="6192401"/>
            <a:ext cx="63809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304947" y="6192401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 logolla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838200" y="1204809"/>
            <a:ext cx="10515600" cy="639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838200" y="2081349"/>
            <a:ext cx="5181600" cy="3683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6172200" y="2081349"/>
            <a:ext cx="5181600" cy="3683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199596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2002971" y="6199596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7815942" y="6199596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ailu">
  <p:cSld name="1_Vertail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839788" y="1185189"/>
            <a:ext cx="10515600" cy="6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839788" y="212115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22"/>
          <p:cNvSpPr txBox="1"/>
          <p:nvPr>
            <p:ph idx="2" type="body"/>
          </p:nvPr>
        </p:nvSpPr>
        <p:spPr>
          <a:xfrm>
            <a:off x="839788" y="3139571"/>
            <a:ext cx="5157787" cy="2849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3" type="body"/>
          </p:nvPr>
        </p:nvSpPr>
        <p:spPr>
          <a:xfrm>
            <a:off x="6172200" y="212115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2"/>
          <p:cNvSpPr txBox="1"/>
          <p:nvPr>
            <p:ph idx="4" type="body"/>
          </p:nvPr>
        </p:nvSpPr>
        <p:spPr>
          <a:xfrm>
            <a:off x="6172200" y="3139571"/>
            <a:ext cx="5183188" cy="2849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0" type="dt"/>
          </p:nvPr>
        </p:nvSpPr>
        <p:spPr>
          <a:xfrm>
            <a:off x="838200" y="6208304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1" type="ftr"/>
          </p:nvPr>
        </p:nvSpPr>
        <p:spPr>
          <a:xfrm>
            <a:off x="2002971" y="6208304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7815942" y="6208304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838200" y="518029"/>
            <a:ext cx="10515600" cy="651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0" type="dt"/>
          </p:nvPr>
        </p:nvSpPr>
        <p:spPr>
          <a:xfrm>
            <a:off x="838200" y="6199596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2002971" y="6199596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7815942" y="6199596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2" name="Google Shape;11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a dia logolla">
  <p:cSld name="Tyhja dia logolla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 dia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+ selite + kuva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839788" y="2188028"/>
            <a:ext cx="3932237" cy="36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26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838200" y="6199596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2002971" y="6199596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7815942" y="6199596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 tummalla taustalla">
  <p:cSld name="Kaksi sisältökohdetta tummalla taustall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838200" y="727416"/>
            <a:ext cx="10515600" cy="61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838200" y="1593332"/>
            <a:ext cx="5181600" cy="419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2" type="body"/>
          </p:nvPr>
        </p:nvSpPr>
        <p:spPr>
          <a:xfrm>
            <a:off x="6172200" y="1593332"/>
            <a:ext cx="5181600" cy="419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838200" y="5933984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2002971" y="5933984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7815942" y="5933984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 txBox="1"/>
          <p:nvPr/>
        </p:nvSpPr>
        <p:spPr>
          <a:xfrm>
            <a:off x="10842171" y="6469561"/>
            <a:ext cx="9666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fi-FI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-asettelu 1">
  <p:cSld name="kuva-asettelu 1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/>
          <p:nvPr>
            <p:ph idx="2" type="pic"/>
          </p:nvPr>
        </p:nvSpPr>
        <p:spPr>
          <a:xfrm>
            <a:off x="6387564" y="0"/>
            <a:ext cx="5798084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7"/>
          <p:cNvSpPr/>
          <p:nvPr>
            <p:ph idx="3" type="pic"/>
          </p:nvPr>
        </p:nvSpPr>
        <p:spPr>
          <a:xfrm>
            <a:off x="6392328" y="3626069"/>
            <a:ext cx="5788556" cy="323193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7"/>
          <p:cNvSpPr/>
          <p:nvPr>
            <p:ph idx="4" type="pic"/>
          </p:nvPr>
        </p:nvSpPr>
        <p:spPr>
          <a:xfrm>
            <a:off x="3614179" y="0"/>
            <a:ext cx="2618217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7"/>
          <p:cNvSpPr/>
          <p:nvPr>
            <p:ph idx="5" type="pic"/>
          </p:nvPr>
        </p:nvSpPr>
        <p:spPr>
          <a:xfrm>
            <a:off x="-11115" y="-1"/>
            <a:ext cx="3465363" cy="2316376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7"/>
          <p:cNvSpPr/>
          <p:nvPr>
            <p:ph idx="6" type="pic"/>
          </p:nvPr>
        </p:nvSpPr>
        <p:spPr>
          <a:xfrm>
            <a:off x="0" y="2467881"/>
            <a:ext cx="3465363" cy="2316376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7"/>
          <p:cNvSpPr/>
          <p:nvPr>
            <p:ph idx="7" type="pic"/>
          </p:nvPr>
        </p:nvSpPr>
        <p:spPr>
          <a:xfrm>
            <a:off x="-4764" y="4935763"/>
            <a:ext cx="3465363" cy="19187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-asettelu 2.">
  <p:cSld name="Kuva-asettelu 2.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/>
          <p:nvPr>
            <p:ph idx="2" type="pic"/>
          </p:nvPr>
        </p:nvSpPr>
        <p:spPr>
          <a:xfrm>
            <a:off x="3642608" y="0"/>
            <a:ext cx="853889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8"/>
          <p:cNvSpPr/>
          <p:nvPr>
            <p:ph idx="3" type="pic"/>
          </p:nvPr>
        </p:nvSpPr>
        <p:spPr>
          <a:xfrm>
            <a:off x="-3970" y="-8909"/>
            <a:ext cx="3465363" cy="2301087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8"/>
          <p:cNvSpPr/>
          <p:nvPr>
            <p:ph idx="4" type="pic"/>
          </p:nvPr>
        </p:nvSpPr>
        <p:spPr>
          <a:xfrm>
            <a:off x="6525" y="2471352"/>
            <a:ext cx="3465363" cy="1470451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8"/>
          <p:cNvSpPr/>
          <p:nvPr>
            <p:ph idx="5" type="pic"/>
          </p:nvPr>
        </p:nvSpPr>
        <p:spPr>
          <a:xfrm>
            <a:off x="6525" y="4120977"/>
            <a:ext cx="3465363" cy="27370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-asettelu 3.">
  <p:cSld name="Kuva-asettelu 3."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>
            <p:ph idx="2" type="pic"/>
          </p:nvPr>
        </p:nvSpPr>
        <p:spPr>
          <a:xfrm>
            <a:off x="-3970" y="-8909"/>
            <a:ext cx="623398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9"/>
          <p:cNvSpPr/>
          <p:nvPr>
            <p:ph idx="3" type="pic"/>
          </p:nvPr>
        </p:nvSpPr>
        <p:spPr>
          <a:xfrm>
            <a:off x="6391534" y="0"/>
            <a:ext cx="5796496" cy="3424518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9"/>
          <p:cNvSpPr/>
          <p:nvPr>
            <p:ph idx="4" type="pic"/>
          </p:nvPr>
        </p:nvSpPr>
        <p:spPr>
          <a:xfrm>
            <a:off x="6391534" y="3616046"/>
            <a:ext cx="5796496" cy="32419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 ja ingressi tummalla taustalla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/>
          <p:nvPr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0">
                <a:srgbClr val="2D4280">
                  <a:alpha val="80784"/>
                </a:srgbClr>
              </a:gs>
              <a:gs pos="46000">
                <a:srgbClr val="2D4280">
                  <a:alpha val="80784"/>
                </a:srgbClr>
              </a:gs>
              <a:gs pos="100000">
                <a:srgbClr val="2D428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0"/>
          <p:cNvSpPr/>
          <p:nvPr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0"/>
          <p:cNvSpPr txBox="1"/>
          <p:nvPr>
            <p:ph type="title"/>
          </p:nvPr>
        </p:nvSpPr>
        <p:spPr>
          <a:xfrm>
            <a:off x="530634" y="457199"/>
            <a:ext cx="3932237" cy="24508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Josefin Sans"/>
              <a:buNone/>
              <a:defRPr sz="3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530634" y="3123872"/>
            <a:ext cx="3932237" cy="3263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5281748" y="766354"/>
            <a:ext cx="6082938" cy="5299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0842171" y="6469561"/>
            <a:ext cx="866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Kaksi sisältökohdetta  tummalla taustalla">
  <p:cSld name="1_Kaksi sisältökohdetta  tummalla taustall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838200" y="735873"/>
            <a:ext cx="10515600" cy="64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838200" y="1707143"/>
            <a:ext cx="5181600" cy="4057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838200" y="5964464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1994264" y="5964464"/>
            <a:ext cx="86084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10742023" y="5964464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6172200" y="1707143"/>
            <a:ext cx="5181600" cy="4057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 ja ingressi">
  <p:cSld name="Otsikollinen sisältö ja ingressi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530634" y="122355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Josefin Sans"/>
              <a:buNone/>
              <a:defRPr sz="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530634" y="2991393"/>
            <a:ext cx="3932237" cy="35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4968240" y="1223554"/>
            <a:ext cx="6396446" cy="5299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 dia 1">
  <p:cSld name="Väliotsikko dia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0">
                <a:srgbClr val="2D4280">
                  <a:alpha val="71764"/>
                </a:srgbClr>
              </a:gs>
              <a:gs pos="6000">
                <a:srgbClr val="2D4280">
                  <a:alpha val="71764"/>
                </a:srgbClr>
              </a:gs>
              <a:gs pos="100000">
                <a:srgbClr val="2D428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3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sz="44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dia 2">
  <p:cSld name="Väliotsikkodia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rgbClr val="005802"/>
              </a:gs>
              <a:gs pos="100000">
                <a:srgbClr val="005802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4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sz="44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 dia 3">
  <p:cSld name="Väliotsikko dia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5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sz="44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llinen väliotsikkodia">
  <p:cSld name="Kuvallinen väliotsikkodi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0">
                <a:srgbClr val="2D4280">
                  <a:alpha val="71764"/>
                </a:srgbClr>
              </a:gs>
              <a:gs pos="46000">
                <a:srgbClr val="2D4280">
                  <a:alpha val="71764"/>
                </a:srgbClr>
              </a:gs>
              <a:gs pos="100000">
                <a:srgbClr val="2D428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 txBox="1"/>
          <p:nvPr>
            <p:ph type="ctrTitle"/>
          </p:nvPr>
        </p:nvSpPr>
        <p:spPr>
          <a:xfrm>
            <a:off x="509451" y="423843"/>
            <a:ext cx="4667795" cy="31630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efin Sans"/>
              <a:buNone/>
              <a:defRPr b="1" sz="48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509451" y="3678927"/>
            <a:ext cx="4667795" cy="2933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eda.net/jyvaskyla/kortepohjanpaivakotikoulu/oppiminen-perusopetus/opetussuunnitelma/siisteydesta-huolehtiminen-on-yhteista-tyotamme-vanhempainil" TargetMode="External"/><Relationship Id="rId4" Type="http://schemas.openxmlformats.org/officeDocument/2006/relationships/hyperlink" Target="https://peda.net/jyvaskyla/kortepohjanpaivakotikoulu/hyva-tietaa2/kummitoiminta" TargetMode="External"/><Relationship Id="rId5" Type="http://schemas.openxmlformats.org/officeDocument/2006/relationships/hyperlink" Target="https://peda.net/jyvaskyla/kortepohjanpaivakotikoulu/huoltajalle2/yleisi%C3%A4-ohjeita2/hvjv" TargetMode="External"/><Relationship Id="rId6" Type="http://schemas.openxmlformats.org/officeDocument/2006/relationships/hyperlink" Target="https://peda.net/jyvaskyla/kortepohjanpaivakotikoulu/huoltajalle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eda.net/jyvaskyla/kortepohjanpaivakotikoulu/huoltajalle2/yleisi%C3%A4-ohjeita2/hygienia-ja-sairastuminen/hygienia-ja-sairastuminen/lasten-tartuntataudeista.pdf#top" TargetMode="External"/><Relationship Id="rId4" Type="http://schemas.openxmlformats.org/officeDocument/2006/relationships/hyperlink" Target="https://peda.net/jyvaskyla/kortepohjanpaivakotikoulu/huoltajalle2/tukea-perheille/vtp" TargetMode="External"/><Relationship Id="rId5" Type="http://schemas.openxmlformats.org/officeDocument/2006/relationships/hyperlink" Target="https://peda.net/jyvaskyla/kortepohjanpaivakotikoulu/huoltajalle/kjk" TargetMode="External"/><Relationship Id="rId6" Type="http://schemas.openxmlformats.org/officeDocument/2006/relationships/hyperlink" Target="https://peda.net/jyvaskyla/kortepohjanpaivakotikoulu/huoltajalle/k" TargetMode="External"/><Relationship Id="rId7" Type="http://schemas.openxmlformats.org/officeDocument/2006/relationships/hyperlink" Target="https://peda.net/jyvaskyla/kortepohjanpaivakotikoulu/huoltajalle/kj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eda.net/jyvaskyla/kortepohjanpaivakotikoulu" TargetMode="External"/><Relationship Id="rId4" Type="http://schemas.openxmlformats.org/officeDocument/2006/relationships/hyperlink" Target="https://peda.net/jyvaskyla/kortepohjanpaivakotikoulu/hyva-tietaa2/kummitoiminta" TargetMode="External"/><Relationship Id="rId5" Type="http://schemas.openxmlformats.org/officeDocument/2006/relationships/hyperlink" Target="https://peda.net/jyvaskyla/kortepohjanpaivakotikoulu/hyva-tietaa2/kirjastokasvatusyhteistyo" TargetMode="External"/><Relationship Id="rId6" Type="http://schemas.openxmlformats.org/officeDocument/2006/relationships/hyperlink" Target="https://peda.net/jyvaskyla/kortepohjanpaivakotikoulu/illtis" TargetMode="External"/><Relationship Id="rId7" Type="http://schemas.openxmlformats.org/officeDocument/2006/relationships/hyperlink" Target="https://peda.net/jyvaskyla/kortepohjanpaivakotikoulu/huoltajalle/v2" TargetMode="External"/><Relationship Id="rId8" Type="http://schemas.openxmlformats.org/officeDocument/2006/relationships/hyperlink" Target="https://eur02.safelinks.protection.outlook.com/?url=https%3A%2F%2Fwww.youtube.com%2Fwatch%3Fv%3DVbiv79aiKrY&amp;data=05%7C01%7CTimo.J.Korhonen%40jyvaskyla.fi%7Cab5065d633b846612f6c08dba161d04d%7Cfc34d05ca2f24ac289c5b44f3a9f451c%7C0%7C0%7C638281213705351801%7CUnknown%7CTWFpbGZsb3d8eyJWIjoiMC4wLjAwMDAiLCJQIjoiV2luMzIiLCJBTiI6Ik1haWwiLCJXVCI6Mn0%3D%7C3000%7C%7C%7C&amp;sdata=mBisuIBnF1wd6TuXRi2j%2FwQvYMNJehonJRN1jliO%2Fx4%3D&amp;reserved=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zC5Iy2rEShM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/>
              <a:t>5.9 Nuotiopaikka ja Tuulenpesä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fi-FI"/>
              <a:t>7.9 Purolaakso ja Sammalmetsä</a:t>
            </a:r>
            <a:endParaRPr/>
          </a:p>
        </p:txBody>
      </p:sp>
      <p:sp>
        <p:nvSpPr>
          <p:cNvPr id="145" name="Google Shape;145;p1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</a:pPr>
            <a:r>
              <a:rPr b="0" lang="fi-FI"/>
              <a:t>VANHEMPAINILLAT SYKSY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838200" y="735107"/>
            <a:ext cx="10515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efin Sans"/>
              <a:buNone/>
            </a:pPr>
            <a:r>
              <a:rPr b="0" lang="fi-FI" sz="3600"/>
              <a:t>YHTEISET TEEMAT JA PAINOTUKSET</a:t>
            </a:r>
            <a:br>
              <a:rPr b="0" lang="fi-FI"/>
            </a:br>
            <a:br>
              <a:rPr lang="fi-FI"/>
            </a:b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838200" y="1649225"/>
            <a:ext cx="10515600" cy="44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/>
          <a:p>
            <a:pPr indent="-449771" lvl="0" marL="325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</a:pPr>
            <a:r>
              <a:rPr lang="fi-FI" sz="2900"/>
              <a:t>Päiväkotikoulun yhteisiä teemoja toimintakaudelle 2023-2024</a:t>
            </a:r>
            <a:endParaRPr/>
          </a:p>
          <a:p>
            <a:pPr indent="-412332" lvl="1" marL="62706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▪"/>
            </a:pPr>
            <a:r>
              <a:rPr lang="fi-FI" sz="2900"/>
              <a:t>Tunne-, vuorovaikutus- ja kaveritaidot</a:t>
            </a:r>
            <a:endParaRPr/>
          </a:p>
          <a:p>
            <a:pPr indent="-412332" lvl="1" marL="62706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▪"/>
            </a:pPr>
            <a:r>
              <a:rPr lang="fi-FI" sz="2900"/>
              <a:t>Yhteisöllisyys ja tervehtiminen</a:t>
            </a:r>
            <a:endParaRPr/>
          </a:p>
          <a:p>
            <a:pPr indent="-412332" lvl="1" marL="62706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▪"/>
            </a:pPr>
            <a:r>
              <a:rPr lang="fi-FI" sz="2900"/>
              <a:t>Turvataidot</a:t>
            </a:r>
            <a:endParaRPr/>
          </a:p>
          <a:p>
            <a:pPr indent="-412332" lvl="1" marL="6270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▪"/>
            </a:pPr>
            <a:r>
              <a:rPr lang="fi-FI" sz="2900"/>
              <a:t>Monikielisyys, Suomi toisena kielenä, kielipolku</a:t>
            </a:r>
            <a:endParaRPr sz="2900"/>
          </a:p>
          <a:p>
            <a:pPr indent="-303049" lvl="2" marL="98583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fi-FI" sz="1500"/>
              <a:t>noin 35% varhaiskasvatuksen lapsista monikielisiä, ainakin 23 eri kielitaustaa</a:t>
            </a:r>
            <a:endParaRPr sz="1500"/>
          </a:p>
          <a:p>
            <a:pPr indent="-412332" lvl="1" marL="62706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Char char="▪"/>
            </a:pPr>
            <a:r>
              <a:rPr lang="fi-FI" sz="2900"/>
              <a:t>Ruokakasvatus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2" name="Google Shape;152;p2"/>
          <p:cNvSpPr txBox="1"/>
          <p:nvPr>
            <p:ph idx="4294967295" type="dt"/>
          </p:nvPr>
        </p:nvSpPr>
        <p:spPr>
          <a:xfrm>
            <a:off x="838200" y="5933984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"/>
          <p:cNvSpPr txBox="1"/>
          <p:nvPr>
            <p:ph idx="4294967295" type="ftr"/>
          </p:nvPr>
        </p:nvSpPr>
        <p:spPr>
          <a:xfrm>
            <a:off x="2002971" y="5933984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Jyväskylän kaupunki</a:t>
            </a:r>
            <a:endParaRPr/>
          </a:p>
        </p:txBody>
      </p:sp>
      <p:sp>
        <p:nvSpPr>
          <p:cNvPr id="154" name="Google Shape;154;p2"/>
          <p:cNvSpPr txBox="1"/>
          <p:nvPr>
            <p:ph idx="12" type="sldNum"/>
          </p:nvPr>
        </p:nvSpPr>
        <p:spPr>
          <a:xfrm>
            <a:off x="10842171" y="6469561"/>
            <a:ext cx="9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>
            <p:ph type="title"/>
          </p:nvPr>
        </p:nvSpPr>
        <p:spPr>
          <a:xfrm>
            <a:off x="530634" y="122355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Josefin Sans"/>
              <a:buNone/>
            </a:pPr>
            <a:r>
              <a:rPr lang="fi-FI" sz="2222"/>
              <a:t>ENGLANNIN KIELISET LUOKAT</a:t>
            </a:r>
            <a:endParaRPr sz="2222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Josefin Sans"/>
              <a:buNone/>
            </a:pPr>
            <a:r>
              <a:rPr lang="fi-FI" sz="2222"/>
              <a:t>KIELIRIKASTEINEN OPETUS</a:t>
            </a:r>
            <a:r>
              <a:rPr lang="fi-FI" sz="3600"/>
              <a:t> </a:t>
            </a:r>
            <a:br>
              <a:rPr lang="fi-FI" sz="3600"/>
            </a:br>
            <a:endParaRPr sz="3600"/>
          </a:p>
        </p:txBody>
      </p:sp>
      <p:sp>
        <p:nvSpPr>
          <p:cNvPr id="161" name="Google Shape;161;p6"/>
          <p:cNvSpPr txBox="1"/>
          <p:nvPr>
            <p:ph idx="1" type="body"/>
          </p:nvPr>
        </p:nvSpPr>
        <p:spPr>
          <a:xfrm>
            <a:off x="530634" y="2699968"/>
            <a:ext cx="3932100" cy="3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 sz="2300"/>
              <a:t>Rehtori Päivin ja oppilashuollon terveiset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 sz="2300"/>
              <a:t>Enkkuluokan opettajan terveiset: Gwyneth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Kuva, joka sisältää kohteen sisä, lattia, seinä, puinen&#10;&#10;Kuvaus luotu automaattisesti" id="162" name="Google Shape;162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6811" r="12617" t="0"/>
          <a:stretch/>
        </p:blipFill>
        <p:spPr>
          <a:xfrm>
            <a:off x="4968240" y="1223554"/>
            <a:ext cx="6396446" cy="529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ab4b80791_1_0"/>
          <p:cNvSpPr txBox="1"/>
          <p:nvPr>
            <p:ph idx="1" type="body"/>
          </p:nvPr>
        </p:nvSpPr>
        <p:spPr>
          <a:xfrm>
            <a:off x="838200" y="964900"/>
            <a:ext cx="10515600" cy="5157900"/>
          </a:xfrm>
          <a:prstGeom prst="rect">
            <a:avLst/>
          </a:prstGeom>
        </p:spPr>
        <p:txBody>
          <a:bodyPr anchorCtr="0" anchor="t" bIns="45700" lIns="108000" spcFirstLastPara="1" rIns="91425" wrap="square" tIns="45700">
            <a:normAutofit/>
          </a:bodyPr>
          <a:lstStyle/>
          <a:p>
            <a:pPr indent="-424370" lvl="0" marL="325437" rtl="0" algn="l">
              <a:spcBef>
                <a:spcPts val="1200"/>
              </a:spcBef>
              <a:spcAft>
                <a:spcPts val="0"/>
              </a:spcAft>
              <a:buSzPts val="2500"/>
              <a:buChar char="■"/>
            </a:pPr>
            <a:r>
              <a:rPr lang="fi-FI" sz="25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Ympäristön siisteydestä huolehtiminen on yhteistä työtämme</a:t>
            </a:r>
            <a:r>
              <a:rPr lang="fi-FI" sz="2500"/>
              <a:t> ja siivouskasvatuksen tavoitteet ovat yhteisiä - pidetään yhteisistä tavaroista ja välineistä hyvää huolta</a:t>
            </a:r>
            <a:endParaRPr sz="2500"/>
          </a:p>
          <a:p>
            <a:pPr indent="-331787" lvl="0" marL="325437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fi-FI" sz="2500"/>
              <a:t>Sosiaalinen turvallisuus: yhteiskasvattajuus yhteisten arvojen pohjalta, </a:t>
            </a:r>
            <a:r>
              <a:rPr lang="fi-FI" sz="25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kummitoiminta</a:t>
            </a:r>
            <a:r>
              <a:rPr lang="fi-FI" sz="2500"/>
              <a:t>, syrjinnän ja kiusaamisen ennaltaehkäisy ja puuttuminen, tunne- ja vuorovaikutustaitojen opettelu</a:t>
            </a:r>
            <a:endParaRPr sz="2500"/>
          </a:p>
          <a:p>
            <a:pPr indent="-331787" lvl="0" marL="325437" rtl="0" algn="l">
              <a:spcBef>
                <a:spcPts val="1200"/>
              </a:spcBef>
              <a:spcAft>
                <a:spcPts val="0"/>
              </a:spcAft>
              <a:buSzPts val="2500"/>
              <a:buChar char="■"/>
            </a:pPr>
            <a:r>
              <a:rPr lang="fi-FI" sz="2500"/>
              <a:t>Yhteistyö huoltajien kanssa</a:t>
            </a:r>
            <a:r>
              <a:rPr lang="fi-FI" sz="3500"/>
              <a:t> </a:t>
            </a:r>
            <a:r>
              <a:rPr lang="fi-FI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Huoltajien kanssa tehtävä yhteistyö (peda.net)</a:t>
            </a:r>
            <a:endParaRPr sz="3500"/>
          </a:p>
          <a:p>
            <a:pPr indent="-331787" lvl="0" marL="325437" rtl="0" algn="l">
              <a:spcBef>
                <a:spcPts val="1200"/>
              </a:spcBef>
              <a:spcAft>
                <a:spcPts val="0"/>
              </a:spcAft>
              <a:buSzPts val="2500"/>
              <a:buChar char="■"/>
            </a:pPr>
            <a:r>
              <a:rPr lang="fi-FI" sz="2500"/>
              <a:t>Varhaiskasvatuksen huoltajille Kortepohjan päiväkotikoulussa: </a:t>
            </a:r>
            <a:r>
              <a:rPr lang="fi-FI" sz="25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Huoltajalle varhaiskasvatus 0-6 -vuotiaat (peda.net)</a:t>
            </a:r>
            <a:endParaRPr sz="2500"/>
          </a:p>
          <a:p>
            <a:pPr indent="-331787" lvl="0" marL="325437" rtl="0" algn="l">
              <a:spcBef>
                <a:spcPts val="1200"/>
              </a:spcBef>
              <a:spcAft>
                <a:spcPts val="0"/>
              </a:spcAft>
              <a:buSzPts val="2500"/>
              <a:buChar char="■"/>
            </a:pPr>
            <a:r>
              <a:rPr lang="fi-FI" sz="2500"/>
              <a:t>Päiväkotikoulumme arkea pääsette seuraamaan myös uudelta Instagram-tililtämme: </a:t>
            </a:r>
            <a:r>
              <a:rPr b="1" lang="fi-FI" sz="2500"/>
              <a:t>kortepohjan_paivakotikoulu</a:t>
            </a:r>
            <a:endParaRPr b="1" sz="2500"/>
          </a:p>
        </p:txBody>
      </p:sp>
      <p:sp>
        <p:nvSpPr>
          <p:cNvPr id="169" name="Google Shape;169;g27ab4b80791_1_0"/>
          <p:cNvSpPr txBox="1"/>
          <p:nvPr>
            <p:ph idx="12" type="sldNum"/>
          </p:nvPr>
        </p:nvSpPr>
        <p:spPr>
          <a:xfrm>
            <a:off x="10842171" y="6469561"/>
            <a:ext cx="966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>
            <p:ph type="title"/>
          </p:nvPr>
        </p:nvSpPr>
        <p:spPr>
          <a:xfrm>
            <a:off x="535577" y="1214718"/>
            <a:ext cx="11046823" cy="46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efin Sans"/>
              <a:buNone/>
            </a:pPr>
            <a:r>
              <a:t/>
            </a:r>
            <a:endParaRPr/>
          </a:p>
        </p:txBody>
      </p:sp>
      <p:pic>
        <p:nvPicPr>
          <p:cNvPr descr="Kuva, joka sisältää kohteen teksti, näyttökuva, vihreä, metalli&#10;&#10;Kuvaus luotu automaattisesti" id="175" name="Google Shape;17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475" l="0" r="0" t="9569"/>
          <a:stretch/>
        </p:blipFill>
        <p:spPr>
          <a:xfrm>
            <a:off x="20" y="1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ab4b80791_1_8"/>
          <p:cNvSpPr txBox="1"/>
          <p:nvPr>
            <p:ph idx="12" type="sldNum"/>
          </p:nvPr>
        </p:nvSpPr>
        <p:spPr>
          <a:xfrm>
            <a:off x="10842171" y="6469561"/>
            <a:ext cx="966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82" name="Google Shape;182;g27ab4b80791_1_8"/>
          <p:cNvSpPr txBox="1"/>
          <p:nvPr>
            <p:ph type="title"/>
          </p:nvPr>
        </p:nvSpPr>
        <p:spPr>
          <a:xfrm>
            <a:off x="838200" y="599132"/>
            <a:ext cx="10515600" cy="6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Yleisiä ohjeita</a:t>
            </a:r>
            <a:endParaRPr/>
          </a:p>
        </p:txBody>
      </p:sp>
      <p:sp>
        <p:nvSpPr>
          <p:cNvPr id="183" name="Google Shape;183;g27ab4b80791_1_8"/>
          <p:cNvSpPr txBox="1"/>
          <p:nvPr>
            <p:ph idx="1" type="body"/>
          </p:nvPr>
        </p:nvSpPr>
        <p:spPr>
          <a:xfrm>
            <a:off x="838200" y="1238725"/>
            <a:ext cx="10515600" cy="4748100"/>
          </a:xfrm>
          <a:prstGeom prst="rect">
            <a:avLst/>
          </a:prstGeom>
        </p:spPr>
        <p:txBody>
          <a:bodyPr anchorCtr="0" anchor="t" bIns="45700" lIns="108000" spcFirstLastPara="1" rIns="91425" wrap="square" tIns="45700">
            <a:normAutofit fontScale="62500" lnSpcReduction="10000"/>
          </a:bodyPr>
          <a:lstStyle/>
          <a:p>
            <a:pPr indent="-380714" lvl="0" marL="325437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 sz="2900"/>
              <a:t>Fyysinen turvallisuus: ulko-ovet lukossa, portit kiinni tulo- ja hakutilanteissa, aikuisten paikat piha-alueella, pihalla lapsilla ja aikuisilla käytössä eri väriset heijastinliivit, yhteiset turvallisuussuunnitelmat ja poistumisharjoitukset</a:t>
            </a:r>
            <a:endParaRPr sz="2900"/>
          </a:p>
          <a:p>
            <a:pPr indent="-380714" lvl="0" marL="325437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 sz="2900"/>
              <a:t>Kun haet lapsen pihalta, muistathan aina ilmoittaa siitä lapsesi ryhmän  henkilökunnalle</a:t>
            </a:r>
            <a:endParaRPr sz="2900"/>
          </a:p>
          <a:p>
            <a:pPr indent="-380714" lvl="0" marL="325437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 sz="2900"/>
              <a:t>Lasten hoitoaikojen ilmoittaminen Edlevoon – ajantasaiset ruokatilaukset ja henkilökuntaa oikea määrä, oikeaan aikaan, oikeassa paikassa – yhteistyö vanhempien kanssa</a:t>
            </a:r>
            <a:endParaRPr sz="2900"/>
          </a:p>
          <a:p>
            <a:pPr indent="-380714" lvl="0" marL="325437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 sz="2900"/>
              <a:t>Muistathan lasten käsien pesun aina päiväkotiin tuodessa!</a:t>
            </a:r>
            <a:endParaRPr sz="2900"/>
          </a:p>
          <a:p>
            <a:pPr indent="-380714" lvl="0" marL="325437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 sz="2900"/>
              <a:t>Infektio-ohje koteihin; vatsatautia sairastava tai flunssainen ja kuumeinen lapsi ei kuulu varhaiskasvatukseen, vähintään 1 oireeton / kuumeeton päivä kotona, että lapsi jaksaa päiväkotipäivän ja ei tartuta muita lapsia / henkilökuntaa - linkki hyvinvointialueen päivitettyyn ohjeistukseen lasten tartuntatauteihin liittyen:</a:t>
            </a:r>
            <a:endParaRPr sz="2900"/>
          </a:p>
          <a:p>
            <a:pPr indent="0" lvl="0" marL="325437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900" u="sng">
                <a:solidFill>
                  <a:schemeClr val="hlink"/>
                </a:solidFill>
                <a:hlinkClick r:id="rId3"/>
              </a:rPr>
              <a:t>https://peda.net/jyvaskyla/kortepohjanpaivakotikoulu/huoltajalle2/yleisi%C3%A4-ohjeita2/hygienia-ja-sairastuminen/hygienia-ja-sairastuminen/lasten-tartuntataudeista.pdf#top</a:t>
            </a:r>
            <a:endParaRPr sz="2900"/>
          </a:p>
          <a:p>
            <a:pPr indent="-380714" lvl="0" marL="325437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 sz="2900"/>
              <a:t>Psyykkinen turvallisuus: esim. </a:t>
            </a:r>
            <a:r>
              <a:rPr lang="fi-FI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Jyväskylän perhekeskustoiminta (peda.net)</a:t>
            </a:r>
            <a:r>
              <a:rPr lang="fi-FI" sz="2900"/>
              <a:t>,  </a:t>
            </a:r>
            <a:r>
              <a:rPr lang="fi-FI" sz="29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kasvatusohjaajat</a:t>
            </a:r>
            <a:r>
              <a:rPr lang="fi-FI" sz="2900"/>
              <a:t>, hyvinvointipalvelut: </a:t>
            </a:r>
            <a:r>
              <a:rPr lang="fi-FI" sz="29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kouluterveydenhuolto</a:t>
            </a:r>
            <a:r>
              <a:rPr lang="fi-FI" sz="2900"/>
              <a:t>, </a:t>
            </a:r>
            <a:r>
              <a:rPr lang="fi-FI" sz="2900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koulupsykologi- ja kuraattori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>
            <p:ph type="title"/>
          </p:nvPr>
        </p:nvSpPr>
        <p:spPr>
          <a:xfrm>
            <a:off x="530633" y="0"/>
            <a:ext cx="3932237" cy="24508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Josefin Sans"/>
              <a:buNone/>
            </a:pPr>
            <a:r>
              <a:rPr lang="fi-FI"/>
              <a:t>YHTEISTYÖ LÄHTEE IHMISISTÄ</a:t>
            </a:r>
            <a:endParaRPr/>
          </a:p>
        </p:txBody>
      </p:sp>
      <p:sp>
        <p:nvSpPr>
          <p:cNvPr id="190" name="Google Shape;190;p3"/>
          <p:cNvSpPr txBox="1"/>
          <p:nvPr>
            <p:ph idx="1" type="body"/>
          </p:nvPr>
        </p:nvSpPr>
        <p:spPr>
          <a:xfrm>
            <a:off x="530700" y="2450825"/>
            <a:ext cx="3932100" cy="4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27998"/>
              <a:buNone/>
            </a:pPr>
            <a:r>
              <a:rPr b="1" lang="fi-FI"/>
              <a:t>Ajankohtaista syksyyn 2023</a:t>
            </a:r>
            <a:endParaRPr b="1" sz="2187"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57556"/>
              <a:buNone/>
            </a:pPr>
            <a:r>
              <a:rPr lang="fi-FI" sz="2779">
                <a:solidFill>
                  <a:schemeClr val="lt1"/>
                </a:solidFill>
              </a:rPr>
              <a:t>Syysloman hoidontarvekysely vanhemmille 11.-22.9</a:t>
            </a:r>
            <a:endParaRPr sz="2579"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57556"/>
              <a:buNone/>
            </a:pPr>
            <a:r>
              <a:rPr lang="fi-FI" sz="2779">
                <a:solidFill>
                  <a:schemeClr val="lt1"/>
                </a:solidFill>
              </a:rPr>
              <a:t>Syyslomaviikko 42 ( 16.-22.20)</a:t>
            </a:r>
            <a:endParaRPr sz="2579"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57556"/>
              <a:buNone/>
            </a:pPr>
            <a:r>
              <a:rPr lang="fi-FI" sz="2779">
                <a:solidFill>
                  <a:schemeClr val="lt1"/>
                </a:solidFill>
              </a:rPr>
              <a:t>Valokuvaus 23.-26.10 välinen aika, ryhmäkuvat aamupäivällä, yksilökuvaus iltapäivisin vanhempien vastuulla</a:t>
            </a:r>
            <a:endParaRPr sz="2579"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57556"/>
              <a:buNone/>
            </a:pPr>
            <a:r>
              <a:rPr lang="fi-FI" sz="2779">
                <a:solidFill>
                  <a:schemeClr val="lt1"/>
                </a:solidFill>
              </a:rPr>
              <a:t>Joululoman hoidontarvekysely vanhemmille 13.-24.11</a:t>
            </a:r>
            <a:endParaRPr sz="2579"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57556"/>
              <a:buNone/>
            </a:pPr>
            <a:r>
              <a:rPr lang="fi-FI" sz="2779">
                <a:solidFill>
                  <a:schemeClr val="lt1"/>
                </a:solidFill>
              </a:rPr>
              <a:t>Itsenäisyyden tanssit 5.12</a:t>
            </a:r>
            <a:endParaRPr sz="2579"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57556"/>
              <a:buNone/>
            </a:pPr>
            <a:r>
              <a:rPr lang="fi-FI" sz="2779">
                <a:solidFill>
                  <a:schemeClr val="lt1"/>
                </a:solidFill>
              </a:rPr>
              <a:t>Perinteiset kuusijuhlat kolmena eri iltana</a:t>
            </a:r>
            <a:endParaRPr sz="2579"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57556"/>
              <a:buNone/>
            </a:pPr>
            <a:r>
              <a:rPr lang="fi-FI" sz="2779">
                <a:solidFill>
                  <a:schemeClr val="lt1"/>
                </a:solidFill>
              </a:rPr>
              <a:t>Joululoma 22.12 .2023– 7.1.2024</a:t>
            </a:r>
            <a:endParaRPr sz="2579"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/>
          </a:p>
        </p:txBody>
      </p:sp>
      <p:sp>
        <p:nvSpPr>
          <p:cNvPr id="191" name="Google Shape;191;p3"/>
          <p:cNvSpPr txBox="1"/>
          <p:nvPr>
            <p:ph idx="12" type="sldNum"/>
          </p:nvPr>
        </p:nvSpPr>
        <p:spPr>
          <a:xfrm>
            <a:off x="10842171" y="6469561"/>
            <a:ext cx="866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4" name="Google Shape;194;p3"/>
          <p:cNvSpPr txBox="1"/>
          <p:nvPr/>
        </p:nvSpPr>
        <p:spPr>
          <a:xfrm>
            <a:off x="5472875" y="1150950"/>
            <a:ext cx="39321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Slab"/>
              <a:buChar char="●"/>
            </a:pPr>
            <a:r>
              <a:rPr lang="fi-FI" sz="2100" u="sng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Kortepohjan päiväkotikoulu (peda.net)</a:t>
            </a:r>
            <a:endParaRPr sz="19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Slab"/>
              <a:buChar char="●"/>
            </a:pPr>
            <a:r>
              <a:rPr lang="fi-FI" sz="2100" u="sng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Kummitoiminta</a:t>
            </a:r>
            <a:endParaRPr sz="19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Slab"/>
              <a:buChar char="●"/>
            </a:pPr>
            <a:r>
              <a:rPr lang="fi-FI" sz="2100" u="sng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Kirjastokasvatusyhteistyö</a:t>
            </a:r>
            <a:endParaRPr sz="19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Slab"/>
              <a:buChar char="●"/>
            </a:pPr>
            <a:r>
              <a:rPr lang="fi-FI" sz="2100" u="sng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Iltis</a:t>
            </a:r>
            <a:endParaRPr sz="19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Slab"/>
              <a:buChar char="●"/>
            </a:pPr>
            <a:r>
              <a:rPr lang="fi-FI" sz="1900" u="sng">
                <a:latin typeface="Roboto Slab"/>
                <a:ea typeface="Roboto Slab"/>
                <a:cs typeface="Roboto Slab"/>
                <a:sym typeface="Roboto Slab"/>
                <a:hlinkClick r:id="rId7"/>
              </a:rPr>
              <a:t>Vanhempainyhdistys Torppis</a:t>
            </a:r>
            <a:endParaRPr sz="19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Torppiksen terveiset</a:t>
            </a:r>
            <a:endParaRPr sz="25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 txBox="1"/>
          <p:nvPr>
            <p:ph type="title"/>
          </p:nvPr>
        </p:nvSpPr>
        <p:spPr>
          <a:xfrm>
            <a:off x="838200" y="735873"/>
            <a:ext cx="10515600" cy="64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efin Sans"/>
              <a:buNone/>
            </a:pPr>
            <a:r>
              <a:rPr b="0" lang="fi-FI" sz="3600"/>
              <a:t>KOIRA-AVUSTEINEN TOIMINTA KORTETALOSSA</a:t>
            </a:r>
            <a:br>
              <a:rPr b="0" lang="fi-FI"/>
            </a:br>
            <a:br>
              <a:rPr lang="fi-FI"/>
            </a:br>
            <a:endParaRPr/>
          </a:p>
        </p:txBody>
      </p:sp>
      <p:sp>
        <p:nvSpPr>
          <p:cNvPr id="200" name="Google Shape;200;p5"/>
          <p:cNvSpPr txBox="1"/>
          <p:nvPr>
            <p:ph idx="1" type="body"/>
          </p:nvPr>
        </p:nvSpPr>
        <p:spPr>
          <a:xfrm>
            <a:off x="838200" y="1463303"/>
            <a:ext cx="4628322" cy="1160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 fontScale="25000" lnSpcReduction="20000"/>
          </a:bodyPr>
          <a:lstStyle/>
          <a:p>
            <a:pPr indent="-325438" lvl="0" marL="325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fi-FI" sz="7200"/>
              <a:t> </a:t>
            </a:r>
            <a:r>
              <a:rPr lang="fi-FI" sz="5600"/>
              <a:t>Kysyttävää koira-avusteisesta toiminnasta?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fi-FI" sz="5600"/>
              <a:t>Voit olla yhteydessä Tiiuun Wilmassa tai puhelimitse p. 0405130743</a:t>
            </a:r>
            <a:r>
              <a:rPr lang="fi-FI" sz="1800"/>
              <a:t>		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br>
              <a:rPr lang="fi-FI"/>
            </a:br>
            <a:endParaRPr/>
          </a:p>
        </p:txBody>
      </p:sp>
      <p:sp>
        <p:nvSpPr>
          <p:cNvPr id="201" name="Google Shape;201;p5"/>
          <p:cNvSpPr txBox="1"/>
          <p:nvPr>
            <p:ph idx="12" type="sldNum"/>
          </p:nvPr>
        </p:nvSpPr>
        <p:spPr>
          <a:xfrm>
            <a:off x="10742023" y="5964464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</a:pPr>
            <a:fld id="{00000000-1234-1234-1234-123412341234}" type="slidenum">
              <a:rPr b="1" i="0" lang="fi-FI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5"/>
          <p:cNvSpPr txBox="1"/>
          <p:nvPr>
            <p:ph idx="2" type="body"/>
          </p:nvPr>
        </p:nvSpPr>
        <p:spPr>
          <a:xfrm>
            <a:off x="6172200" y="1707143"/>
            <a:ext cx="5181600" cy="4057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 fontScale="55000" lnSpcReduction="20000"/>
          </a:bodyPr>
          <a:lstStyle/>
          <a:p>
            <a:pPr indent="-325438" lvl="0" marL="325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fi-FI"/>
              <a:t>Kortetalossa työskentelee eo Tiiu Puhakaisen mukana soveltuvuustestatut koulukoirat Hilla ja Malva</a:t>
            </a:r>
            <a:endParaRPr/>
          </a:p>
          <a:p>
            <a:pPr indent="-325438" lvl="0" marL="325438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/>
              <a:t>Koira-avusteista toimintaa toteutetaan Opetushallituksen ja Allergia-, iho- ja astmaliitto ry:n laatiman ohjeistuksen mukaan ja Tiiu on täydennyskouluttautunut koira-avusteiseen työskentelyyn Jamk:issa</a:t>
            </a:r>
            <a:endParaRPr/>
          </a:p>
          <a:p>
            <a:pPr indent="-325438" lvl="0" marL="325438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/>
              <a:t>Koirat työskentelevät n. 2-3 päivänä viikossa pääsääntöisesti Tiiun oppimistilassa </a:t>
            </a:r>
            <a:endParaRPr/>
          </a:p>
          <a:p>
            <a:pPr indent="-325438" lvl="0" marL="325438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/>
              <a:t>Hilla ja Malva työskentelevät eri luokkatason oppijoiden kanssa</a:t>
            </a:r>
            <a:endParaRPr/>
          </a:p>
          <a:p>
            <a:pPr indent="-325438" lvl="0" marL="325438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/>
              <a:t>Tiiu kerää koira-avusteiseen toimintaan osallistumisesta Wilman kautta luvat luokista joissa opettaa </a:t>
            </a:r>
            <a:endParaRPr/>
          </a:p>
          <a:p>
            <a:pPr indent="-325438" lvl="0" marL="325438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fi-FI"/>
              <a:t>lisää tietoa koira-avusteisesta työskentelystä mm. koirat kasvatus ja kuntoutustyössä ry:n videolla: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https://www.youtube.com/watch?v=zC5Iy2rEShM</a:t>
            </a:r>
            <a:endParaRPr/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776" y="2776978"/>
            <a:ext cx="3092445" cy="3648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b1b564a52_0_2"/>
          <p:cNvSpPr txBox="1"/>
          <p:nvPr>
            <p:ph type="ctrTitle"/>
          </p:nvPr>
        </p:nvSpPr>
        <p:spPr>
          <a:xfrm>
            <a:off x="-265524" y="240400"/>
            <a:ext cx="6980700" cy="2938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KIITOS!</a:t>
            </a:r>
            <a:endParaRPr/>
          </a:p>
        </p:txBody>
      </p:sp>
      <p:pic>
        <p:nvPicPr>
          <p:cNvPr id="210" name="Google Shape;210;g27b1b564a5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400" y="1110249"/>
            <a:ext cx="4329201" cy="43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Custom 2">
      <a:dk1>
        <a:srgbClr val="000000"/>
      </a:dk1>
      <a:lt1>
        <a:srgbClr val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2022-04-25T19:49:49Z</dcterms:created>
  <dc:creator>Liimatainen Päivi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0x01010043DD527BF3C20D41B5A9068EF2A0131D</vt:lpwstr>
  </property>
</Properties>
</file>