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9E291-6646-4499-ABD7-D4F72426CB85}" v="1" dt="2021-08-14T12:31:41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 dirty="0"/>
              <a:t>KOR:</a:t>
            </a:r>
            <a:r>
              <a:rPr lang="fi-FI" baseline="0" dirty="0"/>
              <a:t> koulukohtaisen</a:t>
            </a:r>
            <a:r>
              <a:rPr lang="fi-FI" dirty="0"/>
              <a:t> oppilashuollon vuosikello</a:t>
            </a:r>
          </a:p>
        </c:rich>
      </c:tx>
      <c:layout>
        <c:manualLayout>
          <c:xMode val="edge"/>
          <c:yMode val="edge"/>
          <c:x val="0.1755401234567901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588534072129873"/>
          <c:y val="9.9235455526260383E-2"/>
          <c:w val="0.46143518518518517"/>
          <c:h val="0.83903182593406089"/>
        </c:manualLayout>
      </c:layout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Yhteisöllisen oppilashuollon vuosikello</c:v>
                </c:pt>
              </c:strCache>
            </c:strRef>
          </c:tx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Taul1!$B$2:$B$14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B-467F-A4D9-43762BF0548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Sarake1</c:v>
                </c:pt>
              </c:strCache>
            </c:strRef>
          </c:tx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Taul1!$C$2:$C$14</c:f>
              <c:numCache>
                <c:formatCode>General</c:formatCode>
                <c:ptCount val="13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4B-467F-A4D9-43762BF05481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Sarake2</c:v>
                </c:pt>
              </c:strCache>
            </c:strRef>
          </c:tx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554B-467F-A4D9-43762BF05481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Sarake3</c:v>
                </c:pt>
              </c:strCache>
            </c:strRef>
          </c:tx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Taul1!$E$2:$E$14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3-554B-467F-A4D9-43762BF05481}"/>
            </c:ext>
          </c:extLst>
        </c:ser>
        <c:ser>
          <c:idx val="4"/>
          <c:order val="4"/>
          <c:tx>
            <c:strRef>
              <c:f>Taul1!$F$1</c:f>
              <c:strCache>
                <c:ptCount val="1"/>
                <c:pt idx="0">
                  <c:v>Sarake4</c:v>
                </c:pt>
              </c:strCache>
            </c:strRef>
          </c:tx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Taul1!$F$2:$F$14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4-554B-467F-A4D9-43762BF05481}"/>
            </c:ext>
          </c:extLst>
        </c:ser>
        <c:ser>
          <c:idx val="5"/>
          <c:order val="5"/>
          <c:tx>
            <c:strRef>
              <c:f>Taul1!$G$1</c:f>
              <c:strCache>
                <c:ptCount val="1"/>
                <c:pt idx="0">
                  <c:v>Sarake5</c:v>
                </c:pt>
              </c:strCache>
            </c:strRef>
          </c:tx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Taul1!$G$2:$G$14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5-554B-467F-A4D9-43762BF054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3042006901915033"/>
          <c:y val="1.7845262986020884E-2"/>
          <c:w val="0.16032067172159037"/>
          <c:h val="0.5500407316630736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aseline="0"/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0.59016</cdr:x>
      <cdr:y>0.14968</cdr:y>
    </cdr:from>
    <cdr:to>
      <cdr:x>0.81478</cdr:x>
      <cdr:y>0.30861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014556" y="753743"/>
          <a:ext cx="1908556" cy="800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Alueelliset </a:t>
          </a:r>
          <a:r>
            <a:rPr lang="fi-FI" dirty="0" err="1"/>
            <a:t>oppilaaksiottopalaverit</a:t>
          </a:r>
          <a:r>
            <a:rPr lang="fi-FI" dirty="0"/>
            <a:t> + </a:t>
          </a:r>
          <a:r>
            <a:rPr lang="fi-FI" dirty="0" err="1"/>
            <a:t>kor</a:t>
          </a:r>
          <a:r>
            <a:rPr lang="fi-FI" dirty="0"/>
            <a:t>-valmistelut</a:t>
          </a:r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0.63559</cdr:x>
      <cdr:y>0.29893</cdr:y>
    </cdr:from>
    <cdr:to>
      <cdr:x>0.85593</cdr:x>
      <cdr:y>0.46589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5400600" y="1505344"/>
          <a:ext cx="1872208" cy="8407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/>
            <a:t>Nykyiset </a:t>
          </a:r>
          <a:r>
            <a:rPr lang="fi-FI" sz="1100" dirty="0" err="1"/>
            <a:t>toput</a:t>
          </a:r>
          <a:r>
            <a:rPr lang="fi-FI" sz="1100" dirty="0"/>
            <a:t>, </a:t>
          </a:r>
          <a:r>
            <a:rPr lang="fi-FI" sz="1100" dirty="0" err="1"/>
            <a:t>kolkit</a:t>
          </a:r>
          <a:r>
            <a:rPr lang="fi-FI" sz="1100" dirty="0"/>
            <a:t>, T</a:t>
          </a:r>
          <a:r>
            <a:rPr lang="fi-FI" b="1" dirty="0"/>
            <a:t>ukea tarvitsevien lasten koulukohtaista koulupaikkojen suunnittelua</a:t>
          </a:r>
          <a:r>
            <a:rPr lang="fi-FI" dirty="0"/>
            <a:t>​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0.64875</cdr:x>
      <cdr:y>0.41998</cdr:y>
    </cdr:from>
    <cdr:to>
      <cdr:x>0.82174</cdr:x>
      <cdr:y>0.48362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5338936" y="1900808"/>
          <a:ext cx="1423639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50" dirty="0"/>
        </a:p>
      </cdr:txBody>
    </cdr:sp>
  </cdr:relSizeAnchor>
  <cdr:relSizeAnchor xmlns:cdr="http://schemas.openxmlformats.org/drawingml/2006/chartDrawing">
    <cdr:from>
      <cdr:x>0.59625</cdr:x>
      <cdr:y>0.59499</cdr:y>
    </cdr:from>
    <cdr:to>
      <cdr:x>0.70125</cdr:x>
      <cdr:y>0.67454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906888" y="2692896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0.66102</cdr:x>
      <cdr:y>0.56598</cdr:y>
    </cdr:from>
    <cdr:to>
      <cdr:x>0.84399</cdr:x>
      <cdr:y>0.69326</cdr:y>
    </cdr:to>
    <cdr:sp macro="" textlink="">
      <cdr:nvSpPr>
        <cdr:cNvPr id="6" name="Tekstiruutu 5"/>
        <cdr:cNvSpPr txBox="1"/>
      </cdr:nvSpPr>
      <cdr:spPr>
        <a:xfrm xmlns:a="http://schemas.openxmlformats.org/drawingml/2006/main">
          <a:off x="5616624" y="2850120"/>
          <a:ext cx="1554736" cy="6409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/>
            <a:t>Nykyiset </a:t>
          </a:r>
          <a:r>
            <a:rPr lang="fi-FI" sz="900" dirty="0" err="1"/>
            <a:t>nelkit</a:t>
          </a:r>
          <a:r>
            <a:rPr lang="fi-FI" sz="900" dirty="0"/>
            <a:t>,  kuukit</a:t>
          </a:r>
        </a:p>
        <a:p xmlns:a="http://schemas.openxmlformats.org/drawingml/2006/main">
          <a:r>
            <a:rPr lang="fi-FI" sz="900" dirty="0"/>
            <a:t>Erityisen tuen tarkistukset 2. ja 6.lk</a:t>
          </a:r>
        </a:p>
      </cdr:txBody>
    </cdr:sp>
  </cdr:relSizeAnchor>
  <cdr:relSizeAnchor xmlns:cdr="http://schemas.openxmlformats.org/drawingml/2006/chartDrawing">
    <cdr:from>
      <cdr:x>0.55932</cdr:x>
      <cdr:y>0.88057</cdr:y>
    </cdr:from>
    <cdr:to>
      <cdr:x>0.81307</cdr:x>
      <cdr:y>0.94421</cdr:y>
    </cdr:to>
    <cdr:sp macro="" textlink="">
      <cdr:nvSpPr>
        <cdr:cNvPr id="7" name="Tekstiruutu 6"/>
        <cdr:cNvSpPr txBox="1"/>
      </cdr:nvSpPr>
      <cdr:spPr>
        <a:xfrm xmlns:a="http://schemas.openxmlformats.org/drawingml/2006/main">
          <a:off x="4752528" y="4434296"/>
          <a:ext cx="2156099" cy="3204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000" dirty="0"/>
            <a:t>Siirtopalaverit, </a:t>
          </a:r>
          <a:r>
            <a:rPr lang="fi-FI" b="1" dirty="0" err="1"/>
            <a:t>eo</a:t>
          </a:r>
          <a:r>
            <a:rPr lang="fi-FI" b="1" dirty="0"/>
            <a:t> mukaan eskaripalavereihin tarvittaessa</a:t>
          </a:r>
          <a:endParaRPr lang="fi-FI" sz="1000" dirty="0"/>
        </a:p>
      </cdr:txBody>
    </cdr:sp>
  </cdr:relSizeAnchor>
  <cdr:relSizeAnchor xmlns:cdr="http://schemas.openxmlformats.org/drawingml/2006/chartDrawing">
    <cdr:from>
      <cdr:x>0.54249</cdr:x>
      <cdr:y>0.87505</cdr:y>
    </cdr:from>
    <cdr:to>
      <cdr:x>0.70874</cdr:x>
      <cdr:y>0.92278</cdr:y>
    </cdr:to>
    <cdr:sp macro="" textlink="">
      <cdr:nvSpPr>
        <cdr:cNvPr id="8" name="Tekstiruutu 7"/>
        <cdr:cNvSpPr txBox="1"/>
      </cdr:nvSpPr>
      <cdr:spPr>
        <a:xfrm xmlns:a="http://schemas.openxmlformats.org/drawingml/2006/main">
          <a:off x="4464476" y="3960444"/>
          <a:ext cx="1368171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900" dirty="0"/>
        </a:p>
      </cdr:txBody>
    </cdr:sp>
  </cdr:relSizeAnchor>
  <cdr:relSizeAnchor xmlns:cdr="http://schemas.openxmlformats.org/drawingml/2006/chartDrawing">
    <cdr:from>
      <cdr:x>0.41765</cdr:x>
      <cdr:y>0.86407</cdr:y>
    </cdr:from>
    <cdr:to>
      <cdr:x>0.51827</cdr:x>
      <cdr:y>1</cdr:y>
    </cdr:to>
    <cdr:sp macro="" textlink="">
      <cdr:nvSpPr>
        <cdr:cNvPr id="9" name="Tekstiruutu 8"/>
        <cdr:cNvSpPr txBox="1"/>
      </cdr:nvSpPr>
      <cdr:spPr>
        <a:xfrm xmlns:a="http://schemas.openxmlformats.org/drawingml/2006/main">
          <a:off x="3437054" y="3910749"/>
          <a:ext cx="828062" cy="6152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000" dirty="0"/>
            <a:t>Seur. Lukuvuoden aikataulutus</a:t>
          </a:r>
        </a:p>
      </cdr:txBody>
    </cdr:sp>
  </cdr:relSizeAnchor>
  <cdr:relSizeAnchor xmlns:cdr="http://schemas.openxmlformats.org/drawingml/2006/chartDrawing">
    <cdr:from>
      <cdr:x>0.02664</cdr:x>
      <cdr:y>0.78591</cdr:y>
    </cdr:from>
    <cdr:to>
      <cdr:x>0.255</cdr:x>
      <cdr:y>0.97683</cdr:y>
    </cdr:to>
    <cdr:sp macro="" textlink="">
      <cdr:nvSpPr>
        <cdr:cNvPr id="10" name="Tekstiruutu 9"/>
        <cdr:cNvSpPr txBox="1"/>
      </cdr:nvSpPr>
      <cdr:spPr>
        <a:xfrm xmlns:a="http://schemas.openxmlformats.org/drawingml/2006/main">
          <a:off x="226368" y="3957605"/>
          <a:ext cx="1940353" cy="961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000" dirty="0"/>
            <a:t>Luokkakierrokset       </a:t>
          </a:r>
          <a:r>
            <a:rPr lang="fi-FI" sz="1000" dirty="0" err="1"/>
            <a:t>th</a:t>
          </a:r>
          <a:r>
            <a:rPr lang="fi-FI" sz="1000" dirty="0"/>
            <a:t>, kuraattori</a:t>
          </a:r>
        </a:p>
        <a:p xmlns:a="http://schemas.openxmlformats.org/drawingml/2006/main">
          <a:r>
            <a:rPr lang="fi-FI" sz="1000" dirty="0"/>
            <a:t>Alueellinen kasvun ja oppimisen nivelvaiheyhteistyöpalaveri (rehtori ja pk johtaja)</a:t>
          </a:r>
        </a:p>
      </cdr:txBody>
    </cdr:sp>
  </cdr:relSizeAnchor>
  <cdr:relSizeAnchor xmlns:cdr="http://schemas.openxmlformats.org/drawingml/2006/chartDrawing">
    <cdr:from>
      <cdr:x>0.61249</cdr:x>
      <cdr:y>0.80907</cdr:y>
    </cdr:from>
    <cdr:to>
      <cdr:x>1</cdr:x>
      <cdr:y>0.92347</cdr:y>
    </cdr:to>
    <cdr:sp macro="" textlink="">
      <cdr:nvSpPr>
        <cdr:cNvPr id="11" name="Tekstiruutu 10"/>
        <cdr:cNvSpPr txBox="1"/>
      </cdr:nvSpPr>
      <cdr:spPr>
        <a:xfrm xmlns:a="http://schemas.openxmlformats.org/drawingml/2006/main">
          <a:off x="5204293" y="4074256"/>
          <a:ext cx="3292651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 err="1"/>
            <a:t>Oppimiden</a:t>
          </a:r>
          <a:r>
            <a:rPr lang="fi-FI" sz="900" dirty="0"/>
            <a:t> tuen järjestelyjen suunnittelu ja esittely</a:t>
          </a:r>
        </a:p>
        <a:p xmlns:a="http://schemas.openxmlformats.org/drawingml/2006/main">
          <a:r>
            <a:rPr lang="fi-FI" sz="900" dirty="0"/>
            <a:t>Seuraavaa lukuvuotta varten</a:t>
          </a:r>
        </a:p>
      </cdr:txBody>
    </cdr:sp>
  </cdr:relSizeAnchor>
  <cdr:relSizeAnchor xmlns:cdr="http://schemas.openxmlformats.org/drawingml/2006/chartDrawing">
    <cdr:from>
      <cdr:x>0.07688</cdr:x>
      <cdr:y>0.15817</cdr:y>
    </cdr:from>
    <cdr:to>
      <cdr:x>0.23064</cdr:x>
      <cdr:y>0.26576</cdr:y>
    </cdr:to>
    <cdr:sp macro="" textlink="">
      <cdr:nvSpPr>
        <cdr:cNvPr id="12" name="Tekstiruutu 11"/>
        <cdr:cNvSpPr txBox="1"/>
      </cdr:nvSpPr>
      <cdr:spPr>
        <a:xfrm xmlns:a="http://schemas.openxmlformats.org/drawingml/2006/main">
          <a:off x="653228" y="796518"/>
          <a:ext cx="1306520" cy="5417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Ensitietopalaveri</a:t>
          </a:r>
        </a:p>
        <a:p xmlns:a="http://schemas.openxmlformats.org/drawingml/2006/main">
          <a:r>
            <a:rPr lang="fi-FI" dirty="0"/>
            <a:t> (</a:t>
          </a:r>
          <a:r>
            <a:rPr lang="fi-FI" dirty="0" err="1"/>
            <a:t>alkuop.eo</a:t>
          </a:r>
          <a:r>
            <a:rPr lang="fi-FI" dirty="0"/>
            <a:t>+ </a:t>
          </a:r>
          <a:r>
            <a:rPr lang="fi-FI" dirty="0" err="1"/>
            <a:t>veo+koulupsy</a:t>
          </a:r>
          <a:r>
            <a:rPr lang="fi-FI" dirty="0"/>
            <a:t>.)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0.24625</cdr:x>
      <cdr:y>0.10887</cdr:y>
    </cdr:from>
    <cdr:to>
      <cdr:x>0.36875</cdr:x>
      <cdr:y>0.14968</cdr:y>
    </cdr:to>
    <cdr:sp macro="" textlink="">
      <cdr:nvSpPr>
        <cdr:cNvPr id="13" name="Tekstiruutu 12"/>
        <cdr:cNvSpPr txBox="1"/>
      </cdr:nvSpPr>
      <cdr:spPr>
        <a:xfrm xmlns:a="http://schemas.openxmlformats.org/drawingml/2006/main">
          <a:off x="2026568" y="492761"/>
          <a:ext cx="1008112" cy="184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0.02751</cdr:x>
      <cdr:y>0.70636</cdr:y>
    </cdr:from>
    <cdr:to>
      <cdr:x>0.17625</cdr:x>
      <cdr:y>0.77</cdr:y>
    </cdr:to>
    <cdr:sp macro="" textlink="">
      <cdr:nvSpPr>
        <cdr:cNvPr id="17" name="Tekstiruutu 16"/>
        <cdr:cNvSpPr txBox="1"/>
      </cdr:nvSpPr>
      <cdr:spPr>
        <a:xfrm xmlns:a="http://schemas.openxmlformats.org/drawingml/2006/main">
          <a:off x="226368" y="3196952"/>
          <a:ext cx="122413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0.01817</cdr:x>
      <cdr:y>0.52812</cdr:y>
    </cdr:from>
    <cdr:to>
      <cdr:x>0.19316</cdr:x>
      <cdr:y>0.74261</cdr:y>
    </cdr:to>
    <cdr:sp macro="" textlink="">
      <cdr:nvSpPr>
        <cdr:cNvPr id="18" name="Tekstiruutu 17"/>
        <cdr:cNvSpPr txBox="1"/>
      </cdr:nvSpPr>
      <cdr:spPr>
        <a:xfrm xmlns:a="http://schemas.openxmlformats.org/drawingml/2006/main">
          <a:off x="154360" y="2659434"/>
          <a:ext cx="1486880" cy="108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100" dirty="0"/>
            <a:t>Oppilashuolto-</a:t>
          </a:r>
        </a:p>
        <a:p xmlns:a="http://schemas.openxmlformats.org/drawingml/2006/main">
          <a:r>
            <a:rPr lang="fi-FI" sz="1100" dirty="0"/>
            <a:t>suunnitelman päivitys,</a:t>
          </a:r>
        </a:p>
        <a:p xmlns:a="http://schemas.openxmlformats.org/drawingml/2006/main">
          <a:r>
            <a:rPr lang="fi-FI" dirty="0"/>
            <a:t>tuen tarkistukset</a:t>
          </a:r>
          <a:r>
            <a:rPr lang="fi-FI" sz="1100" dirty="0"/>
            <a:t> </a:t>
          </a:r>
        </a:p>
        <a:p xmlns:a="http://schemas.openxmlformats.org/drawingml/2006/main">
          <a:r>
            <a:rPr lang="fi-FI" sz="1100" dirty="0"/>
            <a:t>Tuen lomakkeet 20.9.</a:t>
          </a:r>
        </a:p>
        <a:p xmlns:a="http://schemas.openxmlformats.org/drawingml/2006/main">
          <a:r>
            <a:rPr lang="fi-FI" dirty="0"/>
            <a:t>MOVE 30.8.</a:t>
          </a:r>
          <a:endParaRPr lang="fi-FI" sz="1100" dirty="0"/>
        </a:p>
        <a:p xmlns:a="http://schemas.openxmlformats.org/drawingml/2006/main">
          <a:r>
            <a:rPr lang="fi-FI" dirty="0"/>
            <a:t>mennessä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0.01876</cdr:x>
      <cdr:y>0.34043</cdr:y>
    </cdr:from>
    <cdr:to>
      <cdr:x>0.21</cdr:x>
      <cdr:y>0.5546</cdr:y>
    </cdr:to>
    <cdr:sp macro="" textlink="">
      <cdr:nvSpPr>
        <cdr:cNvPr id="19" name="Tekstiruutu 18"/>
        <cdr:cNvSpPr txBox="1"/>
      </cdr:nvSpPr>
      <cdr:spPr>
        <a:xfrm xmlns:a="http://schemas.openxmlformats.org/drawingml/2006/main">
          <a:off x="159403" y="1714303"/>
          <a:ext cx="1624955" cy="10784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50" dirty="0"/>
        </a:p>
        <a:p xmlns:a="http://schemas.openxmlformats.org/drawingml/2006/main">
          <a:r>
            <a:rPr lang="fi-FI" sz="1050" dirty="0"/>
            <a:t>5.lk:n terveystarkastukset</a:t>
          </a:r>
        </a:p>
        <a:p xmlns:a="http://schemas.openxmlformats.org/drawingml/2006/main">
          <a:r>
            <a:rPr lang="fi-FI" sz="1050" dirty="0"/>
            <a:t>alkaa.</a:t>
          </a:r>
        </a:p>
      </cdr:txBody>
    </cdr:sp>
  </cdr:relSizeAnchor>
  <cdr:relSizeAnchor xmlns:cdr="http://schemas.openxmlformats.org/drawingml/2006/chartDrawing">
    <cdr:from>
      <cdr:x>0.63559</cdr:x>
      <cdr:y>0.71245</cdr:y>
    </cdr:from>
    <cdr:to>
      <cdr:x>0.85434</cdr:x>
      <cdr:y>0.80791</cdr:y>
    </cdr:to>
    <cdr:sp macro="" textlink="">
      <cdr:nvSpPr>
        <cdr:cNvPr id="20" name="Tekstiruutu 19"/>
        <cdr:cNvSpPr txBox="1"/>
      </cdr:nvSpPr>
      <cdr:spPr>
        <a:xfrm xmlns:a="http://schemas.openxmlformats.org/drawingml/2006/main">
          <a:off x="5400600" y="3587678"/>
          <a:ext cx="1858707" cy="4807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/>
            <a:t>Lukuvuoden työn arviointi: yhtenäinen opinpolku ala/ylänivel</a:t>
          </a:r>
        </a:p>
        <a:p xmlns:a="http://schemas.openxmlformats.org/drawingml/2006/main">
          <a:r>
            <a:rPr lang="fi-FI" sz="900" dirty="0"/>
            <a:t>Tuen lomakkeiden sulkeminen</a:t>
          </a:r>
        </a:p>
      </cdr:txBody>
    </cdr:sp>
  </cdr:relSizeAnchor>
  <cdr:relSizeAnchor xmlns:cdr="http://schemas.openxmlformats.org/drawingml/2006/chartDrawing">
    <cdr:from>
      <cdr:x>0.66499</cdr:x>
      <cdr:y>0.46139</cdr:y>
    </cdr:from>
    <cdr:to>
      <cdr:x>0.82249</cdr:x>
      <cdr:y>0.54094</cdr:y>
    </cdr:to>
    <cdr:sp macro="" textlink="">
      <cdr:nvSpPr>
        <cdr:cNvPr id="21" name="Tekstiruutu 20"/>
        <cdr:cNvSpPr txBox="1"/>
      </cdr:nvSpPr>
      <cdr:spPr>
        <a:xfrm xmlns:a="http://schemas.openxmlformats.org/drawingml/2006/main">
          <a:off x="5472608" y="2088232"/>
          <a:ext cx="129614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0.64749</cdr:x>
      <cdr:y>0.46139</cdr:y>
    </cdr:from>
    <cdr:to>
      <cdr:x>0.81374</cdr:x>
      <cdr:y>0.54094</cdr:y>
    </cdr:to>
    <cdr:sp macro="" textlink="">
      <cdr:nvSpPr>
        <cdr:cNvPr id="22" name="Tekstiruutu 21"/>
        <cdr:cNvSpPr txBox="1"/>
      </cdr:nvSpPr>
      <cdr:spPr>
        <a:xfrm xmlns:a="http://schemas.openxmlformats.org/drawingml/2006/main">
          <a:off x="5328592" y="2088232"/>
          <a:ext cx="136815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000" dirty="0"/>
            <a:t>Yläkoulun </a:t>
          </a:r>
          <a:r>
            <a:rPr lang="fi-FI" sz="1000" dirty="0" err="1"/>
            <a:t>OHR-väki</a:t>
          </a:r>
          <a:endParaRPr lang="fi-FI" sz="1000" dirty="0"/>
        </a:p>
        <a:p xmlns:a="http://schemas.openxmlformats.org/drawingml/2006/main">
          <a:r>
            <a:rPr lang="fi-FI" sz="1000" dirty="0"/>
            <a:t> vierailee  6.lk:ssa</a:t>
          </a:r>
        </a:p>
      </cdr:txBody>
    </cdr:sp>
  </cdr:relSizeAnchor>
  <cdr:relSizeAnchor xmlns:cdr="http://schemas.openxmlformats.org/drawingml/2006/chartDrawing">
    <cdr:from>
      <cdr:x>0.25375</cdr:x>
      <cdr:y>0.70004</cdr:y>
    </cdr:from>
    <cdr:to>
      <cdr:x>0.34125</cdr:x>
      <cdr:y>0.84323</cdr:y>
    </cdr:to>
    <cdr:sp macro="" textlink="">
      <cdr:nvSpPr>
        <cdr:cNvPr id="23" name="Tekstiruutu 22"/>
        <cdr:cNvSpPr txBox="1"/>
      </cdr:nvSpPr>
      <cdr:spPr>
        <a:xfrm xmlns:a="http://schemas.openxmlformats.org/drawingml/2006/main">
          <a:off x="2088232" y="3168352"/>
          <a:ext cx="72008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050" dirty="0"/>
            <a:t>KKOR</a:t>
          </a:r>
        </a:p>
      </cdr:txBody>
    </cdr:sp>
  </cdr:relSizeAnchor>
  <cdr:relSizeAnchor xmlns:cdr="http://schemas.openxmlformats.org/drawingml/2006/chartDrawing">
    <cdr:from>
      <cdr:x>0.19613</cdr:x>
      <cdr:y>0.54242</cdr:y>
    </cdr:from>
    <cdr:to>
      <cdr:x>0.35488</cdr:x>
      <cdr:y>0.65379</cdr:y>
    </cdr:to>
    <cdr:sp macro="" textlink="">
      <cdr:nvSpPr>
        <cdr:cNvPr id="24" name="Tekstiruutu 23"/>
        <cdr:cNvSpPr txBox="1"/>
      </cdr:nvSpPr>
      <cdr:spPr>
        <a:xfrm xmlns:a="http://schemas.openxmlformats.org/drawingml/2006/main">
          <a:off x="1666528" y="2731442"/>
          <a:ext cx="1348890" cy="560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/>
            <a:t>YHTEISÖLLINEN OHR + KOR</a:t>
          </a:r>
        </a:p>
      </cdr:txBody>
    </cdr:sp>
  </cdr:relSizeAnchor>
  <cdr:relSizeAnchor xmlns:cdr="http://schemas.openxmlformats.org/drawingml/2006/chartDrawing">
    <cdr:from>
      <cdr:x>0.49744</cdr:x>
      <cdr:y>0.23848</cdr:y>
    </cdr:from>
    <cdr:to>
      <cdr:x>0.60244</cdr:x>
      <cdr:y>0.37082</cdr:y>
    </cdr:to>
    <cdr:sp macro="" textlink="">
      <cdr:nvSpPr>
        <cdr:cNvPr id="25" name="Tekstiruutu 24"/>
        <cdr:cNvSpPr txBox="1"/>
      </cdr:nvSpPr>
      <cdr:spPr>
        <a:xfrm xmlns:a="http://schemas.openxmlformats.org/drawingml/2006/main">
          <a:off x="4226720" y="1200912"/>
          <a:ext cx="892179" cy="666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YHTEISÖLLINEN OHR + KOR</a:t>
          </a:r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0.21</cdr:x>
      <cdr:y>0.41366</cdr:y>
    </cdr:from>
    <cdr:to>
      <cdr:x>0.31478</cdr:x>
      <cdr:y>0.49952</cdr:y>
    </cdr:to>
    <cdr:sp macro="" textlink="">
      <cdr:nvSpPr>
        <cdr:cNvPr id="26" name="Tekstiruutu 25"/>
        <cdr:cNvSpPr txBox="1"/>
      </cdr:nvSpPr>
      <cdr:spPr>
        <a:xfrm xmlns:a="http://schemas.openxmlformats.org/drawingml/2006/main">
          <a:off x="1784358" y="2083067"/>
          <a:ext cx="890282" cy="4323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KOR</a:t>
          </a:r>
        </a:p>
      </cdr:txBody>
    </cdr:sp>
  </cdr:relSizeAnchor>
  <cdr:relSizeAnchor xmlns:cdr="http://schemas.openxmlformats.org/drawingml/2006/chartDrawing">
    <cdr:from>
      <cdr:x>0.2625</cdr:x>
      <cdr:y>0.28638</cdr:y>
    </cdr:from>
    <cdr:to>
      <cdr:x>0.36562</cdr:x>
      <cdr:y>0.39942</cdr:y>
    </cdr:to>
    <cdr:sp macro="" textlink="">
      <cdr:nvSpPr>
        <cdr:cNvPr id="27" name="Tekstiruutu 26"/>
        <cdr:cNvSpPr txBox="1"/>
      </cdr:nvSpPr>
      <cdr:spPr>
        <a:xfrm xmlns:a="http://schemas.openxmlformats.org/drawingml/2006/main">
          <a:off x="2230448" y="1442123"/>
          <a:ext cx="876240" cy="569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KOR</a:t>
          </a:r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0.3402</cdr:x>
      <cdr:y>0.18493</cdr:y>
    </cdr:from>
    <cdr:to>
      <cdr:x>0.42769</cdr:x>
      <cdr:y>0.32812</cdr:y>
    </cdr:to>
    <cdr:sp macro="" textlink="">
      <cdr:nvSpPr>
        <cdr:cNvPr id="29" name="Tekstiruutu 28"/>
        <cdr:cNvSpPr txBox="1"/>
      </cdr:nvSpPr>
      <cdr:spPr>
        <a:xfrm xmlns:a="http://schemas.openxmlformats.org/drawingml/2006/main">
          <a:off x="2890664" y="931242"/>
          <a:ext cx="743398" cy="7210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KOR</a:t>
          </a:r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0.44189</cdr:x>
      <cdr:y>0.15633</cdr:y>
    </cdr:from>
    <cdr:to>
      <cdr:x>0.52664</cdr:x>
      <cdr:y>0.24712</cdr:y>
    </cdr:to>
    <cdr:sp macro="" textlink="">
      <cdr:nvSpPr>
        <cdr:cNvPr id="30" name="Tekstiruutu 29"/>
        <cdr:cNvSpPr txBox="1"/>
      </cdr:nvSpPr>
      <cdr:spPr>
        <a:xfrm xmlns:a="http://schemas.openxmlformats.org/drawingml/2006/main">
          <a:off x="3754753" y="787226"/>
          <a:ext cx="720094" cy="4572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dirty="0"/>
        </a:p>
        <a:p xmlns:a="http://schemas.openxmlformats.org/drawingml/2006/main">
          <a:r>
            <a:rPr lang="fi-FI" sz="1100" dirty="0"/>
            <a:t>KOR</a:t>
          </a:r>
        </a:p>
      </cdr:txBody>
    </cdr:sp>
  </cdr:relSizeAnchor>
  <cdr:relSizeAnchor xmlns:cdr="http://schemas.openxmlformats.org/drawingml/2006/chartDrawing">
    <cdr:from>
      <cdr:x>0.55932</cdr:x>
      <cdr:y>0.42299</cdr:y>
    </cdr:from>
    <cdr:to>
      <cdr:x>0.65724</cdr:x>
      <cdr:y>0.46577</cdr:y>
    </cdr:to>
    <cdr:sp macro="" textlink="">
      <cdr:nvSpPr>
        <cdr:cNvPr id="31" name="Tekstiruutu 30"/>
        <cdr:cNvSpPr txBox="1"/>
      </cdr:nvSpPr>
      <cdr:spPr>
        <a:xfrm xmlns:a="http://schemas.openxmlformats.org/drawingml/2006/main">
          <a:off x="4752528" y="2130040"/>
          <a:ext cx="831978" cy="215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KOR</a:t>
          </a:r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0.5678</cdr:x>
      <cdr:y>0.55168</cdr:y>
    </cdr:from>
    <cdr:to>
      <cdr:x>0.67935</cdr:x>
      <cdr:y>0.60887</cdr:y>
    </cdr:to>
    <cdr:sp macro="" textlink="">
      <cdr:nvSpPr>
        <cdr:cNvPr id="32" name="Tekstiruutu 31"/>
        <cdr:cNvSpPr txBox="1"/>
      </cdr:nvSpPr>
      <cdr:spPr>
        <a:xfrm xmlns:a="http://schemas.openxmlformats.org/drawingml/2006/main">
          <a:off x="4824536" y="2778112"/>
          <a:ext cx="947834" cy="28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KOR</a:t>
          </a:r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</cdr:x>
      <cdr:y>0.69217</cdr:y>
    </cdr:from>
    <cdr:to>
      <cdr:x>0.605</cdr:x>
      <cdr:y>0.82819</cdr:y>
    </cdr:to>
    <cdr:sp macro="" textlink="">
      <cdr:nvSpPr>
        <cdr:cNvPr id="33" name="Tekstiruutu 32"/>
        <cdr:cNvSpPr txBox="1"/>
      </cdr:nvSpPr>
      <cdr:spPr>
        <a:xfrm xmlns:a="http://schemas.openxmlformats.org/drawingml/2006/main">
          <a:off x="4248472" y="3485546"/>
          <a:ext cx="892179" cy="6849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/>
            <a:t>YHTEISÖLLINEN OHR + KOR</a:t>
          </a:r>
        </a:p>
      </cdr:txBody>
    </cdr:sp>
  </cdr:relSizeAnchor>
  <cdr:relSizeAnchor xmlns:cdr="http://schemas.openxmlformats.org/drawingml/2006/chartDrawing">
    <cdr:from>
      <cdr:x>0.46495</cdr:x>
      <cdr:y>0.05623</cdr:y>
    </cdr:from>
    <cdr:to>
      <cdr:x>0.80508</cdr:x>
      <cdr:y>0.15633</cdr:y>
    </cdr:to>
    <cdr:sp macro="" textlink="">
      <cdr:nvSpPr>
        <cdr:cNvPr id="15" name="Tekstiruutu 14"/>
        <cdr:cNvSpPr txBox="1"/>
      </cdr:nvSpPr>
      <cdr:spPr>
        <a:xfrm xmlns:a="http://schemas.openxmlformats.org/drawingml/2006/main">
          <a:off x="3950654" y="283157"/>
          <a:ext cx="2890106" cy="504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/>
            <a:t>5.lk:n </a:t>
          </a:r>
          <a:r>
            <a:rPr lang="fi-FI" sz="1100" dirty="0" err="1"/>
            <a:t>terveystarkastuksten</a:t>
          </a:r>
          <a:r>
            <a:rPr lang="fi-FI" sz="1100" dirty="0"/>
            <a:t> purku</a:t>
          </a:r>
        </a:p>
        <a:p xmlns:a="http://schemas.openxmlformats.org/drawingml/2006/main">
          <a:r>
            <a:rPr lang="fi-FI" dirty="0" err="1"/>
            <a:t>Ped.tiedonsiirtopalaveri</a:t>
          </a:r>
          <a:r>
            <a:rPr lang="fi-FI" dirty="0"/>
            <a:t> (tulevat </a:t>
          </a:r>
          <a:r>
            <a:rPr lang="fi-FI" dirty="0" err="1"/>
            <a:t>eput</a:t>
          </a:r>
          <a:r>
            <a:rPr lang="fi-FI" dirty="0"/>
            <a:t>): </a:t>
          </a:r>
          <a:r>
            <a:rPr lang="fi-FI" dirty="0" err="1"/>
            <a:t>eo+veo</a:t>
          </a:r>
          <a:endParaRPr lang="fi-FI" dirty="0"/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0.24698</cdr:x>
      <cdr:y>0.08483</cdr:y>
    </cdr:from>
    <cdr:to>
      <cdr:x>0.32325</cdr:x>
      <cdr:y>0.12773</cdr:y>
    </cdr:to>
    <cdr:sp macro="" textlink="">
      <cdr:nvSpPr>
        <cdr:cNvPr id="16" name="Tekstiruutu 15">
          <a:extLst xmlns:a="http://schemas.openxmlformats.org/drawingml/2006/main">
            <a:ext uri="{FF2B5EF4-FFF2-40B4-BE49-F238E27FC236}">
              <a16:creationId xmlns:a16="http://schemas.microsoft.com/office/drawing/2014/main" id="{BC25E084-F028-4B60-8E5F-1F6D365E27BC}"/>
            </a:ext>
          </a:extLst>
        </cdr:cNvPr>
        <cdr:cNvSpPr txBox="1"/>
      </cdr:nvSpPr>
      <cdr:spPr>
        <a:xfrm xmlns:a="http://schemas.openxmlformats.org/drawingml/2006/main">
          <a:off x="2098576" y="427186"/>
          <a:ext cx="64807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0.21308</cdr:x>
      <cdr:y>0.08483</cdr:y>
    </cdr:from>
    <cdr:to>
      <cdr:x>0.36562</cdr:x>
      <cdr:y>0.15817</cdr:y>
    </cdr:to>
    <cdr:sp macro="" textlink="">
      <cdr:nvSpPr>
        <cdr:cNvPr id="35" name="Tekstiruutu 34">
          <a:extLst xmlns:a="http://schemas.openxmlformats.org/drawingml/2006/main">
            <a:ext uri="{FF2B5EF4-FFF2-40B4-BE49-F238E27FC236}">
              <a16:creationId xmlns:a16="http://schemas.microsoft.com/office/drawing/2014/main" id="{DC1BFBF1-5CC8-4FC4-8650-8604FD1337C9}"/>
            </a:ext>
          </a:extLst>
        </cdr:cNvPr>
        <cdr:cNvSpPr txBox="1"/>
      </cdr:nvSpPr>
      <cdr:spPr>
        <a:xfrm xmlns:a="http://schemas.openxmlformats.org/drawingml/2006/main">
          <a:off x="1810544" y="427186"/>
          <a:ext cx="1296144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/>
            <a:t>KOR väliarviointi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5690-781D-475B-BC2D-CDB6365BF520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23FAC-9B5F-4301-BD35-C5295A377B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9548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23FAC-9B5F-4301-BD35-C5295A377B4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34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09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02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99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42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78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0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615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7469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887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73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32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435E9-730F-4491-892B-FC7EA1B513D3}" type="datetimeFigureOut">
              <a:rPr lang="fi-FI" smtClean="0"/>
              <a:t>14.8.2021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2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22326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/>
              <a:t>Kortepohjan väistökoulu Voionmaa</a:t>
            </a:r>
            <a:br>
              <a:rPr lang="fi-FI" dirty="0"/>
            </a:br>
            <a:r>
              <a:rPr lang="fi-FI" dirty="0"/>
              <a:t>KOR-VUOSIKELLEO 2021-2022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920363"/>
              </p:ext>
            </p:extLst>
          </p:nvPr>
        </p:nvGraphicFramePr>
        <p:xfrm>
          <a:off x="467544" y="1514984"/>
          <a:ext cx="8496944" cy="5035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229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167</Words>
  <Application>Microsoft Office PowerPoint</Application>
  <PresentationFormat>Näytössä katseltava diaesitys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Kortepohjan väistökoulu Voionmaa KOR-VUOSIKELLEO 2021-2022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Jyvaskylan kaupunki</dc:creator>
  <cp:lastModifiedBy>Liimatainen Päivi</cp:lastModifiedBy>
  <cp:revision>25</cp:revision>
  <dcterms:created xsi:type="dcterms:W3CDTF">2016-02-03T11:54:41Z</dcterms:created>
  <dcterms:modified xsi:type="dcterms:W3CDTF">2021-08-14T12:32:36Z</dcterms:modified>
</cp:coreProperties>
</file>