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62" r:id="rId2"/>
    <p:sldId id="268" r:id="rId3"/>
    <p:sldId id="269" r:id="rId4"/>
    <p:sldId id="258" r:id="rId5"/>
    <p:sldId id="260" r:id="rId6"/>
    <p:sldId id="259" r:id="rId7"/>
    <p:sldId id="263" r:id="rId8"/>
    <p:sldId id="261" r:id="rId9"/>
    <p:sldId id="270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hti Satu.M" userId="a91bd75f-bc0f-4a12-a278-b89b5c536c97" providerId="ADAL" clId="{A1B3FC47-F574-4253-AB9F-C4AF2BCBA347}"/>
    <pc:docChg chg="modSld">
      <pc:chgData name="Lahti Satu.M" userId="a91bd75f-bc0f-4a12-a278-b89b5c536c97" providerId="ADAL" clId="{A1B3FC47-F574-4253-AB9F-C4AF2BCBA347}" dt="2024-12-19T11:52:05.648" v="199" actId="20577"/>
      <pc:docMkLst>
        <pc:docMk/>
      </pc:docMkLst>
      <pc:sldChg chg="modSp mod">
        <pc:chgData name="Lahti Satu.M" userId="a91bd75f-bc0f-4a12-a278-b89b5c536c97" providerId="ADAL" clId="{A1B3FC47-F574-4253-AB9F-C4AF2BCBA347}" dt="2024-12-19T11:50:11.755" v="126" actId="20577"/>
        <pc:sldMkLst>
          <pc:docMk/>
          <pc:sldMk cId="1880231667" sldId="260"/>
        </pc:sldMkLst>
        <pc:spChg chg="mod">
          <ac:chgData name="Lahti Satu.M" userId="a91bd75f-bc0f-4a12-a278-b89b5c536c97" providerId="ADAL" clId="{A1B3FC47-F574-4253-AB9F-C4AF2BCBA347}" dt="2024-12-19T11:50:11.755" v="126" actId="20577"/>
          <ac:spMkLst>
            <pc:docMk/>
            <pc:sldMk cId="1880231667" sldId="260"/>
            <ac:spMk id="3" creationId="{8CC327C4-756B-8D9F-313A-49C304EA4F48}"/>
          </ac:spMkLst>
        </pc:spChg>
      </pc:sldChg>
      <pc:sldChg chg="modSp mod">
        <pc:chgData name="Lahti Satu.M" userId="a91bd75f-bc0f-4a12-a278-b89b5c536c97" providerId="ADAL" clId="{A1B3FC47-F574-4253-AB9F-C4AF2BCBA347}" dt="2024-12-19T11:50:59.866" v="131" actId="6549"/>
        <pc:sldMkLst>
          <pc:docMk/>
          <pc:sldMk cId="4226243353" sldId="261"/>
        </pc:sldMkLst>
        <pc:spChg chg="mod">
          <ac:chgData name="Lahti Satu.M" userId="a91bd75f-bc0f-4a12-a278-b89b5c536c97" providerId="ADAL" clId="{A1B3FC47-F574-4253-AB9F-C4AF2BCBA347}" dt="2024-12-19T11:50:59.866" v="131" actId="6549"/>
          <ac:spMkLst>
            <pc:docMk/>
            <pc:sldMk cId="4226243353" sldId="261"/>
            <ac:spMk id="3" creationId="{B17F4880-FE20-1FBA-DBD1-747EB28BC239}"/>
          </ac:spMkLst>
        </pc:spChg>
      </pc:sldChg>
      <pc:sldChg chg="modSp mod">
        <pc:chgData name="Lahti Satu.M" userId="a91bd75f-bc0f-4a12-a278-b89b5c536c97" providerId="ADAL" clId="{A1B3FC47-F574-4253-AB9F-C4AF2BCBA347}" dt="2024-12-19T11:52:05.648" v="199" actId="20577"/>
        <pc:sldMkLst>
          <pc:docMk/>
          <pc:sldMk cId="1524524839" sldId="270"/>
        </pc:sldMkLst>
        <pc:spChg chg="mod">
          <ac:chgData name="Lahti Satu.M" userId="a91bd75f-bc0f-4a12-a278-b89b5c536c97" providerId="ADAL" clId="{A1B3FC47-F574-4253-AB9F-C4AF2BCBA347}" dt="2024-12-19T11:52:05.648" v="199" actId="20577"/>
          <ac:spMkLst>
            <pc:docMk/>
            <pc:sldMk cId="1524524839" sldId="270"/>
            <ac:spMk id="3" creationId="{359CA6AD-E6B1-914B-C50D-C52D50F191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5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4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6875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7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345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39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72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2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5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44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92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4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4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6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44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9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930E1542-76FF-9D2A-D2FD-C1AB064DA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POISSAOLOT </a:t>
            </a:r>
            <a:br>
              <a:rPr lang="fi-FI" dirty="0"/>
            </a:br>
            <a:r>
              <a:rPr lang="fi-FI" dirty="0"/>
              <a:t>SYKSY 2024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180BD80F-42E8-F10B-CFCF-C6F2BDAE4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Korpilahden yhtenäiskoulu ja Tikkalan päiväkotikoulu</a:t>
            </a:r>
          </a:p>
          <a:p>
            <a:r>
              <a:rPr lang="fi-FI" dirty="0"/>
              <a:t>Yhteisöllinen oppilashuoltoryhmä 13.12.2024</a:t>
            </a:r>
          </a:p>
        </p:txBody>
      </p:sp>
    </p:spTree>
    <p:extLst>
      <p:ext uri="{BB962C8B-B14F-4D97-AF65-F5344CB8AC3E}">
        <p14:creationId xmlns:p14="http://schemas.microsoft.com/office/powerpoint/2010/main" val="33791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C62000-C5D8-F8E7-8CE5-48841E2F3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Muussa koulutyö(esim. TET, urheiluleirit, </a:t>
            </a:r>
            <a:r>
              <a:rPr lang="fi-FI" dirty="0" err="1"/>
              <a:t>opk</a:t>
            </a:r>
            <a:r>
              <a:rPr lang="fi-FI" dirty="0"/>
              <a:t> –toiminta…)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E1AA58-1E8F-AA69-F94E-FCD66F552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Painottuvat yläkouluikäisiin</a:t>
            </a:r>
          </a:p>
          <a:p>
            <a:r>
              <a:rPr lang="fi-FI" dirty="0"/>
              <a:t>Huomiona: pääasiassa tähän ryhmään kuuluvat poissaolot kertovat oppilaan aktiivisuudesta ja toiminnallisuudesta</a:t>
            </a:r>
          </a:p>
          <a:p>
            <a:r>
              <a:rPr lang="fi-FI" dirty="0"/>
              <a:t>Yksittäisillä oppilailla tämä merkintä voi kuitenkin myös kertoa tilanteesta, jossa ei voi esim. ahdistuksen vuoksi mennä oman luokan tunnille, vaan on rauhoittumassa muussa tilassa</a:t>
            </a:r>
          </a:p>
          <a:p>
            <a:r>
              <a:rPr lang="fi-FI" dirty="0"/>
              <a:t>Ongelmana merkintätapa opiskeluhuollon käyntien osalta (tietosuoja, oppilaan turvallisuus)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1485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B20BE2-54F4-FF23-8833-6F667A482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Miksi poissaoloista </a:t>
            </a:r>
            <a:br>
              <a:rPr lang="fi-FI" dirty="0"/>
            </a:br>
            <a:r>
              <a:rPr lang="fi-FI" dirty="0"/>
              <a:t>pitää olla huolissaan?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9344EB-262F-EA87-0D0E-F3626C029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2133600"/>
            <a:ext cx="9142412" cy="4100290"/>
          </a:xfrm>
        </p:spPr>
        <p:txBody>
          <a:bodyPr/>
          <a:lstStyle/>
          <a:p>
            <a:r>
              <a:rPr lang="fi-FI" dirty="0"/>
              <a:t>Poissaoloilla selkeä yhteys syrjäytymiseen ja </a:t>
            </a:r>
            <a:r>
              <a:rPr lang="fi-FI" dirty="0" err="1"/>
              <a:t>koulupudokkuuteen</a:t>
            </a:r>
            <a:endParaRPr lang="fi-FI" dirty="0"/>
          </a:p>
          <a:p>
            <a:r>
              <a:rPr lang="fi-FI" dirty="0"/>
              <a:t>Myös ns. luvalliset ja asialliset poissaolot tarkoittavat katkosta opetukseen </a:t>
            </a:r>
          </a:p>
          <a:p>
            <a:r>
              <a:rPr lang="fi-FI" dirty="0"/>
              <a:t>Poissaolojen taustalla voi olla mitä moninaisempia ja vakaviakin ongelmia. Jos näitä ei selvitetä, oppilaan hyvinvointi, kasvu ja kehitys voi vaarantua,  pahimmillaan pysyvästi.</a:t>
            </a:r>
          </a:p>
          <a:p>
            <a:r>
              <a:rPr lang="fi-FI" dirty="0"/>
              <a:t>Tuen lakiuudistuksen tavoitteena muuttaa myös poissaoloon liittyviä käytänteitä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70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9477C-431D-9A85-67D8-2D41F5BC9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Poissaolojen luokittelu 1.8.2024 alkaen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D8D0F7-7F6A-9E0B-D504-D8CF374FB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0" y="1498600"/>
            <a:ext cx="9345612" cy="4412622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TERVEYDELLISIIN SYIHIN LIITTYVÄ POISSAOLO </a:t>
            </a:r>
            <a:r>
              <a:rPr lang="fi-FI" dirty="0"/>
              <a:t>Oppilas on fyysisesti poissa koulusta (sairaana, fyysiseen ja/tai psyykkiseen terveydenhoitoon liittyvä tapahtuma / vastaanottokäynti esim. Hammaslääkäri, terapia tai leikkaus). Kirjauksen voi tehdä huoltaja tai opettaja huoltajan ilmoituksen perusteella. </a:t>
            </a:r>
          </a:p>
          <a:p>
            <a:r>
              <a:rPr lang="fi-FI" b="1" dirty="0"/>
              <a:t>ENNALTA ANOTTU VAPAA </a:t>
            </a:r>
            <a:r>
              <a:rPr lang="fi-FI" dirty="0"/>
              <a:t>Huoltajan ennalta anoma vapaa, myös yksittäiset oppitunnit ja koulupäivät (lomamatka, harrastukseen liittyvä poissaolo, etävanhemmalla). Opettaja kirjaa poissaolon huoltajan ilmoittaman tiedon / anomuksen perusteella. </a:t>
            </a:r>
          </a:p>
          <a:p>
            <a:r>
              <a:rPr lang="fi-FI" b="1" dirty="0"/>
              <a:t>MUU SELVITETTY POISSAOLO </a:t>
            </a:r>
            <a:r>
              <a:rPr lang="fi-FI" dirty="0"/>
              <a:t>Käytetään vain niissä tapauksissa, kun poissaolo ei kuulu mihinkään muuhun kategoriaan (esim. POL 36 §, omaehtoinen karanteeni, odottamaton perhetilanne). Huoltajan tai opettajan kirjaus. </a:t>
            </a:r>
          </a:p>
          <a:p>
            <a:r>
              <a:rPr lang="fi-FI" b="1" dirty="0"/>
              <a:t>LUVATON POISSAOLO, SELVITETTY </a:t>
            </a:r>
            <a:r>
              <a:rPr lang="fi-FI" dirty="0"/>
              <a:t>Huoltajan tai opettajan selvittämä luvattomaksi luokiteltu poissaolo (pinnaus tai yli oppitunnin kestävä myöhästyminen). </a:t>
            </a:r>
          </a:p>
          <a:p>
            <a:r>
              <a:rPr lang="fi-FI" b="1" dirty="0"/>
              <a:t>SELVITTÄMÄTÖN POISSAOLO </a:t>
            </a:r>
            <a:r>
              <a:rPr lang="fi-FI" dirty="0"/>
              <a:t>Koululla ei ole tietoa miksi lapsi on poissa. Poissaolo voidaan opettajan tai huoltajan toimesta selvittää ja merkinnän luokkaa muuttaa. </a:t>
            </a:r>
          </a:p>
        </p:txBody>
      </p:sp>
    </p:spTree>
    <p:extLst>
      <p:ext uri="{BB962C8B-B14F-4D97-AF65-F5344CB8AC3E}">
        <p14:creationId xmlns:p14="http://schemas.microsoft.com/office/powerpoint/2010/main" val="2987795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D509D-6377-C154-C594-492A06C60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Poissaololuokittelu 1.8.2024 alkaen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C74A7-4324-D6E7-C854-9E0530442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Muu koulutyö, läsnä: </a:t>
            </a:r>
            <a:r>
              <a:rPr lang="fi-FI" dirty="0"/>
              <a:t>Lapsi on fyysisesti koulussa, mutta luvallisesti pois oppitunnilta (opiskeluhuollon palveluissa, oppilaskunnan tehtävissä, opolla tms.) EI TILASTOIDU POISSAOLOKSI. </a:t>
            </a:r>
          </a:p>
          <a:p>
            <a:r>
              <a:rPr lang="fi-FI" b="1" dirty="0"/>
              <a:t>Opiskelu muualla: </a:t>
            </a:r>
            <a:r>
              <a:rPr lang="fi-FI" dirty="0"/>
              <a:t>Oppilas on fyysisesti pois koulusta esim. sairaalakoulussa tai tekee sovitusti lyhennettyä koulupäivää tai viikkoa (POL 18 §). EI TILASTOIDU POISSAOLOKSI.</a:t>
            </a:r>
          </a:p>
          <a:p>
            <a:r>
              <a:rPr lang="fi-FI" b="1" dirty="0"/>
              <a:t>Myöhästyminen:</a:t>
            </a:r>
            <a:r>
              <a:rPr lang="fi-FI" dirty="0"/>
              <a:t> Alle oppitunnin mittainen myöhästyminen kirjataan tuntimerkintänä (minuuttimäärä). EI TILASTOIDU POISSAOLOKSI.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4664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2CF7D-BAB3-0204-38EB-904A445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Poissaolot 1.8.2024 – 10.12.2024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2F5F0F-18AD-5BDC-8FC4-A1C9DAD76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Terveydellisiin syihin liittyvä poissaolo	11837 h	 </a:t>
            </a:r>
          </a:p>
          <a:p>
            <a:r>
              <a:rPr lang="fi-FI" dirty="0"/>
              <a:t>Ennalta anottu vapaa				2680 h	</a:t>
            </a:r>
          </a:p>
          <a:p>
            <a:r>
              <a:rPr lang="fi-FI" dirty="0"/>
              <a:t>Muu selvitetty poissaolo				1037 h	</a:t>
            </a:r>
          </a:p>
          <a:p>
            <a:r>
              <a:rPr lang="fi-FI" dirty="0"/>
              <a:t> Luvaton poissaolo, selvitetty			666 h	 </a:t>
            </a:r>
          </a:p>
          <a:p>
            <a:r>
              <a:rPr lang="fi-FI" dirty="0"/>
              <a:t>Selvittämätön poissaolo				112 h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 Muu koulutyö, läsnä					2892 h	</a:t>
            </a:r>
          </a:p>
          <a:p>
            <a:r>
              <a:rPr lang="fi-FI" dirty="0"/>
              <a:t>Opiskelu muualla					89 h</a:t>
            </a:r>
            <a:endParaRPr lang="fi-FI" b="1" dirty="0"/>
          </a:p>
          <a:p>
            <a:r>
              <a:rPr lang="fi-FI" b="1" dirty="0"/>
              <a:t>Merkintöjä yhteensä 					19313 h	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Otanta-ajalla koulupäiviä 85, oppilaita 477</a:t>
            </a:r>
            <a:br>
              <a:rPr lang="fi-FI" b="1" dirty="0"/>
            </a:b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6303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8CA056-7CF8-2330-9AFE-D104EF25F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Terveydellisiin syihin liittyvä poissaolo</a:t>
            </a:r>
            <a:br>
              <a:rPr lang="fi-FI" dirty="0"/>
            </a:br>
            <a:r>
              <a:rPr lang="fi-FI" dirty="0"/>
              <a:t>11837 h	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C327C4-756B-8D9F-313A-49C304EA4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Hajontaa ikäluokkien sisällä ja ikäluokkien kesken. Yläkoulussa sairauspoissaoloja alakoulua enemmän (keskimäärin yli 30h/oppilas)</a:t>
            </a:r>
          </a:p>
          <a:p>
            <a:r>
              <a:rPr lang="fi-FI" dirty="0"/>
              <a:t>Muutamalla oppilaalla yli 100h sairauspoissaoloja</a:t>
            </a:r>
          </a:p>
          <a:p>
            <a:r>
              <a:rPr lang="fi-FI" dirty="0"/>
              <a:t>Osalla tilannetta selittää pari pidempää sairastelua, osalla runsaasti yksittäisiä sairauspäiviä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i-FI" dirty="0"/>
              <a:t> Onko alttius jäädä pienistä oireista kotiin madaltunut koronan jälkeen?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i-FI" dirty="0"/>
              <a:t>Onko sairauspoissaolojen takana muita syitä? Näkyykö esim. koulukiusaaminen näissä tilastoissa?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i-FI" dirty="0"/>
              <a:t>Ohjaus kouluterveydenhoitajalle ja edelleen terveydenhuollon piiriin</a:t>
            </a:r>
          </a:p>
        </p:txBody>
      </p:sp>
    </p:spTree>
    <p:extLst>
      <p:ext uri="{BB962C8B-B14F-4D97-AF65-F5344CB8AC3E}">
        <p14:creationId xmlns:p14="http://schemas.microsoft.com/office/powerpoint/2010/main" val="188023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3ECF0E-5EF3-B1BC-9AAD-9A1E70EB4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Ennalta anottu vapaa</a:t>
            </a:r>
            <a:br>
              <a:rPr lang="fi-FI" dirty="0"/>
            </a:br>
            <a:r>
              <a:rPr lang="fi-FI" dirty="0"/>
              <a:t>2680 h 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5CAC40-9091-4710-1E06-F6D9DC345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Merkittävin taustasyy lomamatkat</a:t>
            </a:r>
          </a:p>
          <a:p>
            <a:r>
              <a:rPr lang="fi-FI" dirty="0"/>
              <a:t>Hajontaa kaikissa ikäluokissa tasaisesti	</a:t>
            </a:r>
          </a:p>
          <a:p>
            <a:r>
              <a:rPr lang="fi-FI" dirty="0"/>
              <a:t>Noussut keskusteluun valtakunnallisesti oppilaan velvollisuuksien ja oikeuksien näkökulmasta</a:t>
            </a:r>
          </a:p>
          <a:p>
            <a:r>
              <a:rPr lang="fi-FI" dirty="0"/>
              <a:t>Korpilahden yhtenäiskoulussa poissaoloja ei ole evätty loma-matkojen vuoksi </a:t>
            </a:r>
          </a:p>
          <a:p>
            <a:r>
              <a:rPr lang="fi-FI" dirty="0"/>
              <a:t>Yli 3-4 viikon poissaolosta tulee OPH:n ohjeistuksen mukaisesti oppivelvollisuuden keskeyttämisen päätös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149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B91D6B-D67A-3997-4D12-B3453876D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Muu selvitetty poissaolo	</a:t>
            </a:r>
            <a:br>
              <a:rPr lang="fi-FI" dirty="0"/>
            </a:br>
            <a:r>
              <a:rPr lang="fi-FI" dirty="0"/>
              <a:t>1037 h 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9A6667-232C-627D-3C52-C974254FD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Menee osaksi ennalta sovittuun poissaoloon tai koulun muuhun toimintaan osallistumiseen sekoittuen – merkintätavassa tulkintaeroja</a:t>
            </a:r>
          </a:p>
          <a:p>
            <a:r>
              <a:rPr lang="fi-FI" dirty="0"/>
              <a:t>Mm. terapiakäynnit, lääkärikäynnit, muut yksittäiset tunnit ja päivät (</a:t>
            </a:r>
            <a:r>
              <a:rPr lang="fi-FI" dirty="0" err="1"/>
              <a:t>vrt</a:t>
            </a:r>
            <a:r>
              <a:rPr lang="fi-FI" dirty="0"/>
              <a:t> ennalta sovitut poissaolot tyypillisesti useampia päiviä)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249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88994F-EAD9-5EF2-D0DC-1AFF33A7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225" y="736600"/>
            <a:ext cx="8911687" cy="1491068"/>
          </a:xfrm>
        </p:spPr>
        <p:txBody>
          <a:bodyPr>
            <a:normAutofit fontScale="90000"/>
          </a:bodyPr>
          <a:lstStyle/>
          <a:p>
            <a:r>
              <a:rPr lang="fi-FI" dirty="0"/>
              <a:t>Luvaton poissaolo, selvitetty	</a:t>
            </a:r>
            <a:br>
              <a:rPr lang="fi-FI" dirty="0"/>
            </a:br>
            <a:r>
              <a:rPr lang="fi-FI" dirty="0"/>
              <a:t>666 h 			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7F4880-FE20-1FBA-DBD1-747EB28BC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Ongelma etenkin yksittäisten oppilaiden osalta.</a:t>
            </a:r>
          </a:p>
          <a:p>
            <a:pPr marL="0" indent="0">
              <a:buNone/>
            </a:pPr>
            <a:r>
              <a:rPr lang="fi-FI" dirty="0"/>
              <a:t>Suurin osa yseillä </a:t>
            </a:r>
          </a:p>
          <a:p>
            <a:pPr marL="0" indent="0">
              <a:buNone/>
            </a:pPr>
            <a:r>
              <a:rPr lang="fi-FI" dirty="0"/>
              <a:t>Tulkinnassa hajontaa esim. tilanteessa, jossa oppilas myöhästyy kuljetuksista. Myös huoltaja voi laittaa kuittauksen luvattomasta poissaolosta</a:t>
            </a:r>
          </a:p>
          <a:p>
            <a:pPr marL="0" indent="0">
              <a:buNone/>
            </a:pPr>
            <a:r>
              <a:rPr lang="fi-FI" dirty="0"/>
              <a:t>Puuttumisen/kurinpito- ja ojentamistoimien tehostaminen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624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23A8C4-7624-91A3-27E8-7775C411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Selvittämätön poissaolo</a:t>
            </a:r>
            <a:br>
              <a:rPr lang="fi-FI" dirty="0"/>
            </a:br>
            <a:r>
              <a:rPr lang="fi-FI" dirty="0"/>
              <a:t>112 h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9CA6AD-E6B1-914B-C50D-C52D50F19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Merkintätavan muutoksen jälkeen määrä vähentynyt huomattavasti </a:t>
            </a:r>
          </a:p>
          <a:p>
            <a:r>
              <a:rPr lang="fi-FI" dirty="0"/>
              <a:t>Ongelma voi tulla yhdenvertaisen kohtelun näkökulmasta: Jääkö luvattomia poissaoloja, jos huoltaja ei muista/ehdi kuitata asiallista syytä? </a:t>
            </a:r>
          </a:p>
          <a:p>
            <a:r>
              <a:rPr lang="fi-FI" dirty="0"/>
              <a:t>Lähtökohtaisesti määrä nousee tasaisesti ikäluokkien edetessä (yseillä eniten)</a:t>
            </a:r>
          </a:p>
        </p:txBody>
      </p:sp>
    </p:spTree>
    <p:extLst>
      <p:ext uri="{BB962C8B-B14F-4D97-AF65-F5344CB8AC3E}">
        <p14:creationId xmlns:p14="http://schemas.microsoft.com/office/powerpoint/2010/main" val="1524524839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201</TotalTime>
  <Words>698</Words>
  <Application>Microsoft Office PowerPoint</Application>
  <PresentationFormat>Laajakuva</PresentationFormat>
  <Paragraphs>60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Kuiskaus</vt:lpstr>
      <vt:lpstr>POISSAOLOT  SYKSY 2024</vt:lpstr>
      <vt:lpstr>Poissaolojen luokittelu 1.8.2024 alkaen</vt:lpstr>
      <vt:lpstr>Poissaololuokittelu 1.8.2024 alkaen</vt:lpstr>
      <vt:lpstr>Poissaolot 1.8.2024 – 10.12.2024</vt:lpstr>
      <vt:lpstr>Terveydellisiin syihin liittyvä poissaolo 11837 h  </vt:lpstr>
      <vt:lpstr>Ennalta anottu vapaa 2680 h  </vt:lpstr>
      <vt:lpstr>Muu selvitetty poissaolo  1037 h  </vt:lpstr>
      <vt:lpstr>Luvaton poissaolo, selvitetty  666 h     </vt:lpstr>
      <vt:lpstr>Selvittämätön poissaolo 112 h </vt:lpstr>
      <vt:lpstr>Muussa koulutyö(esim. TET, urheiluleirit, opk –toiminta…)</vt:lpstr>
      <vt:lpstr>Miksi poissaoloista  pitää olla huolissaan?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POISSAOLOT  SYKSY 2023</dc:title>
  <dc:creator>Lahti Satu.M</dc:creator>
  <cp:lastModifiedBy>Lahti Satu.M</cp:lastModifiedBy>
  <cp:revision>3</cp:revision>
  <dcterms:created xsi:type="dcterms:W3CDTF">2023-11-20T12:57:41Z</dcterms:created>
  <dcterms:modified xsi:type="dcterms:W3CDTF">2024-12-19T11:52:24Z</dcterms:modified>
</cp:coreProperties>
</file>