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6" r:id="rId7"/>
    <p:sldId id="260" r:id="rId8"/>
    <p:sldId id="267" r:id="rId9"/>
    <p:sldId id="262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9CA1F0-1DEB-CFA0-C94E-1DBD25E3A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3FB6DA-6227-71F1-3552-776E8A23A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AD555C-753D-3E75-C9EB-40511CD9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24671C-95A3-869B-1E63-B3C6C38B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3CFFB2-CCB6-3589-9CC2-A9DE3EF48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427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AB08A8-9E1D-2F64-F1CE-65B3397C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8EC513B-3CE9-B6D4-9211-C04D15BF2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DE094-F41D-1C1E-0B9D-2A56D144B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ED6041-043A-7F1C-03DA-3DEA9330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50FC62-DD6A-14F8-5712-EF361F6B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15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88D7DAD-7362-EBE4-AAF5-2305A47C5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2FF3634-C2A4-73A9-3F29-5E93794F9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547FCC-AFF9-098B-8375-2689A290A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C84C84-5271-6FC5-CE54-491B0ACD8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86250-2106-6529-1FE7-DC82D830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14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16F694-210D-478F-C830-D7309383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6C4984-32C4-7A44-45D4-629AA0CF9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1A1E96-FB85-4830-EFE6-1B9736733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705331-044D-EC14-97B9-80A51F473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5AD7DD-2B23-D29F-4356-151D728E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84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D1CE04-31AC-03DB-1F4F-A3956B39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2310CF-9B0F-1DE8-8FC5-E3CA13800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E49F6E-ECA1-1F2D-4A24-ADE5D8AF7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7D41F4-7CBB-A42A-2540-87E66BC99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7046E5-1AD4-4D03-5A3F-E0BFBA65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8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6A2DC0-3946-82A8-41D5-AB8F664FE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77EFC4-35C1-ACA6-5536-2DC5A9FE7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98C622-8EA2-C9A6-40F9-B1FAF59DA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ADA522-20C0-B48E-35D5-A352A2AF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6FBDAC-4B7F-CD59-D357-B6CDF183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0E8366-185E-C15F-DC8A-D391BD6E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95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A6C97F-D2FC-E62D-0739-73491B6CE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188FA5-7477-EF4A-35C7-2E35EC398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5753C5-4EB3-E051-E0E3-F59EC8526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339F37E-B06B-5D74-4792-E9757E1CA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AAB3EDB-0435-3159-1405-162D61154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A2FDBBE-4AD9-729A-C204-4B9CEF30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5505035-ED6B-DD34-E8F9-E67148B3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A057405-09EE-9322-0887-F404F19A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16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4ACF34-CFA1-DC6F-89F5-E223F4E1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CF40372-5543-FCC5-BE3A-04DB2A6B2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276D25E-ED40-FE7F-7F31-3BDA77AC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104DA68-9126-2945-5113-2B399B0F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41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4E00A63-B760-DCFD-324B-EAD99AB8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8E70173-27EF-B6DC-7BE8-2F430F3AF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5B070E4-37D2-9D74-2E8F-9FB7771D9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8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C1EBBE-4B62-AF51-3B78-44EFC90A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4E26F3-D9F5-E194-4BB6-598FC0F34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C18944-B529-33C1-1B3C-3B6DD12EE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3B4B205-D988-11F4-3949-137216D80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F408CA1-985D-B857-ADDB-95D764EA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2F5457-B3D1-2391-2B1C-91372096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369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FABD8D-E4FF-99BF-3214-BA3C561E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AFCEFD2-3776-B47E-68F4-BA9E897DC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0C1F8C-181E-4DDC-622A-280487DAC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B5B279-40F4-AA69-5DA7-7FA803B8D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B9D5E3-1B23-F4FC-4196-73230C95C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5E66E0-062E-0C7D-5CBF-EE1F78F4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455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5B4DDA2-4921-8F38-9318-BE6B15A82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6C3C76-83F2-EB74-F158-EDA6F309C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6BF32E-A2C3-C263-7213-2526331B26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B6BEE-47EC-4EB0-B64E-32FD8EB81403}" type="datetimeFigureOut">
              <a:rPr lang="fi-FI" smtClean="0"/>
              <a:t>1.9.2025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E00467-EA7A-4778-9124-DC0FBF0C9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F712C7-F431-3350-C420-4EF89619A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5D94A-5E21-44D0-882A-5E2720674C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4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8A595D-925E-9B51-53FE-2D853EC350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Vanhempainilta 1.9.2025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F0DB2A3-4C55-EFF3-F086-A0190A1D74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6-luokka, Kilpisen yhtenäiskoulu</a:t>
            </a:r>
          </a:p>
          <a:p>
            <a:r>
              <a:rPr lang="fi-FI" dirty="0"/>
              <a:t>Jaakko Pasanen</a:t>
            </a:r>
          </a:p>
        </p:txBody>
      </p:sp>
    </p:spTree>
    <p:extLst>
      <p:ext uri="{BB962C8B-B14F-4D97-AF65-F5344CB8AC3E}">
        <p14:creationId xmlns:p14="http://schemas.microsoft.com/office/powerpoint/2010/main" val="3973974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0ACB53-F6D3-48CA-6C0E-E549C4C2A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Kysymyksiä tai keskustelunavauksia?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FAC698-4165-1BFE-5393-F4ABD8D79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787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D86EF1-4670-44D0-0360-95DCBEC1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EC310F-3E10-1CE2-BD47-134A483B0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2"/>
            <a:ext cx="10515600" cy="526773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i-FI" sz="1800" dirty="0"/>
              <a:t>Oma luokanopettaja Jaakko Pasanen 	</a:t>
            </a:r>
            <a:r>
              <a:rPr lang="fi-FI" sz="18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 050 338 5879</a:t>
            </a:r>
            <a:endParaRPr lang="fi-FI" sz="1800" dirty="0"/>
          </a:p>
          <a:p>
            <a:pPr>
              <a:buFontTx/>
              <a:buChar char="-"/>
            </a:pPr>
            <a:r>
              <a:rPr lang="fi-FI" sz="1800" dirty="0"/>
              <a:t>Erityisopettaja Henna Ranta-Korpi		</a:t>
            </a:r>
            <a:r>
              <a:rPr lang="fi-FI" sz="18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050 382 5849</a:t>
            </a:r>
            <a:endParaRPr lang="fi-FI" sz="1800" dirty="0"/>
          </a:p>
          <a:p>
            <a:pPr>
              <a:buFontTx/>
              <a:buChar char="-"/>
            </a:pPr>
            <a:r>
              <a:rPr lang="fi-FI" sz="1800" dirty="0"/>
              <a:t>Uskonto ja elämänkatsomustieto</a:t>
            </a:r>
          </a:p>
          <a:p>
            <a:pPr lvl="1">
              <a:buFontTx/>
              <a:buChar char="-"/>
            </a:pPr>
            <a:r>
              <a:rPr lang="fi-FI" sz="1800" dirty="0"/>
              <a:t>UE Jaakko Pasanen</a:t>
            </a:r>
          </a:p>
          <a:p>
            <a:pPr lvl="1">
              <a:buFontTx/>
              <a:buChar char="-"/>
            </a:pPr>
            <a:r>
              <a:rPr lang="fi-FI" sz="1800" dirty="0"/>
              <a:t>UI Sari </a:t>
            </a:r>
            <a:r>
              <a:rPr lang="fi-FI" sz="1800" dirty="0" err="1"/>
              <a:t>Medjadji</a:t>
            </a:r>
            <a:endParaRPr lang="fi-FI" sz="1800" dirty="0"/>
          </a:p>
          <a:p>
            <a:pPr lvl="1">
              <a:buFontTx/>
              <a:buChar char="-"/>
            </a:pPr>
            <a:r>
              <a:rPr lang="fi-FI" sz="1800" dirty="0"/>
              <a:t>UO Jorma Häkkinen</a:t>
            </a:r>
          </a:p>
          <a:p>
            <a:pPr lvl="1">
              <a:buFontTx/>
              <a:buChar char="-"/>
            </a:pPr>
            <a:r>
              <a:rPr lang="fi-FI" sz="1800" dirty="0"/>
              <a:t>ET Markus </a:t>
            </a:r>
            <a:r>
              <a:rPr lang="fi-FI" sz="1800" dirty="0" err="1"/>
              <a:t>Vaajala</a:t>
            </a:r>
            <a:endParaRPr lang="fi-FI" sz="1800" dirty="0"/>
          </a:p>
          <a:p>
            <a:pPr>
              <a:buFontTx/>
              <a:buChar char="-"/>
            </a:pPr>
            <a:r>
              <a:rPr lang="fi-FI" sz="1800" dirty="0"/>
              <a:t>Musiikinopettaja Olli-Matti Komonen</a:t>
            </a:r>
          </a:p>
          <a:p>
            <a:pPr>
              <a:buFontTx/>
              <a:buChar char="-"/>
            </a:pPr>
            <a:r>
              <a:rPr lang="fi-FI" sz="1800" dirty="0"/>
              <a:t>Englanninopettaja Kaisa Alila</a:t>
            </a:r>
          </a:p>
          <a:p>
            <a:pPr>
              <a:buFontTx/>
              <a:buChar char="-"/>
            </a:pPr>
            <a:r>
              <a:rPr lang="fi-FI" sz="1800" dirty="0"/>
              <a:t>Ruotsinopettaja Satu Koskinen</a:t>
            </a:r>
          </a:p>
          <a:p>
            <a:pPr>
              <a:buFontTx/>
              <a:buChar char="-"/>
            </a:pPr>
            <a:r>
              <a:rPr lang="fi-FI" sz="1800" dirty="0"/>
              <a:t>Espanjanopettaja Teemu Kuutila</a:t>
            </a:r>
          </a:p>
          <a:p>
            <a:pPr>
              <a:buFontTx/>
              <a:buChar char="-"/>
            </a:pPr>
            <a:r>
              <a:rPr lang="fi-FI" sz="1800" dirty="0"/>
              <a:t>Valinnaisten opettajat Jaakko Pasanen, Jukka Översti, Olli-Matti Komonen</a:t>
            </a:r>
          </a:p>
          <a:p>
            <a:pPr>
              <a:buFontTx/>
              <a:buChar char="-"/>
            </a:pPr>
            <a:r>
              <a:rPr lang="fi-FI" sz="1800" dirty="0"/>
              <a:t>Käsityönopettajat</a:t>
            </a:r>
          </a:p>
          <a:p>
            <a:pPr lvl="1">
              <a:buFontTx/>
              <a:buChar char="-"/>
            </a:pPr>
            <a:r>
              <a:rPr lang="fi-FI" sz="1800" dirty="0"/>
              <a:t>Markus Kinnunen</a:t>
            </a:r>
          </a:p>
          <a:p>
            <a:pPr lvl="1">
              <a:buFontTx/>
              <a:buChar char="-"/>
            </a:pPr>
            <a:r>
              <a:rPr lang="fi-FI" sz="1800" dirty="0"/>
              <a:t>Eija Selkämaa</a:t>
            </a:r>
          </a:p>
          <a:p>
            <a:pPr marL="457200" lvl="1" indent="0">
              <a:buNone/>
            </a:pPr>
            <a:r>
              <a:rPr lang="fi-FI" sz="1800" dirty="0"/>
              <a:t>				Luokassamme toimii myös useita koulunkäynnin ohjaajia</a:t>
            </a:r>
          </a:p>
          <a:p>
            <a:pPr marL="457200" lvl="1" indent="0">
              <a:buNone/>
            </a:pPr>
            <a:endParaRPr lang="fi-FI" sz="2000" dirty="0"/>
          </a:p>
          <a:p>
            <a:pPr lvl="1">
              <a:buFontTx/>
              <a:buChar char="-"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386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7E435-59C3-F362-AC78-3B83FCF4A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Käytänteistä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AFA0AE-4F71-7E7D-64AD-8EC83113E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2023" cy="4351338"/>
          </a:xfrm>
        </p:spPr>
        <p:txBody>
          <a:bodyPr/>
          <a:lstStyle/>
          <a:p>
            <a:r>
              <a:rPr lang="fi-FI" dirty="0"/>
              <a:t>Ensisijainen yhteydenpito opettajiin </a:t>
            </a:r>
            <a:r>
              <a:rPr lang="fi-FI" dirty="0" err="1"/>
              <a:t>wilmassa</a:t>
            </a:r>
            <a:r>
              <a:rPr lang="fi-FI" dirty="0"/>
              <a:t>, tarvittaessa puhelimitse</a:t>
            </a:r>
          </a:p>
          <a:p>
            <a:r>
              <a:rPr lang="fi-FI" dirty="0"/>
              <a:t>Jos oppilas on sovitusti poissa koulusta, on oppilaan (ja huoltajien) tehtävänä kysyä korvaavat tehtävät oppilasta opettavilta opettajilta</a:t>
            </a:r>
          </a:p>
          <a:p>
            <a:r>
              <a:rPr lang="fi-FI" dirty="0"/>
              <a:t>Läksyt näkyvät </a:t>
            </a:r>
            <a:r>
              <a:rPr lang="fi-FI" dirty="0" err="1"/>
              <a:t>wilmassa</a:t>
            </a:r>
            <a:r>
              <a:rPr lang="fi-FI" dirty="0"/>
              <a:t> tuntipäiväkirjassa, sekä luokassa läksytaululla</a:t>
            </a:r>
          </a:p>
          <a:p>
            <a:r>
              <a:rPr lang="fi-FI" dirty="0"/>
              <a:t>Pulpettikirja aina pulpetissa (kirjaston kirja tai kotoa tuotu)</a:t>
            </a:r>
          </a:p>
          <a:p>
            <a:r>
              <a:rPr lang="fi-FI" dirty="0"/>
              <a:t>Yksi toive minulta teille: koulusta ei puhuttaisi kotona negatiivisesti.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824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B2E34F-AA05-65F9-436C-0B6C9C4E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Vanhempaintoiminkunnan jäsen ja varajäsen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171C59-CCA8-A053-707A-7A9263551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Valitaan yksi jäsen (ja varajäsen)</a:t>
            </a:r>
          </a:p>
          <a:p>
            <a:pPr lvl="1"/>
            <a:r>
              <a:rPr lang="fi-FI" dirty="0"/>
              <a:t>Tai vuorottelevat jäsenet</a:t>
            </a:r>
          </a:p>
          <a:p>
            <a:endParaRPr lang="fi-FI" dirty="0"/>
          </a:p>
          <a:p>
            <a:r>
              <a:rPr lang="fi-FI" dirty="0"/>
              <a:t>Puhelinnumerot vanhempaintoimikunnan </a:t>
            </a:r>
            <a:r>
              <a:rPr lang="fi-FI" dirty="0" err="1"/>
              <a:t>whatsappiin</a:t>
            </a:r>
            <a:r>
              <a:rPr lang="fi-FI" dirty="0"/>
              <a:t>?</a:t>
            </a:r>
          </a:p>
          <a:p>
            <a:endParaRPr lang="fi-FI" dirty="0"/>
          </a:p>
          <a:p>
            <a:r>
              <a:rPr lang="fi-FI" dirty="0"/>
              <a:t>Onko luokan huoltajien </a:t>
            </a:r>
            <a:r>
              <a:rPr lang="fi-FI" dirty="0" err="1"/>
              <a:t>whatsapp</a:t>
            </a:r>
            <a:r>
              <a:rPr lang="fi-FI" dirty="0"/>
              <a:t>-ryhmässä kaikki halukkaat huoltajat?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595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A2B00D-2AFC-1A1A-D5F2-807BDD9C1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Tiedotettavaa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27ECCA-590C-C1D5-3C47-FA23C2BB2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Arviointikeskustelut joulu-helmikuussa</a:t>
            </a:r>
          </a:p>
          <a:p>
            <a:r>
              <a:rPr lang="fi-FI" dirty="0"/>
              <a:t>Tulevia tapahtumia</a:t>
            </a:r>
          </a:p>
          <a:p>
            <a:pPr lvl="1"/>
            <a:r>
              <a:rPr lang="fi-FI" dirty="0"/>
              <a:t>Nuorten maraton 5.9 – kulku oppilaiden polkupyörillä</a:t>
            </a:r>
          </a:p>
          <a:p>
            <a:pPr lvl="1"/>
            <a:r>
              <a:rPr lang="fi-FI" dirty="0"/>
              <a:t>Lukuvuoden ainoat uinnit 12.9 ja 19.9</a:t>
            </a:r>
          </a:p>
          <a:p>
            <a:pPr lvl="1"/>
            <a:r>
              <a:rPr lang="fi-FI" dirty="0"/>
              <a:t>Tutkijoiden yö 27.9 klo 13-14</a:t>
            </a:r>
          </a:p>
          <a:p>
            <a:pPr lvl="1"/>
            <a:r>
              <a:rPr lang="fi-FI" dirty="0"/>
              <a:t>Osa oppilaista 18.9 Yleisurheilukisoissa Vaajakoskella, kuljetus koulun puolesta</a:t>
            </a:r>
          </a:p>
        </p:txBody>
      </p:sp>
    </p:spTree>
    <p:extLst>
      <p:ext uri="{BB962C8B-B14F-4D97-AF65-F5344CB8AC3E}">
        <p14:creationId xmlns:p14="http://schemas.microsoft.com/office/powerpoint/2010/main" val="214880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437A19-4DCB-4148-ECEC-0C512425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Väkivallan, kiusaamisen, häirinnän ja syrjinnän vastainen malli – Jyväskylän kaupunki 2024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E0BC73-D213-D40B-D28F-244379C70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https://peda.net/jyvaskyla/poske/opspedagogisetmateriaalit/kiusaamisen-vastainen-toimintamalli/tukimateriaalit3/vanhempainiltamateriaali:file/download/e8c9d38aa9113b1354bc430dafb86a38b7748b18/VKHS-mallin%20vanhempainiltamateriaali.pdf</a:t>
            </a:r>
          </a:p>
        </p:txBody>
      </p:sp>
    </p:spTree>
    <p:extLst>
      <p:ext uri="{BB962C8B-B14F-4D97-AF65-F5344CB8AC3E}">
        <p14:creationId xmlns:p14="http://schemas.microsoft.com/office/powerpoint/2010/main" val="2896130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DD347A-3C7D-5211-D559-2EFD6C2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3818"/>
          </a:xfrm>
        </p:spPr>
        <p:txBody>
          <a:bodyPr/>
          <a:lstStyle/>
          <a:p>
            <a:r>
              <a:rPr lang="fi-FI" dirty="0"/>
              <a:t>Mistä saan apua/tietoa?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A07CA-A95A-78B1-4012-CED178530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3714"/>
          </a:xfrm>
        </p:spPr>
        <p:txBody>
          <a:bodyPr>
            <a:normAutofit/>
          </a:bodyPr>
          <a:lstStyle/>
          <a:p>
            <a:r>
              <a:rPr lang="fi-FI" sz="2400" dirty="0" err="1"/>
              <a:t>Wilmatunnukset</a:t>
            </a:r>
            <a:r>
              <a:rPr lang="fi-FI" sz="2400" dirty="0"/>
              <a:t> – apua koulusihteeriltä</a:t>
            </a:r>
          </a:p>
          <a:p>
            <a:r>
              <a:rPr lang="fi-FI" sz="2400" dirty="0"/>
              <a:t>Oppilaiden tietokonetunnukset – Jaakko auttaa</a:t>
            </a:r>
          </a:p>
          <a:p>
            <a:r>
              <a:rPr lang="fi-FI" sz="2400" dirty="0"/>
              <a:t>Luokan liikuntatuntien ohjelma </a:t>
            </a:r>
            <a:r>
              <a:rPr lang="fi-FI" sz="2400" dirty="0" err="1"/>
              <a:t>pedanetissä</a:t>
            </a:r>
            <a:r>
              <a:rPr lang="fi-FI" sz="2400" dirty="0"/>
              <a:t> – oppilailla velvollisuus seurata</a:t>
            </a:r>
          </a:p>
          <a:p>
            <a:pPr lvl="1"/>
            <a:r>
              <a:rPr lang="fi-FI" sz="2000" dirty="0"/>
              <a:t>Kilpisen yhtenäiskoulu – Alakoulu – 6A – Liikuntaohjelma 25-26</a:t>
            </a:r>
          </a:p>
          <a:p>
            <a:pPr lvl="1"/>
            <a:r>
              <a:rPr lang="fi-FI" sz="2000" u="sng" dirty="0"/>
              <a:t>Myös nämä diat löytyvät luokkamme </a:t>
            </a:r>
            <a:r>
              <a:rPr lang="fi-FI" sz="2000" u="sng" dirty="0" err="1"/>
              <a:t>pedanetsivulta</a:t>
            </a:r>
            <a:endParaRPr lang="fi-FI" sz="2000" u="sng" dirty="0"/>
          </a:p>
          <a:p>
            <a:r>
              <a:rPr lang="fi-FI" sz="2400" dirty="0"/>
              <a:t>Oppilashuollon työntekijät – psykologi, terveydenhoitaja</a:t>
            </a:r>
          </a:p>
          <a:p>
            <a:pPr lvl="1"/>
            <a:r>
              <a:rPr lang="fi-FI" sz="2000" dirty="0"/>
              <a:t>Yhteystiedot Kilpisen yhtenäiskoulun nettisivuilla</a:t>
            </a:r>
          </a:p>
          <a:p>
            <a:pPr lvl="1"/>
            <a:r>
              <a:rPr lang="fi-FI" sz="2000" dirty="0"/>
              <a:t>Terveydenhoitajan avoimet vastaanotot: klo 9:30-10 ja 12-12:30.</a:t>
            </a:r>
          </a:p>
          <a:p>
            <a:pPr lvl="2"/>
            <a:r>
              <a:rPr lang="fi-FI" sz="1600" dirty="0"/>
              <a:t>Vain koulussa sattuneet asiat tai ajanvarauksella.</a:t>
            </a:r>
          </a:p>
        </p:txBody>
      </p:sp>
    </p:spTree>
    <p:extLst>
      <p:ext uri="{BB962C8B-B14F-4D97-AF65-F5344CB8AC3E}">
        <p14:creationId xmlns:p14="http://schemas.microsoft.com/office/powerpoint/2010/main" val="242120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BABF0-9F1A-3D08-BED2-6A40274E6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Ruokailut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29724-CA9D-EBAA-614E-D0B688E6B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548852"/>
            <a:ext cx="10515600" cy="217790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Jyväskylän kaupunki säästää 5-6 -luokkalaisten ruokailuvalvomisesta. Tästä johtuen oppilaiden oma luokanope Jaakko ei ruokaile oppilaiden kanssa.</a:t>
            </a:r>
          </a:p>
          <a:p>
            <a:r>
              <a:rPr lang="fi-FI" dirty="0"/>
              <a:t>Jutelkaa kouluruokailun ja monipuolisen ruokavalion tärkeydestä kotona, </a:t>
            </a:r>
            <a:r>
              <a:rPr lang="fi-FI" dirty="0" err="1"/>
              <a:t>kutosilla</a:t>
            </a:r>
            <a:r>
              <a:rPr lang="fi-FI" dirty="0"/>
              <a:t> jo pitkiä päiviä.</a:t>
            </a:r>
          </a:p>
          <a:p>
            <a:r>
              <a:rPr lang="fi-FI" dirty="0"/>
              <a:t>Yläkoululaisilla valitettava ilmiö yleistynyt, että ei juuri syödä kouluruokaa ja napostellaan omia eväitä.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38A8D1A4-98E2-4D78-1532-2050730BE190}"/>
              </a:ext>
            </a:extLst>
          </p:cNvPr>
          <p:cNvSpPr txBox="1">
            <a:spLocks/>
          </p:cNvSpPr>
          <p:nvPr/>
        </p:nvSpPr>
        <p:spPr>
          <a:xfrm>
            <a:off x="838200" y="360368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Reagointi – juteltu oppilaiden kanssa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7E88E7D2-66DF-58FE-A20E-9D8E3509E87D}"/>
              </a:ext>
            </a:extLst>
          </p:cNvPr>
          <p:cNvSpPr txBox="1">
            <a:spLocks/>
          </p:cNvSpPr>
          <p:nvPr/>
        </p:nvSpPr>
        <p:spPr>
          <a:xfrm>
            <a:off x="838200" y="4779817"/>
            <a:ext cx="10515600" cy="17130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Olemme jutelleet annettuihin tehtäviin/tiedotettaviin asioihin reagoimisesta.</a:t>
            </a:r>
          </a:p>
          <a:p>
            <a:r>
              <a:rPr lang="fi-FI" dirty="0"/>
              <a:t>Esimerkki: Kun kerroin uintipäivämäärät, useampi oppilas totesi kuuluvaan ääneen ”</a:t>
            </a:r>
            <a:r>
              <a:rPr lang="fi-FI" dirty="0" err="1"/>
              <a:t>jes</a:t>
            </a:r>
            <a:r>
              <a:rPr lang="fi-FI" dirty="0"/>
              <a:t>, minä en ole koulussa tuona päivänä”.</a:t>
            </a:r>
          </a:p>
          <a:p>
            <a:r>
              <a:rPr lang="fi-FI" dirty="0"/>
              <a:t>Tämä luo negatiivista suhtautumista ja ilmapiiriä.</a:t>
            </a:r>
          </a:p>
        </p:txBody>
      </p:sp>
    </p:spTree>
    <p:extLst>
      <p:ext uri="{BB962C8B-B14F-4D97-AF65-F5344CB8AC3E}">
        <p14:creationId xmlns:p14="http://schemas.microsoft.com/office/powerpoint/2010/main" val="87025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D8F34-E1AC-D32D-7CE0-4E853FB7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Luokkaretki keväällä 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3C3D5B-0652-3293-60DD-554EF3A7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tilanne? – tiedottakaa myös Jaakkoa</a:t>
            </a:r>
          </a:p>
          <a:p>
            <a:r>
              <a:rPr lang="fi-FI" dirty="0"/>
              <a:t>Osa oppilaista innokkaita pitämään pullakioskia.</a:t>
            </a:r>
          </a:p>
          <a:p>
            <a:r>
              <a:rPr lang="fi-FI" dirty="0"/>
              <a:t>Luokanopettaja </a:t>
            </a:r>
            <a:r>
              <a:rPr lang="fi-FI" b="0" i="0" dirty="0">
                <a:solidFill>
                  <a:srgbClr val="001D35"/>
                </a:solidFill>
                <a:effectLst/>
                <a:latin typeface="Google Sans"/>
              </a:rPr>
              <a:t>ei saa olla varainkeräyksestä päävastuussa, toimia rahastonhoitajana tai käyttää tilin käyttölupaa.</a:t>
            </a:r>
          </a:p>
          <a:p>
            <a:r>
              <a:rPr lang="fi-FI" b="0" i="0" dirty="0">
                <a:solidFill>
                  <a:srgbClr val="001D35"/>
                </a:solidFill>
                <a:effectLst/>
                <a:latin typeface="Google Sans"/>
              </a:rPr>
              <a:t>Keräys on aina vapaaehtoista kaikille huoltajille ja oppilaille, ja rahat tulee käyttää kaikkien luokan oppilaiden yhteiseen hyvään.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502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7574</TotalTime>
  <Words>442</Words>
  <Application>Microsoft Office PowerPoint</Application>
  <PresentationFormat>Laajakuva</PresentationFormat>
  <Paragraphs>68</Paragraphs>
  <Slides>10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Google Sans</vt:lpstr>
      <vt:lpstr>Poppins</vt:lpstr>
      <vt:lpstr>Office-teema</vt:lpstr>
      <vt:lpstr>Vanhempainilta 1.9.2025</vt:lpstr>
      <vt:lpstr>Opettajista</vt:lpstr>
      <vt:lpstr>Käytänteistä</vt:lpstr>
      <vt:lpstr>Vanhempaintoiminkunnan jäsen ja varajäsen</vt:lpstr>
      <vt:lpstr>Tiedotettavaa</vt:lpstr>
      <vt:lpstr>Väkivallan, kiusaamisen, häirinnän ja syrjinnän vastainen malli – Jyväskylän kaupunki 2024</vt:lpstr>
      <vt:lpstr>Mistä saan apua/tietoa?</vt:lpstr>
      <vt:lpstr>Ruokailut</vt:lpstr>
      <vt:lpstr>Luokkaretki keväällä 2026</vt:lpstr>
      <vt:lpstr>Kysymyksiä tai keskustelunavauksia?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 11.9</dc:title>
  <dc:creator>Jaakko Pasanen</dc:creator>
  <cp:lastModifiedBy>Jaakko Pasanen</cp:lastModifiedBy>
  <cp:revision>10</cp:revision>
  <dcterms:created xsi:type="dcterms:W3CDTF">2024-09-06T10:34:46Z</dcterms:created>
  <dcterms:modified xsi:type="dcterms:W3CDTF">2025-09-01T06:38:38Z</dcterms:modified>
</cp:coreProperties>
</file>