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23" name="Suorakulmio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Suorakulmio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Suorakulmio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Suorakulmio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Suorakulmio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Pyöristetty suorakulmio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Pyöristetty suorakulmio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uorakulmio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uorakulmio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uorakulmio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Suorakulmio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tsikko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fi-FI" smtClean="0"/>
              <a:t>Muokkaa perustyyl. napsautt.</a:t>
            </a:r>
            <a:endParaRPr kumimoji="0" lang="en-US"/>
          </a:p>
        </p:txBody>
      </p:sp>
      <p:sp>
        <p:nvSpPr>
          <p:cNvPr id="9" name="Alaotsikko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i-FI" smtClean="0"/>
              <a:t>Muokkaa alaotsikon perustyyliä napsautt.</a:t>
            </a:r>
            <a:endParaRPr kumimoji="0" lang="en-US"/>
          </a:p>
        </p:txBody>
      </p:sp>
      <p:sp>
        <p:nvSpPr>
          <p:cNvPr id="28" name="Päivämäärän paikkamerkki 27"/>
          <p:cNvSpPr>
            <a:spLocks noGrp="1"/>
          </p:cNvSpPr>
          <p:nvPr>
            <p:ph type="dt" sz="half" idx="10"/>
          </p:nvPr>
        </p:nvSpPr>
        <p:spPr>
          <a:xfrm>
            <a:off x="6705600" y="4206240"/>
            <a:ext cx="960120" cy="457200"/>
          </a:xfrm>
        </p:spPr>
        <p:txBody>
          <a:bodyPr/>
          <a:lstStyle/>
          <a:p>
            <a:fld id="{F484ED56-31E0-495A-A7BA-961D397D5B4D}" type="datetimeFigureOut">
              <a:rPr lang="fi-FI" smtClean="0"/>
              <a:t>8.8.2018</a:t>
            </a:fld>
            <a:endParaRPr lang="fi-FI"/>
          </a:p>
        </p:txBody>
      </p:sp>
      <p:sp>
        <p:nvSpPr>
          <p:cNvPr id="17" name="Alatunnisteen paikkamerkki 16"/>
          <p:cNvSpPr>
            <a:spLocks noGrp="1"/>
          </p:cNvSpPr>
          <p:nvPr>
            <p:ph type="ftr" sz="quarter" idx="11"/>
          </p:nvPr>
        </p:nvSpPr>
        <p:spPr>
          <a:xfrm>
            <a:off x="5410200" y="4205288"/>
            <a:ext cx="1295400" cy="457200"/>
          </a:xfrm>
        </p:spPr>
        <p:txBody>
          <a:bodyPr/>
          <a:lstStyle/>
          <a:p>
            <a:endParaRPr lang="fi-FI"/>
          </a:p>
        </p:txBody>
      </p:sp>
      <p:sp>
        <p:nvSpPr>
          <p:cNvPr id="29" name="Dian numeron paikkamerkki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09686F6-1801-4411-8779-A8C4FDF675C4}"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F484ED56-31E0-495A-A7BA-961D397D5B4D}" type="datetimeFigureOut">
              <a:rPr lang="fi-FI" smtClean="0"/>
              <a:t>8.8.2018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781800" y="1143000"/>
            <a:ext cx="1905000" cy="5486400"/>
          </a:xfrm>
        </p:spPr>
        <p:txBody>
          <a:bodyPr vert="eaVert"/>
          <a:lstStyle/>
          <a:p>
            <a:r>
              <a:rPr kumimoji="0" lang="fi-FI" smtClean="0"/>
              <a:t>Muokkaa perustyyl. napsautt.</a:t>
            </a:r>
            <a:endParaRPr kumimoji="0" lang="en-US"/>
          </a:p>
        </p:txBody>
      </p:sp>
      <p:sp>
        <p:nvSpPr>
          <p:cNvPr id="3" name="Pystysuoran tekstin paikkamerkki 2"/>
          <p:cNvSpPr>
            <a:spLocks noGrp="1"/>
          </p:cNvSpPr>
          <p:nvPr>
            <p:ph type="body" orient="vert" idx="1"/>
          </p:nvPr>
        </p:nvSpPr>
        <p:spPr>
          <a:xfrm>
            <a:off x="457200" y="1143000"/>
            <a:ext cx="6248400" cy="5486400"/>
          </a:xfrm>
        </p:spPr>
        <p:txBody>
          <a:bodyPr vert="eaVert"/>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F484ED56-31E0-495A-A7BA-961D397D5B4D}" type="datetimeFigureOut">
              <a:rPr lang="fi-FI" smtClean="0"/>
              <a:t>8.8.2018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Sisällön paikkamerkki 2"/>
          <p:cNvSpPr>
            <a:spLocks noGrp="1"/>
          </p:cNvSpPr>
          <p:nvPr>
            <p:ph idx="1"/>
          </p:nvPr>
        </p:nvSpPr>
        <p:spPr/>
        <p:txBody>
          <a:body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Päivämäärän paikkamerkki 3"/>
          <p:cNvSpPr>
            <a:spLocks noGrp="1"/>
          </p:cNvSpPr>
          <p:nvPr>
            <p:ph type="dt" sz="half" idx="10"/>
          </p:nvPr>
        </p:nvSpPr>
        <p:spPr/>
        <p:txBody>
          <a:bodyPr/>
          <a:lstStyle/>
          <a:p>
            <a:fld id="{F484ED56-31E0-495A-A7BA-961D397D5B4D}" type="datetimeFigureOut">
              <a:rPr lang="fi-FI" smtClean="0"/>
              <a:t>8.8.2018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fi-FI" smtClean="0"/>
              <a:t>Muokkaa perustyyl. napsautt.</a:t>
            </a:r>
            <a:endParaRPr kumimoji="0" lang="en-US"/>
          </a:p>
        </p:txBody>
      </p:sp>
      <p:sp>
        <p:nvSpPr>
          <p:cNvPr id="3" name="Tekstin paikkamerkki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i-FI" smtClean="0"/>
              <a:t>Muokkaa tekstin perustyylejä napsauttamalla</a:t>
            </a:r>
          </a:p>
        </p:txBody>
      </p:sp>
      <p:sp>
        <p:nvSpPr>
          <p:cNvPr id="4" name="Päivämäärän paikkamerkki 3"/>
          <p:cNvSpPr>
            <a:spLocks noGrp="1"/>
          </p:cNvSpPr>
          <p:nvPr>
            <p:ph type="dt" sz="half" idx="10"/>
          </p:nvPr>
        </p:nvSpPr>
        <p:spPr/>
        <p:txBody>
          <a:bodyPr/>
          <a:lstStyle/>
          <a:p>
            <a:fld id="{F484ED56-31E0-495A-A7BA-961D397D5B4D}" type="datetimeFigureOut">
              <a:rPr lang="fi-FI" smtClean="0"/>
              <a:t>8.8.2018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kumimoji="0" lang="fi-FI" smtClean="0"/>
              <a:t>Muokkaa perustyyl. napsautt.</a:t>
            </a:r>
            <a:endParaRPr kumimoji="0" lang="en-US"/>
          </a:p>
        </p:txBody>
      </p:sp>
      <p:sp>
        <p:nvSpPr>
          <p:cNvPr id="3" name="Sisällön paikkamerkki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4" name="Sisällön paikkamerkki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p>
            <a:fld id="{F484ED56-31E0-495A-A7BA-961D397D5B4D}" type="datetimeFigureOut">
              <a:rPr lang="fi-FI" smtClean="0"/>
              <a:t>8.8.2018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381000" y="1143000"/>
            <a:ext cx="8382000" cy="1069848"/>
          </a:xfrm>
        </p:spPr>
        <p:txBody>
          <a:bodyPr anchor="ctr"/>
          <a:lstStyle>
            <a:lvl1pPr>
              <a:defRPr sz="4000" b="0" i="0" cap="none" baseline="0"/>
            </a:lvl1pPr>
          </a:lstStyle>
          <a:p>
            <a:r>
              <a:rPr kumimoji="0" lang="fi-FI" smtClean="0"/>
              <a:t>Muokkaa perustyyl. napsautt.</a:t>
            </a:r>
            <a:endParaRPr kumimoji="0" lang="en-US"/>
          </a:p>
        </p:txBody>
      </p:sp>
      <p:sp>
        <p:nvSpPr>
          <p:cNvPr id="3" name="Tekstin paikkamerkki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i-FI" smtClean="0"/>
              <a:t>Muokkaa tekstin perustyylejä napsauttamalla</a:t>
            </a:r>
          </a:p>
        </p:txBody>
      </p:sp>
      <p:sp>
        <p:nvSpPr>
          <p:cNvPr id="4" name="Tekstin paikkamerkki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i-FI" smtClean="0"/>
              <a:t>Muokkaa tekstin perustyylejä napsauttamalla</a:t>
            </a:r>
          </a:p>
        </p:txBody>
      </p:sp>
      <p:sp>
        <p:nvSpPr>
          <p:cNvPr id="5" name="Sisällön paikkamerkki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6" name="Sisällön paikkamerkki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26" name="Päivämäärän paikkamerkki 25"/>
          <p:cNvSpPr>
            <a:spLocks noGrp="1"/>
          </p:cNvSpPr>
          <p:nvPr>
            <p:ph type="dt" sz="half" idx="10"/>
          </p:nvPr>
        </p:nvSpPr>
        <p:spPr/>
        <p:txBody>
          <a:bodyPr rtlCol="0"/>
          <a:lstStyle/>
          <a:p>
            <a:fld id="{F484ED56-31E0-495A-A7BA-961D397D5B4D}" type="datetimeFigureOut">
              <a:rPr lang="fi-FI" smtClean="0"/>
              <a:t>8.8.2018</a:t>
            </a:fld>
            <a:endParaRPr lang="fi-FI"/>
          </a:p>
        </p:txBody>
      </p:sp>
      <p:sp>
        <p:nvSpPr>
          <p:cNvPr id="27" name="Dian numeron paikkamerkki 26"/>
          <p:cNvSpPr>
            <a:spLocks noGrp="1"/>
          </p:cNvSpPr>
          <p:nvPr>
            <p:ph type="sldNum" sz="quarter" idx="11"/>
          </p:nvPr>
        </p:nvSpPr>
        <p:spPr/>
        <p:txBody>
          <a:bodyPr rtlCol="0"/>
          <a:lstStyle/>
          <a:p>
            <a:fld id="{409686F6-1801-4411-8779-A8C4FDF675C4}" type="slidenum">
              <a:rPr lang="fi-FI" smtClean="0"/>
              <a:t>‹#›</a:t>
            </a:fld>
            <a:endParaRPr lang="fi-FI"/>
          </a:p>
        </p:txBody>
      </p:sp>
      <p:sp>
        <p:nvSpPr>
          <p:cNvPr id="28" name="Alatunnisteen paikkamerkki 27"/>
          <p:cNvSpPr>
            <a:spLocks noGrp="1"/>
          </p:cNvSpPr>
          <p:nvPr>
            <p:ph type="ftr" sz="quarter" idx="12"/>
          </p:nvPr>
        </p:nvSpPr>
        <p:spPr/>
        <p:txBody>
          <a:bodyPr rtlCol="0"/>
          <a:lstStyle/>
          <a:p>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fi-FI" smtClean="0"/>
              <a:t>Muokkaa perustyyl. napsautt.</a:t>
            </a:r>
            <a:endParaRPr kumimoji="0" lang="en-US"/>
          </a:p>
        </p:txBody>
      </p:sp>
      <p:sp>
        <p:nvSpPr>
          <p:cNvPr id="3" name="Päivämäärän paikkamerkki 2"/>
          <p:cNvSpPr>
            <a:spLocks noGrp="1"/>
          </p:cNvSpPr>
          <p:nvPr>
            <p:ph type="dt" sz="half" idx="10"/>
          </p:nvPr>
        </p:nvSpPr>
        <p:spPr>
          <a:xfrm>
            <a:off x="6583680" y="612648"/>
            <a:ext cx="957264" cy="457200"/>
          </a:xfrm>
        </p:spPr>
        <p:txBody>
          <a:bodyPr/>
          <a:lstStyle/>
          <a:p>
            <a:fld id="{F484ED56-31E0-495A-A7BA-961D397D5B4D}" type="datetimeFigureOut">
              <a:rPr lang="fi-FI" smtClean="0"/>
              <a:t>8.8.2018</a:t>
            </a:fld>
            <a:endParaRPr lang="fi-FI"/>
          </a:p>
        </p:txBody>
      </p:sp>
      <p:sp>
        <p:nvSpPr>
          <p:cNvPr id="4" name="Alatunnisteen paikkamerkki 3"/>
          <p:cNvSpPr>
            <a:spLocks noGrp="1"/>
          </p:cNvSpPr>
          <p:nvPr>
            <p:ph type="ftr" sz="quarter" idx="11"/>
          </p:nvPr>
        </p:nvSpPr>
        <p:spPr>
          <a:xfrm>
            <a:off x="5257800" y="612648"/>
            <a:ext cx="1325880" cy="457200"/>
          </a:xfrm>
        </p:spPr>
        <p:txBody>
          <a:bodyPr/>
          <a:lstStyle/>
          <a:p>
            <a:endParaRPr lang="fi-FI"/>
          </a:p>
        </p:txBody>
      </p:sp>
      <p:sp>
        <p:nvSpPr>
          <p:cNvPr id="5" name="Dian numeron paikkamerkki 4"/>
          <p:cNvSpPr>
            <a:spLocks noGrp="1"/>
          </p:cNvSpPr>
          <p:nvPr>
            <p:ph type="sldNum" sz="quarter" idx="12"/>
          </p:nvPr>
        </p:nvSpPr>
        <p:spPr>
          <a:xfrm>
            <a:off x="8174736" y="2272"/>
            <a:ext cx="762000" cy="365760"/>
          </a:xfrm>
        </p:spPr>
        <p:txBody>
          <a:bodyPr/>
          <a:lstStyle/>
          <a:p>
            <a:fld id="{409686F6-1801-4411-8779-A8C4FDF675C4}"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484ED56-31E0-495A-A7BA-961D397D5B4D}" type="datetimeFigureOut">
              <a:rPr lang="fi-FI" smtClean="0"/>
              <a:t>8.8.2018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5353496" y="1101970"/>
            <a:ext cx="3383280" cy="877824"/>
          </a:xfrm>
        </p:spPr>
        <p:txBody>
          <a:bodyPr anchor="b"/>
          <a:lstStyle>
            <a:lvl1pPr algn="l">
              <a:buNone/>
              <a:defRPr sz="1800" b="1"/>
            </a:lvl1pPr>
          </a:lstStyle>
          <a:p>
            <a:r>
              <a:rPr kumimoji="0" lang="fi-FI" smtClean="0"/>
              <a:t>Muokkaa perustyyl. napsautt.</a:t>
            </a:r>
            <a:endParaRPr kumimoji="0" lang="en-US"/>
          </a:p>
        </p:txBody>
      </p:sp>
      <p:sp>
        <p:nvSpPr>
          <p:cNvPr id="3" name="Tekstin paikkamerkki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i-FI" smtClean="0"/>
              <a:t>Muokkaa tekstin perustyylejä napsauttamalla</a:t>
            </a:r>
          </a:p>
        </p:txBody>
      </p:sp>
      <p:sp>
        <p:nvSpPr>
          <p:cNvPr id="4" name="Sisällön paikkamerkki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fi-FI" smtClean="0"/>
              <a:t>Muokkaa tekstin perustyylejä napsauttamalla</a:t>
            </a:r>
          </a:p>
          <a:p>
            <a:pPr lvl="1" eaLnBrk="1" latinLnBrk="0" hangingPunct="1"/>
            <a:r>
              <a:rPr lang="fi-FI" smtClean="0"/>
              <a:t>toinen taso</a:t>
            </a:r>
          </a:p>
          <a:p>
            <a:pPr lvl="2" eaLnBrk="1" latinLnBrk="0" hangingPunct="1"/>
            <a:r>
              <a:rPr lang="fi-FI" smtClean="0"/>
              <a:t>kolmas taso</a:t>
            </a:r>
          </a:p>
          <a:p>
            <a:pPr lvl="3" eaLnBrk="1" latinLnBrk="0" hangingPunct="1"/>
            <a:r>
              <a:rPr lang="fi-FI" smtClean="0"/>
              <a:t>neljäs taso</a:t>
            </a:r>
          </a:p>
          <a:p>
            <a:pPr lvl="4" eaLnBrk="1" latinLnBrk="0" hangingPunct="1"/>
            <a:r>
              <a:rPr lang="fi-FI" smtClean="0"/>
              <a:t>viides taso</a:t>
            </a:r>
            <a:endParaRPr kumimoji="0" lang="en-US"/>
          </a:p>
        </p:txBody>
      </p:sp>
      <p:sp>
        <p:nvSpPr>
          <p:cNvPr id="5" name="Päivämäärän paikkamerkki 4"/>
          <p:cNvSpPr>
            <a:spLocks noGrp="1"/>
          </p:cNvSpPr>
          <p:nvPr>
            <p:ph type="dt" sz="half" idx="10"/>
          </p:nvPr>
        </p:nvSpPr>
        <p:spPr/>
        <p:txBody>
          <a:bodyPr/>
          <a:lstStyle/>
          <a:p>
            <a:fld id="{F484ED56-31E0-495A-A7BA-961D397D5B4D}" type="datetimeFigureOut">
              <a:rPr lang="fi-FI" smtClean="0"/>
              <a:t>8.8.2018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fi-FI" smtClean="0"/>
              <a:t>Muokkaa perustyyl. napsautt.</a:t>
            </a:r>
            <a:endParaRPr kumimoji="0" lang="en-US"/>
          </a:p>
        </p:txBody>
      </p:sp>
      <p:sp>
        <p:nvSpPr>
          <p:cNvPr id="3" name="Kuvan paikkamerkki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fi-FI" smtClean="0"/>
              <a:t>Lisää kuva napsauttamalla kuvaketta</a:t>
            </a:r>
            <a:endParaRPr kumimoji="0" lang="en-US" dirty="0"/>
          </a:p>
        </p:txBody>
      </p:sp>
      <p:sp>
        <p:nvSpPr>
          <p:cNvPr id="4" name="Tekstin paikkamerkki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i-FI" smtClean="0"/>
              <a:t>Muokkaa tekstin perustyylejä napsauttamalla</a:t>
            </a:r>
          </a:p>
        </p:txBody>
      </p:sp>
      <p:sp>
        <p:nvSpPr>
          <p:cNvPr id="5" name="Päivämäärän paikkamerkki 4"/>
          <p:cNvSpPr>
            <a:spLocks noGrp="1"/>
          </p:cNvSpPr>
          <p:nvPr>
            <p:ph type="dt" sz="half" idx="10"/>
          </p:nvPr>
        </p:nvSpPr>
        <p:spPr/>
        <p:txBody>
          <a:bodyPr/>
          <a:lstStyle/>
          <a:p>
            <a:fld id="{F484ED56-31E0-495A-A7BA-961D397D5B4D}" type="datetimeFigureOut">
              <a:rPr lang="fi-FI" smtClean="0"/>
              <a:t>8.8.2018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09686F6-1801-4411-8779-A8C4FDF675C4}" type="slidenum">
              <a:rPr lang="fi-FI" smtClean="0"/>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Suorakulmio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uorakulmio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Suorakulmio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Suorakulmio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Suorakulmio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Pyöristetty suorakulmio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Pyöristetty suorakulmio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Suorakulmio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Suorakulmio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Suorakulmio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Suorakulmio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Suorakulmio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Suorakulmio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tsikon paikkamerkki 21"/>
          <p:cNvSpPr>
            <a:spLocks noGrp="1"/>
          </p:cNvSpPr>
          <p:nvPr>
            <p:ph type="title"/>
          </p:nvPr>
        </p:nvSpPr>
        <p:spPr>
          <a:xfrm>
            <a:off x="457200" y="1143000"/>
            <a:ext cx="8229600" cy="1066800"/>
          </a:xfrm>
          <a:prstGeom prst="rect">
            <a:avLst/>
          </a:prstGeom>
        </p:spPr>
        <p:txBody>
          <a:bodyPr vert="horz" anchor="ctr">
            <a:normAutofit/>
          </a:bodyPr>
          <a:lstStyle/>
          <a:p>
            <a:r>
              <a:rPr kumimoji="0" lang="fi-FI" smtClean="0"/>
              <a:t>Muokkaa perustyyl. napsautt.</a:t>
            </a:r>
            <a:endParaRPr kumimoji="0" lang="en-US"/>
          </a:p>
        </p:txBody>
      </p:sp>
      <p:sp>
        <p:nvSpPr>
          <p:cNvPr id="13" name="Tekstin paikkamerkki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fi-FI" smtClean="0"/>
              <a:t>Muokkaa tekstin perustyylejä napsauttamalla</a:t>
            </a:r>
          </a:p>
          <a:p>
            <a:pPr lvl="1" eaLnBrk="1" latinLnBrk="0" hangingPunct="1"/>
            <a:r>
              <a:rPr kumimoji="0" lang="fi-FI" smtClean="0"/>
              <a:t>toinen taso</a:t>
            </a:r>
          </a:p>
          <a:p>
            <a:pPr lvl="2" eaLnBrk="1" latinLnBrk="0" hangingPunct="1"/>
            <a:r>
              <a:rPr kumimoji="0" lang="fi-FI" smtClean="0"/>
              <a:t>kolmas taso</a:t>
            </a:r>
          </a:p>
          <a:p>
            <a:pPr lvl="3" eaLnBrk="1" latinLnBrk="0" hangingPunct="1"/>
            <a:r>
              <a:rPr kumimoji="0" lang="fi-FI" smtClean="0"/>
              <a:t>neljäs taso</a:t>
            </a:r>
          </a:p>
          <a:p>
            <a:pPr lvl="4" eaLnBrk="1" latinLnBrk="0" hangingPunct="1"/>
            <a:r>
              <a:rPr kumimoji="0" lang="fi-FI" smtClean="0"/>
              <a:t>viides taso</a:t>
            </a:r>
            <a:endParaRPr kumimoji="0" lang="en-US"/>
          </a:p>
        </p:txBody>
      </p:sp>
      <p:sp>
        <p:nvSpPr>
          <p:cNvPr id="14" name="Päivämäärän paikkamerkki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484ED56-31E0-495A-A7BA-961D397D5B4D}" type="datetimeFigureOut">
              <a:rPr lang="fi-FI" smtClean="0"/>
              <a:t>8.8.2018</a:t>
            </a:fld>
            <a:endParaRPr lang="fi-FI"/>
          </a:p>
        </p:txBody>
      </p:sp>
      <p:sp>
        <p:nvSpPr>
          <p:cNvPr id="3" name="Alatunnisteen paikkamerkki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i-FI"/>
          </a:p>
        </p:txBody>
      </p:sp>
      <p:sp>
        <p:nvSpPr>
          <p:cNvPr id="23" name="Dian numeron paikkamerkki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09686F6-1801-4411-8779-A8C4FDF675C4}" type="slidenum">
              <a:rPr lang="fi-FI" smtClean="0"/>
              <a:t>‹#›</a:t>
            </a:fld>
            <a:endParaRPr lang="fi-FI"/>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eda.net/jyvaskyla/kielisuihkutus/kjm/ruotsin-kieli/pjll/sanastoleikit/h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demXwADDt6M" TargetMode="External"/><Relationship Id="rId2" Type="http://schemas.openxmlformats.org/officeDocument/2006/relationships/hyperlink" Target="https://www.youtube.com/watch?v=_3u7_OSNnUY" TargetMode="External"/><Relationship Id="rId1" Type="http://schemas.openxmlformats.org/officeDocument/2006/relationships/slideLayout" Target="../slideLayouts/slideLayout2.xml"/><Relationship Id="rId4" Type="http://schemas.openxmlformats.org/officeDocument/2006/relationships/hyperlink" Target="https://www.youtube.com/watch?v=VzPBvV7Pwq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kalleanka.se/wp-content/uploads/kalle-ankas-sl&#228;kttr&#228;d-2.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peda.net/jyvaskyla/kielisuihkutus/kjm/ruotsin-kieli/pjll/el%C3%A4inleikit/evoluutio-leikki"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hyperlink" Target="https://www.thinglink.com/scene/85356796513878016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peda.net/jyvaskyla/kielisuihkutus/kjm/ruotsin-kieli/joulu/jk" TargetMode="External"/><Relationship Id="rId2" Type="http://schemas.openxmlformats.org/officeDocument/2006/relationships/hyperlink" Target="https://peda.net/jyvaskyla/kielisuihkutus/kjm/ruotsin-kieli/pjll/sanastoleikit/k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eda.net/jyvaskyla/kielisuihkutus/kjm/ruotsin-kieli/sanastoja/pak/p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youtube.com/watch?v=-6FTHcDjkYw" TargetMode="Externa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peda.net/jyvaskyla/kielisuihkutus/kjm/ruotsin-kieli/joulu/jk" TargetMode="External"/><Relationship Id="rId2" Type="http://schemas.openxmlformats.org/officeDocument/2006/relationships/hyperlink" Target="https://julklappsrimmet.s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oSCbCntA_C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folkhalsan.fi/globalassets/barn/chilla/lillachilla.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peda.net/jyvaskyla/kielisuihkutus/kjm/ruotsin-kieli/v%C3%A4rityskuvia/kulkuneuvot/kulkuneuvoja2"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peda.net/jyvaskyla/kielisuihkutus/kjm/ruotsin-kieli/joulu/jouluteht%C3%A4v%C3%A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peda.net/jyvaskyla/kielisuihkutus/kjm/ruotsin-kieli/pjll/liikuntaleikit/tkl" TargetMode="External"/><Relationship Id="rId2" Type="http://schemas.openxmlformats.org/officeDocument/2006/relationships/hyperlink" Target="https://www.youtube.com/watch?v=piTVgxWT-S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eda.net/jyvaskyla/kielisuihkutus/kjm/ruotsin-kieli/suomi-100/vjv" TargetMode="External"/><Relationship Id="rId2" Type="http://schemas.openxmlformats.org/officeDocument/2006/relationships/hyperlink" Target="https://peda.net/jyvaskyla/kielisuihkutus/kjm/ruotsin-kieli/suomi-100/piirustusteht%C3%A4v%C3%A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ordart.com/" TargetMode="External"/><Relationship Id="rId2" Type="http://schemas.openxmlformats.org/officeDocument/2006/relationships/hyperlink" Target="https://www.youtube.com/watch?v=hnKT7OYmN00" TargetMode="External"/><Relationship Id="rId1" Type="http://schemas.openxmlformats.org/officeDocument/2006/relationships/slideLayout" Target="../slideLayouts/slideLayout2.xml"/><Relationship Id="rId4" Type="http://schemas.openxmlformats.org/officeDocument/2006/relationships/hyperlink" Target="https://peda.net/jyvaskyla/kielisuihkutus/kjm/ruotsin-kieli/joulu/joulusanasto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467544" y="2060848"/>
            <a:ext cx="8458200" cy="1470025"/>
          </a:xfrm>
        </p:spPr>
        <p:txBody>
          <a:bodyPr>
            <a:normAutofit/>
          </a:bodyPr>
          <a:lstStyle/>
          <a:p>
            <a:r>
              <a:rPr lang="fi-FI" sz="8000" dirty="0" smtClean="0"/>
              <a:t>JULKALENDER</a:t>
            </a:r>
            <a:endParaRPr lang="fi-FI" sz="8000" dirty="0"/>
          </a:p>
        </p:txBody>
      </p:sp>
      <p:sp>
        <p:nvSpPr>
          <p:cNvPr id="3" name="Alaotsikko 2"/>
          <p:cNvSpPr>
            <a:spLocks noGrp="1"/>
          </p:cNvSpPr>
          <p:nvPr>
            <p:ph type="subTitle" idx="1"/>
          </p:nvPr>
        </p:nvSpPr>
        <p:spPr/>
        <p:txBody>
          <a:bodyPr/>
          <a:lstStyle/>
          <a:p>
            <a:r>
              <a:rPr lang="fi-FI" dirty="0" smtClean="0"/>
              <a:t>24 </a:t>
            </a:r>
            <a:r>
              <a:rPr lang="fi-FI" dirty="0" err="1" smtClean="0"/>
              <a:t>dagar</a:t>
            </a:r>
            <a:r>
              <a:rPr lang="fi-FI" dirty="0" smtClean="0"/>
              <a:t> </a:t>
            </a:r>
            <a:r>
              <a:rPr lang="fi-FI" dirty="0" err="1" smtClean="0"/>
              <a:t>och</a:t>
            </a:r>
            <a:r>
              <a:rPr lang="fi-FI" dirty="0" smtClean="0"/>
              <a:t> </a:t>
            </a:r>
            <a:r>
              <a:rPr lang="fi-FI" dirty="0" err="1" smtClean="0"/>
              <a:t>aktiviteter</a:t>
            </a:r>
            <a:endParaRPr lang="fi-FI" dirty="0"/>
          </a:p>
        </p:txBody>
      </p:sp>
    </p:spTree>
    <p:extLst>
      <p:ext uri="{BB962C8B-B14F-4D97-AF65-F5344CB8AC3E}">
        <p14:creationId xmlns:p14="http://schemas.microsoft.com/office/powerpoint/2010/main" val="4078877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9. </a:t>
            </a:r>
            <a:r>
              <a:rPr lang="fi-FI" dirty="0" err="1" smtClean="0"/>
              <a:t>Telefonen</a:t>
            </a:r>
            <a:r>
              <a:rPr lang="fi-FI" dirty="0" smtClean="0"/>
              <a:t> </a:t>
            </a:r>
            <a:r>
              <a:rPr lang="fi-FI" dirty="0" err="1" smtClean="0"/>
              <a:t>är</a:t>
            </a:r>
            <a:r>
              <a:rPr lang="fi-FI" dirty="0" smtClean="0"/>
              <a:t> </a:t>
            </a:r>
            <a:r>
              <a:rPr lang="fi-FI" dirty="0" err="1" smtClean="0"/>
              <a:t>trasig</a:t>
            </a:r>
            <a:r>
              <a:rPr lang="fi-FI" dirty="0" smtClean="0"/>
              <a:t>!</a:t>
            </a:r>
            <a:endParaRPr lang="fi-FI" dirty="0"/>
          </a:p>
        </p:txBody>
      </p:sp>
      <p:sp>
        <p:nvSpPr>
          <p:cNvPr id="3" name="Sisällön paikkamerkki 2"/>
          <p:cNvSpPr>
            <a:spLocks noGrp="1"/>
          </p:cNvSpPr>
          <p:nvPr>
            <p:ph idx="1"/>
          </p:nvPr>
        </p:nvSpPr>
        <p:spPr/>
        <p:txBody>
          <a:bodyPr>
            <a:normAutofit lnSpcReduction="10000"/>
          </a:bodyPr>
          <a:lstStyle/>
          <a:p>
            <a:r>
              <a:rPr lang="fi-FI" dirty="0" smtClean="0"/>
              <a:t>Puhelin on epäkunnossa, linja ei toimi ja kuuluvuudessa on todellisia ongelmia.</a:t>
            </a:r>
          </a:p>
          <a:p>
            <a:r>
              <a:rPr lang="fi-FI" dirty="0" smtClean="0"/>
              <a:t>Testatkaa kuuluvuutta seuraavilla sanoilla:</a:t>
            </a:r>
          </a:p>
          <a:p>
            <a:pPr marL="402336" lvl="1" indent="0">
              <a:buNone/>
            </a:pPr>
            <a:r>
              <a:rPr lang="fi-FI" dirty="0" err="1" smtClean="0"/>
              <a:t>Julprydnader</a:t>
            </a:r>
            <a:r>
              <a:rPr lang="fi-FI" dirty="0" smtClean="0"/>
              <a:t>, </a:t>
            </a:r>
            <a:r>
              <a:rPr lang="fi-FI" dirty="0" err="1" smtClean="0"/>
              <a:t>adventsljus</a:t>
            </a:r>
            <a:r>
              <a:rPr lang="fi-FI" dirty="0" smtClean="0"/>
              <a:t>, </a:t>
            </a:r>
            <a:r>
              <a:rPr lang="fi-FI" dirty="0" err="1" smtClean="0"/>
              <a:t>julmustdryck</a:t>
            </a:r>
            <a:r>
              <a:rPr lang="fi-FI" dirty="0" smtClean="0"/>
              <a:t>, </a:t>
            </a:r>
            <a:r>
              <a:rPr lang="fi-FI" dirty="0" err="1" smtClean="0"/>
              <a:t>lussebullebakande</a:t>
            </a:r>
            <a:r>
              <a:rPr lang="fi-FI" dirty="0" smtClean="0"/>
              <a:t>, </a:t>
            </a:r>
            <a:r>
              <a:rPr lang="fi-FI" dirty="0" err="1" smtClean="0"/>
              <a:t>papperssnöflinga</a:t>
            </a:r>
            <a:r>
              <a:rPr lang="fi-FI" dirty="0" smtClean="0"/>
              <a:t> ja </a:t>
            </a:r>
            <a:r>
              <a:rPr lang="fi-FI" dirty="0" err="1" smtClean="0"/>
              <a:t>pepparkaksgubbeform</a:t>
            </a:r>
            <a:r>
              <a:rPr lang="fi-FI" dirty="0" smtClean="0"/>
              <a:t> </a:t>
            </a:r>
          </a:p>
          <a:p>
            <a:r>
              <a:rPr lang="fi-FI" dirty="0" smtClean="0"/>
              <a:t>Ne kuulostavat varmasti erilaisilta toisessa päässä </a:t>
            </a:r>
            <a:r>
              <a:rPr lang="fi-FI" dirty="0" smtClean="0"/>
              <a:t>ryhmää, kun viesti on kulkenut kaikkien lasten kautta.</a:t>
            </a:r>
            <a:endParaRPr lang="fi-FI" dirty="0" smtClean="0"/>
          </a:p>
          <a:p>
            <a:r>
              <a:rPr lang="fi-FI" sz="2000" dirty="0" smtClean="0"/>
              <a:t>Edistyneellä ryhmällä voi kokeilla myös lauseita, joissa joulusana on keskiössä.</a:t>
            </a:r>
            <a:endParaRPr lang="fi-FI" sz="2000" dirty="0"/>
          </a:p>
        </p:txBody>
      </p:sp>
    </p:spTree>
    <p:extLst>
      <p:ext uri="{BB962C8B-B14F-4D97-AF65-F5344CB8AC3E}">
        <p14:creationId xmlns:p14="http://schemas.microsoft.com/office/powerpoint/2010/main" val="1465184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10. </a:t>
            </a:r>
            <a:r>
              <a:rPr lang="fi-FI" dirty="0" err="1" smtClean="0"/>
              <a:t>Julsallad</a:t>
            </a:r>
            <a:endParaRPr lang="fi-FI" dirty="0"/>
          </a:p>
        </p:txBody>
      </p:sp>
      <p:sp>
        <p:nvSpPr>
          <p:cNvPr id="3" name="Sisällön paikkamerkki 2"/>
          <p:cNvSpPr>
            <a:spLocks noGrp="1"/>
          </p:cNvSpPr>
          <p:nvPr>
            <p:ph idx="1"/>
          </p:nvPr>
        </p:nvSpPr>
        <p:spPr/>
        <p:txBody>
          <a:bodyPr/>
          <a:lstStyle/>
          <a:p>
            <a:r>
              <a:rPr lang="fi-FI" dirty="0" smtClean="0"/>
              <a:t>Leikkikää </a:t>
            </a:r>
            <a:r>
              <a:rPr lang="fi-FI" dirty="0" smtClean="0">
                <a:hlinkClick r:id="rId2"/>
              </a:rPr>
              <a:t>hedelmäsalaattileikkiä</a:t>
            </a:r>
            <a:r>
              <a:rPr lang="fi-FI" dirty="0" smtClean="0"/>
              <a:t> joulusanoilla.</a:t>
            </a:r>
          </a:p>
          <a:p>
            <a:r>
              <a:rPr lang="fi-FI" dirty="0" smtClean="0"/>
              <a:t>Sanoina voi olla esim. </a:t>
            </a:r>
          </a:p>
          <a:p>
            <a:pPr lvl="1"/>
            <a:r>
              <a:rPr lang="fi-FI" dirty="0" err="1" smtClean="0"/>
              <a:t>jultomte</a:t>
            </a:r>
            <a:r>
              <a:rPr lang="fi-FI" dirty="0" smtClean="0"/>
              <a:t>, </a:t>
            </a:r>
            <a:r>
              <a:rPr lang="fi-FI" dirty="0" err="1" smtClean="0"/>
              <a:t>pepparkaka</a:t>
            </a:r>
            <a:r>
              <a:rPr lang="fi-FI" dirty="0" smtClean="0"/>
              <a:t>, </a:t>
            </a:r>
            <a:r>
              <a:rPr lang="fi-FI" dirty="0" err="1" smtClean="0"/>
              <a:t>julgran</a:t>
            </a:r>
            <a:r>
              <a:rPr lang="fi-FI" dirty="0" smtClean="0"/>
              <a:t>, </a:t>
            </a:r>
            <a:r>
              <a:rPr lang="fi-FI" dirty="0" err="1" smtClean="0"/>
              <a:t>julklapp</a:t>
            </a:r>
            <a:r>
              <a:rPr lang="fi-FI" dirty="0" smtClean="0"/>
              <a:t>, </a:t>
            </a:r>
            <a:r>
              <a:rPr lang="fi-FI" dirty="0" err="1" smtClean="0"/>
              <a:t>julstjärna</a:t>
            </a:r>
            <a:r>
              <a:rPr lang="fi-FI" dirty="0" smtClean="0"/>
              <a:t>, </a:t>
            </a:r>
            <a:r>
              <a:rPr lang="fi-FI" dirty="0" err="1" smtClean="0"/>
              <a:t>ljus</a:t>
            </a:r>
            <a:r>
              <a:rPr lang="fi-FI" dirty="0" smtClean="0"/>
              <a:t>, </a:t>
            </a:r>
            <a:r>
              <a:rPr lang="fi-FI" dirty="0" err="1" smtClean="0"/>
              <a:t>julkalender</a:t>
            </a:r>
            <a:r>
              <a:rPr lang="fi-FI" dirty="0" smtClean="0"/>
              <a:t> jne.</a:t>
            </a:r>
            <a:endParaRPr lang="fi-FI" dirty="0"/>
          </a:p>
        </p:txBody>
      </p:sp>
    </p:spTree>
    <p:extLst>
      <p:ext uri="{BB962C8B-B14F-4D97-AF65-F5344CB8AC3E}">
        <p14:creationId xmlns:p14="http://schemas.microsoft.com/office/powerpoint/2010/main" val="2833732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11. </a:t>
            </a:r>
            <a:r>
              <a:rPr lang="fi-FI" dirty="0" err="1" smtClean="0"/>
              <a:t>Allsång</a:t>
            </a:r>
            <a:r>
              <a:rPr lang="fi-FI" dirty="0" smtClean="0"/>
              <a:t> </a:t>
            </a:r>
            <a:r>
              <a:rPr lang="fi-FI" dirty="0" err="1" smtClean="0"/>
              <a:t>på</a:t>
            </a:r>
            <a:r>
              <a:rPr lang="fi-FI" dirty="0" smtClean="0"/>
              <a:t> svenska</a:t>
            </a:r>
            <a:endParaRPr lang="fi-FI" dirty="0"/>
          </a:p>
        </p:txBody>
      </p:sp>
      <p:sp>
        <p:nvSpPr>
          <p:cNvPr id="3" name="Sisällön paikkamerkki 2"/>
          <p:cNvSpPr>
            <a:spLocks noGrp="1"/>
          </p:cNvSpPr>
          <p:nvPr>
            <p:ph idx="1"/>
          </p:nvPr>
        </p:nvSpPr>
        <p:spPr/>
        <p:txBody>
          <a:bodyPr>
            <a:normAutofit/>
          </a:bodyPr>
          <a:lstStyle/>
          <a:p>
            <a:r>
              <a:rPr lang="fi-FI" dirty="0" smtClean="0"/>
              <a:t>Ruotsalaiset rakastavat yhteislauluja, eivätkä joululaulut ole poikkeus.</a:t>
            </a:r>
          </a:p>
          <a:p>
            <a:r>
              <a:rPr lang="fi-FI" dirty="0" smtClean="0"/>
              <a:t>Laulakaa yhdessä jokin entuudestaan </a:t>
            </a:r>
            <a:r>
              <a:rPr lang="fi-FI" dirty="0"/>
              <a:t>tuttu </a:t>
            </a:r>
            <a:r>
              <a:rPr lang="fi-FI" dirty="0" smtClean="0"/>
              <a:t>tai yksinkertainen joululaulu ruotsiksi esim.</a:t>
            </a:r>
          </a:p>
          <a:p>
            <a:pPr lvl="1"/>
            <a:r>
              <a:rPr lang="fi-FI" dirty="0" err="1" smtClean="0">
                <a:hlinkClick r:id="rId2"/>
              </a:rPr>
              <a:t>Tomtarnas</a:t>
            </a:r>
            <a:r>
              <a:rPr lang="fi-FI" dirty="0" smtClean="0">
                <a:hlinkClick r:id="rId2"/>
              </a:rPr>
              <a:t> </a:t>
            </a:r>
            <a:r>
              <a:rPr lang="fi-FI" dirty="0" err="1" smtClean="0">
                <a:hlinkClick r:id="rId2"/>
              </a:rPr>
              <a:t>julnatt</a:t>
            </a:r>
            <a:r>
              <a:rPr lang="fi-FI" dirty="0" smtClean="0"/>
              <a:t> </a:t>
            </a:r>
          </a:p>
          <a:p>
            <a:pPr lvl="1"/>
            <a:r>
              <a:rPr lang="fi-FI" dirty="0" smtClean="0">
                <a:hlinkClick r:id="rId3"/>
              </a:rPr>
              <a:t>Tre </a:t>
            </a:r>
            <a:r>
              <a:rPr lang="fi-FI" dirty="0" err="1" smtClean="0">
                <a:hlinkClick r:id="rId3"/>
              </a:rPr>
              <a:t>pepparkaksgubbar</a:t>
            </a:r>
            <a:r>
              <a:rPr lang="fi-FI" dirty="0" smtClean="0"/>
              <a:t> </a:t>
            </a:r>
          </a:p>
          <a:p>
            <a:pPr lvl="1"/>
            <a:r>
              <a:rPr lang="fi-FI" dirty="0" err="1" smtClean="0">
                <a:hlinkClick r:id="rId4"/>
              </a:rPr>
              <a:t>Bjällerklang</a:t>
            </a:r>
            <a:r>
              <a:rPr lang="fi-FI" dirty="0" smtClean="0">
                <a:hlinkClick r:id="rId4"/>
              </a:rPr>
              <a:t> (Kulkuset)</a:t>
            </a:r>
            <a:endParaRPr lang="fi-FI" dirty="0" smtClean="0"/>
          </a:p>
          <a:p>
            <a:pPr lvl="1"/>
            <a:endParaRPr lang="fi-FI" dirty="0"/>
          </a:p>
          <a:p>
            <a:pPr lvl="1"/>
            <a:r>
              <a:rPr lang="fi-FI" sz="2000" dirty="0" smtClean="0"/>
              <a:t>Jos laulu musiikin mukana ei lähde liikkeelle, voitte yhtä hyvin vain kuunnella.</a:t>
            </a:r>
          </a:p>
          <a:p>
            <a:endParaRPr lang="fi-FI" dirty="0" smtClean="0"/>
          </a:p>
        </p:txBody>
      </p:sp>
    </p:spTree>
    <p:extLst>
      <p:ext uri="{BB962C8B-B14F-4D97-AF65-F5344CB8AC3E}">
        <p14:creationId xmlns:p14="http://schemas.microsoft.com/office/powerpoint/2010/main" val="19056657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12. Kalle </a:t>
            </a:r>
            <a:r>
              <a:rPr lang="fi-FI" dirty="0" err="1" smtClean="0"/>
              <a:t>Anka</a:t>
            </a:r>
            <a:endParaRPr lang="fi-FI" dirty="0"/>
          </a:p>
        </p:txBody>
      </p:sp>
      <p:sp>
        <p:nvSpPr>
          <p:cNvPr id="3" name="Sisällön paikkamerkki 2"/>
          <p:cNvSpPr>
            <a:spLocks noGrp="1"/>
          </p:cNvSpPr>
          <p:nvPr>
            <p:ph idx="1"/>
          </p:nvPr>
        </p:nvSpPr>
        <p:spPr/>
        <p:txBody>
          <a:bodyPr/>
          <a:lstStyle/>
          <a:p>
            <a:r>
              <a:rPr lang="fi-FI" dirty="0" smtClean="0"/>
              <a:t>Joka jouluaatto n. klo: 15 Ruotsin TV:ssä pyörii ohjelma joka kerää vuosittain eniten katsojia:</a:t>
            </a:r>
          </a:p>
          <a:p>
            <a:pPr marL="109728" indent="0">
              <a:buNone/>
            </a:pPr>
            <a:r>
              <a:rPr lang="fi-FI" dirty="0" smtClean="0"/>
              <a:t>	Kalle </a:t>
            </a:r>
            <a:r>
              <a:rPr lang="fi-FI" dirty="0" err="1" smtClean="0"/>
              <a:t>Anka</a:t>
            </a:r>
            <a:r>
              <a:rPr lang="fi-FI" dirty="0" smtClean="0"/>
              <a:t> </a:t>
            </a:r>
            <a:r>
              <a:rPr lang="fi-FI" dirty="0" err="1" smtClean="0"/>
              <a:t>och</a:t>
            </a:r>
            <a:r>
              <a:rPr lang="fi-FI" dirty="0" smtClean="0"/>
              <a:t> </a:t>
            </a:r>
            <a:r>
              <a:rPr lang="fi-FI" dirty="0" err="1" smtClean="0"/>
              <a:t>hans</a:t>
            </a:r>
            <a:r>
              <a:rPr lang="fi-FI" dirty="0" smtClean="0"/>
              <a:t> </a:t>
            </a:r>
            <a:r>
              <a:rPr lang="fi-FI" dirty="0" err="1" smtClean="0"/>
              <a:t>vänner</a:t>
            </a:r>
            <a:r>
              <a:rPr lang="fi-FI" dirty="0" smtClean="0"/>
              <a:t> </a:t>
            </a:r>
            <a:r>
              <a:rPr lang="fi-FI" dirty="0" err="1" smtClean="0"/>
              <a:t>önskar</a:t>
            </a:r>
            <a:r>
              <a:rPr lang="fi-FI" dirty="0" smtClean="0"/>
              <a:t> </a:t>
            </a:r>
            <a:r>
              <a:rPr lang="fi-FI" dirty="0" err="1" smtClean="0"/>
              <a:t>god</a:t>
            </a:r>
            <a:r>
              <a:rPr lang="fi-FI" dirty="0" smtClean="0"/>
              <a:t> </a:t>
            </a:r>
            <a:r>
              <a:rPr lang="fi-FI" dirty="0" err="1" smtClean="0"/>
              <a:t>jul</a:t>
            </a:r>
            <a:endParaRPr lang="fi-FI" dirty="0" smtClean="0"/>
          </a:p>
          <a:p>
            <a:r>
              <a:rPr lang="fi-FI" dirty="0" smtClean="0"/>
              <a:t>Kuka on Kalle </a:t>
            </a:r>
            <a:r>
              <a:rPr lang="fi-FI" dirty="0" err="1" smtClean="0"/>
              <a:t>Anka</a:t>
            </a:r>
            <a:r>
              <a:rPr lang="fi-FI" dirty="0" smtClean="0"/>
              <a:t>? Näytetäänkö samaa ohjelmaa myös Suomessa? Millä nimellä se kulkee?</a:t>
            </a:r>
          </a:p>
          <a:p>
            <a:endParaRPr lang="fi-FI" dirty="0" smtClean="0"/>
          </a:p>
          <a:p>
            <a:r>
              <a:rPr lang="fi-FI" dirty="0" smtClean="0"/>
              <a:t>Tunnetko muut Kalle </a:t>
            </a:r>
            <a:r>
              <a:rPr lang="fi-FI" dirty="0" err="1" smtClean="0"/>
              <a:t>Anka</a:t>
            </a:r>
            <a:r>
              <a:rPr lang="fi-FI" dirty="0" smtClean="0"/>
              <a:t> hahmot </a:t>
            </a:r>
            <a:r>
              <a:rPr lang="fi-FI" dirty="0" smtClean="0">
                <a:hlinkClick r:id="rId2"/>
              </a:rPr>
              <a:t>sukupuusta?</a:t>
            </a:r>
            <a:endParaRPr lang="fi-FI" dirty="0"/>
          </a:p>
        </p:txBody>
      </p:sp>
    </p:spTree>
    <p:extLst>
      <p:ext uri="{BB962C8B-B14F-4D97-AF65-F5344CB8AC3E}">
        <p14:creationId xmlns:p14="http://schemas.microsoft.com/office/powerpoint/2010/main" val="420744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13. </a:t>
            </a:r>
            <a:r>
              <a:rPr lang="fi-FI" dirty="0"/>
              <a:t>LUCIADAGEN</a:t>
            </a:r>
          </a:p>
        </p:txBody>
      </p:sp>
      <p:sp>
        <p:nvSpPr>
          <p:cNvPr id="3" name="Sisällön paikkamerkki 2"/>
          <p:cNvSpPr>
            <a:spLocks noGrp="1"/>
          </p:cNvSpPr>
          <p:nvPr>
            <p:ph idx="1"/>
          </p:nvPr>
        </p:nvSpPr>
        <p:spPr/>
        <p:txBody>
          <a:bodyPr>
            <a:normAutofit/>
          </a:bodyPr>
          <a:lstStyle/>
          <a:p>
            <a:r>
              <a:rPr lang="fi-FI" dirty="0" err="1" smtClean="0"/>
              <a:t>Lucianpäivää</a:t>
            </a:r>
            <a:r>
              <a:rPr lang="fi-FI" dirty="0" smtClean="0"/>
              <a:t> vietetään etenkin suomenruotsalaisten keskuudessa. Joka vuosi yksi suomenruotsalainen nuori nainen valitaan Luciaksi. </a:t>
            </a:r>
          </a:p>
          <a:p>
            <a:r>
              <a:rPr lang="fi-FI" dirty="0" smtClean="0"/>
              <a:t>Ottakaa selvää kuka on tämän vuoden Lucia. Vuosittain Lucian esiintymisiä voi seurata esim. Yle Areenan kautta.</a:t>
            </a:r>
          </a:p>
          <a:p>
            <a:r>
              <a:rPr lang="fi-FI" dirty="0" err="1" smtClean="0"/>
              <a:t>Hashtagilla</a:t>
            </a:r>
            <a:r>
              <a:rPr lang="fi-FI" dirty="0" smtClean="0"/>
              <a:t> #</a:t>
            </a:r>
            <a:r>
              <a:rPr lang="fi-FI" dirty="0" err="1" smtClean="0"/>
              <a:t>finlandslucia</a:t>
            </a:r>
            <a:r>
              <a:rPr lang="fi-FI" dirty="0" smtClean="0"/>
              <a:t> löytyy myös kuvia ja videoita</a:t>
            </a:r>
            <a:endParaRPr lang="fi-FI" dirty="0"/>
          </a:p>
        </p:txBody>
      </p:sp>
    </p:spTree>
    <p:extLst>
      <p:ext uri="{BB962C8B-B14F-4D97-AF65-F5344CB8AC3E}">
        <p14:creationId xmlns:p14="http://schemas.microsoft.com/office/powerpoint/2010/main" val="40601799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14. </a:t>
            </a:r>
            <a:r>
              <a:rPr lang="fi-FI" dirty="0" err="1" smtClean="0"/>
              <a:t>Julevolutionslek</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smtClean="0"/>
              <a:t>Pelin idea on sama kuin </a:t>
            </a:r>
            <a:r>
              <a:rPr lang="fi-FI" dirty="0" smtClean="0">
                <a:hlinkClick r:id="rId2"/>
              </a:rPr>
              <a:t>tavallisessa evoluutioleikissä</a:t>
            </a:r>
            <a:r>
              <a:rPr lang="fi-FI" dirty="0" smtClean="0"/>
              <a:t>, mutta eläinsanojen tilalla ovat seuraavat joulusanat:</a:t>
            </a:r>
          </a:p>
          <a:p>
            <a:pPr lvl="1"/>
            <a:r>
              <a:rPr lang="fi-FI" dirty="0" smtClean="0"/>
              <a:t>1. </a:t>
            </a:r>
            <a:r>
              <a:rPr lang="fi-FI" dirty="0" err="1" smtClean="0"/>
              <a:t>ljus</a:t>
            </a:r>
            <a:endParaRPr lang="fi-FI" dirty="0" smtClean="0"/>
          </a:p>
          <a:p>
            <a:pPr lvl="1"/>
            <a:r>
              <a:rPr lang="fi-FI" dirty="0" smtClean="0"/>
              <a:t>2. </a:t>
            </a:r>
            <a:r>
              <a:rPr lang="fi-FI" dirty="0" err="1" smtClean="0"/>
              <a:t>pepparkaka</a:t>
            </a:r>
            <a:endParaRPr lang="fi-FI" dirty="0" smtClean="0"/>
          </a:p>
          <a:p>
            <a:pPr lvl="1"/>
            <a:r>
              <a:rPr lang="fi-FI" dirty="0" smtClean="0"/>
              <a:t>3. </a:t>
            </a:r>
            <a:r>
              <a:rPr lang="fi-FI" dirty="0" err="1" smtClean="0"/>
              <a:t>julklapp</a:t>
            </a:r>
            <a:endParaRPr lang="fi-FI" dirty="0" smtClean="0"/>
          </a:p>
          <a:p>
            <a:pPr lvl="1"/>
            <a:r>
              <a:rPr lang="fi-FI" dirty="0" smtClean="0"/>
              <a:t>4. </a:t>
            </a:r>
            <a:r>
              <a:rPr lang="fi-FI" dirty="0" err="1" smtClean="0"/>
              <a:t>jultomte</a:t>
            </a:r>
            <a:endParaRPr lang="fi-FI" dirty="0" smtClean="0"/>
          </a:p>
          <a:p>
            <a:pPr marL="109728" indent="0">
              <a:buNone/>
            </a:pPr>
            <a:r>
              <a:rPr lang="fi-FI" dirty="0" smtClean="0"/>
              <a:t>Voitte myös keksiä omat sanat leikkiin. Halutessanne voi sanoille miettiä myös oman liikkumistavan.</a:t>
            </a:r>
          </a:p>
          <a:p>
            <a:pPr marL="118872" indent="0">
              <a:buNone/>
            </a:pPr>
            <a:r>
              <a:rPr lang="fi-FI" sz="2000" dirty="0" err="1" smtClean="0"/>
              <a:t>Huom</a:t>
            </a:r>
            <a:r>
              <a:rPr lang="fi-FI" sz="2000" dirty="0" smtClean="0"/>
              <a:t>! ”Sten, </a:t>
            </a:r>
            <a:r>
              <a:rPr lang="fi-FI" sz="2000" dirty="0" err="1" smtClean="0"/>
              <a:t>papper</a:t>
            </a:r>
            <a:r>
              <a:rPr lang="fi-FI" sz="2000" dirty="0" smtClean="0"/>
              <a:t>, </a:t>
            </a:r>
            <a:r>
              <a:rPr lang="fi-FI" sz="2000" dirty="0" err="1" smtClean="0"/>
              <a:t>sax</a:t>
            </a:r>
            <a:r>
              <a:rPr lang="fi-FI" sz="2000" dirty="0" smtClean="0"/>
              <a:t>” -komennon sijaan pelaajat voivat laskea ”ett, </a:t>
            </a:r>
            <a:r>
              <a:rPr lang="fi-FI" sz="2000" dirty="0" err="1" smtClean="0"/>
              <a:t>två</a:t>
            </a:r>
            <a:r>
              <a:rPr lang="fi-FI" sz="2000" dirty="0" smtClean="0"/>
              <a:t>, </a:t>
            </a:r>
            <a:r>
              <a:rPr lang="fi-FI" sz="2000" dirty="0" err="1" smtClean="0"/>
              <a:t>tre</a:t>
            </a:r>
            <a:r>
              <a:rPr lang="fi-FI" sz="2000" dirty="0" smtClean="0"/>
              <a:t>”.</a:t>
            </a:r>
            <a:endParaRPr lang="fi-FI" sz="2000" dirty="0"/>
          </a:p>
        </p:txBody>
      </p:sp>
    </p:spTree>
    <p:extLst>
      <p:ext uri="{BB962C8B-B14F-4D97-AF65-F5344CB8AC3E}">
        <p14:creationId xmlns:p14="http://schemas.microsoft.com/office/powerpoint/2010/main" val="13301589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836712"/>
            <a:ext cx="8382000" cy="1069848"/>
          </a:xfrm>
        </p:spPr>
        <p:txBody>
          <a:bodyPr>
            <a:normAutofit fontScale="90000"/>
          </a:bodyPr>
          <a:lstStyle/>
          <a:p>
            <a:r>
              <a:rPr lang="fi-FI" dirty="0" smtClean="0"/>
              <a:t>15. </a:t>
            </a:r>
            <a:r>
              <a:rPr lang="fi-FI" dirty="0" err="1" smtClean="0"/>
              <a:t>Bordet</a:t>
            </a:r>
            <a:r>
              <a:rPr lang="fi-FI" dirty="0" smtClean="0"/>
              <a:t> </a:t>
            </a:r>
            <a:r>
              <a:rPr lang="fi-FI" dirty="0" err="1" smtClean="0"/>
              <a:t>är</a:t>
            </a:r>
            <a:r>
              <a:rPr lang="fi-FI" dirty="0" smtClean="0"/>
              <a:t> </a:t>
            </a:r>
            <a:r>
              <a:rPr lang="fi-FI" dirty="0" err="1" smtClean="0"/>
              <a:t>dukat</a:t>
            </a:r>
            <a:r>
              <a:rPr lang="fi-FI" dirty="0" smtClean="0"/>
              <a:t/>
            </a:r>
            <a:br>
              <a:rPr lang="fi-FI" dirty="0" smtClean="0"/>
            </a:br>
            <a:r>
              <a:rPr lang="fi-FI" sz="2700" dirty="0" smtClean="0"/>
              <a:t>Etsi erot ruotsalaisen ja suomalaisen joulukattauksen </a:t>
            </a:r>
            <a:r>
              <a:rPr lang="fi-FI" sz="2700" dirty="0" smtClean="0"/>
              <a:t>välillä.</a:t>
            </a:r>
            <a:endParaRPr lang="fi-FI" sz="2700" dirty="0"/>
          </a:p>
        </p:txBody>
      </p:sp>
      <p:sp>
        <p:nvSpPr>
          <p:cNvPr id="4" name="Tekstin paikkamerkki 3"/>
          <p:cNvSpPr>
            <a:spLocks noGrp="1"/>
          </p:cNvSpPr>
          <p:nvPr>
            <p:ph type="body" idx="1"/>
          </p:nvPr>
        </p:nvSpPr>
        <p:spPr/>
        <p:txBody>
          <a:bodyPr/>
          <a:lstStyle/>
          <a:p>
            <a:r>
              <a:rPr lang="fi-FI" dirty="0" smtClean="0"/>
              <a:t>Julmat i Sverige</a:t>
            </a:r>
            <a:endParaRPr lang="fi-FI" dirty="0"/>
          </a:p>
        </p:txBody>
      </p:sp>
      <p:sp>
        <p:nvSpPr>
          <p:cNvPr id="6" name="Tekstin paikkamerkki 5"/>
          <p:cNvSpPr>
            <a:spLocks noGrp="1"/>
          </p:cNvSpPr>
          <p:nvPr>
            <p:ph type="body" sz="half" idx="3"/>
          </p:nvPr>
        </p:nvSpPr>
        <p:spPr/>
        <p:txBody>
          <a:bodyPr/>
          <a:lstStyle/>
          <a:p>
            <a:r>
              <a:rPr lang="fi-FI" dirty="0" err="1" smtClean="0"/>
              <a:t>Finskt</a:t>
            </a:r>
            <a:r>
              <a:rPr lang="fi-FI" dirty="0" smtClean="0"/>
              <a:t> </a:t>
            </a:r>
            <a:r>
              <a:rPr lang="fi-FI" dirty="0" err="1" smtClean="0"/>
              <a:t>julbord</a:t>
            </a:r>
            <a:endParaRPr lang="fi-FI" dirty="0"/>
          </a:p>
        </p:txBody>
      </p:sp>
      <p:pic>
        <p:nvPicPr>
          <p:cNvPr id="3" name="Sisällön paikkamerkki 2"/>
          <p:cNvPicPr>
            <a:picLocks noGrp="1" noChangeAspect="1"/>
          </p:cNvPicPr>
          <p:nvPr>
            <p:ph sz="quarter" idx="2"/>
          </p:nvPr>
        </p:nvPicPr>
        <p:blipFill>
          <a:blip r:embed="rId2" cstate="print">
            <a:extLst>
              <a:ext uri="{28A0092B-C50C-407E-A947-70E740481C1C}">
                <a14:useLocalDpi xmlns:a14="http://schemas.microsoft.com/office/drawing/2010/main" val="0"/>
              </a:ext>
            </a:extLst>
          </a:blip>
          <a:stretch>
            <a:fillRect/>
          </a:stretch>
        </p:blipFill>
        <p:spPr>
          <a:xfrm>
            <a:off x="190326" y="2996952"/>
            <a:ext cx="4410491" cy="2952328"/>
          </a:xfrm>
        </p:spPr>
      </p:pic>
      <p:pic>
        <p:nvPicPr>
          <p:cNvPr id="8" name="Sisällön paikkamerkki 7"/>
          <p:cNvPicPr>
            <a:picLocks noGrp="1" noChangeAspect="1"/>
          </p:cNvPicPr>
          <p:nvPr>
            <p:ph sz="quarter" idx="4"/>
          </p:nvPr>
        </p:nvPicPr>
        <p:blipFill rotWithShape="1">
          <a:blip r:embed="rId3">
            <a:extLst>
              <a:ext uri="{28A0092B-C50C-407E-A947-70E740481C1C}">
                <a14:useLocalDpi xmlns:a14="http://schemas.microsoft.com/office/drawing/2010/main" val="0"/>
              </a:ext>
            </a:extLst>
          </a:blip>
          <a:srcRect l="10623" t="23145" r="975" b="1756"/>
          <a:stretch/>
        </p:blipFill>
        <p:spPr>
          <a:xfrm>
            <a:off x="4427984" y="3501008"/>
            <a:ext cx="4622986" cy="2049017"/>
          </a:xfrm>
        </p:spPr>
      </p:pic>
      <p:sp>
        <p:nvSpPr>
          <p:cNvPr id="9" name="Suorakulmio 8"/>
          <p:cNvSpPr/>
          <p:nvPr/>
        </p:nvSpPr>
        <p:spPr>
          <a:xfrm>
            <a:off x="4788024" y="5949280"/>
            <a:ext cx="3672408" cy="646331"/>
          </a:xfrm>
          <a:prstGeom prst="rect">
            <a:avLst/>
          </a:prstGeom>
        </p:spPr>
        <p:txBody>
          <a:bodyPr wrap="square">
            <a:spAutoFit/>
          </a:bodyPr>
          <a:lstStyle/>
          <a:p>
            <a:r>
              <a:rPr lang="fi-FI" dirty="0"/>
              <a:t>http://vps.virtuaalikoulu.org/nettivekkari/?p=9995</a:t>
            </a:r>
          </a:p>
        </p:txBody>
      </p:sp>
      <p:sp>
        <p:nvSpPr>
          <p:cNvPr id="10" name="Tekstiruutu 9"/>
          <p:cNvSpPr txBox="1"/>
          <p:nvPr/>
        </p:nvSpPr>
        <p:spPr>
          <a:xfrm>
            <a:off x="323528" y="6062883"/>
            <a:ext cx="4176464" cy="584775"/>
          </a:xfrm>
          <a:prstGeom prst="rect">
            <a:avLst/>
          </a:prstGeom>
          <a:noFill/>
        </p:spPr>
        <p:txBody>
          <a:bodyPr wrap="square" rtlCol="0">
            <a:spAutoFit/>
          </a:bodyPr>
          <a:lstStyle/>
          <a:p>
            <a:r>
              <a:rPr lang="fi-FI" sz="1600" dirty="0" err="1" smtClean="0"/>
              <a:t>Huom</a:t>
            </a:r>
            <a:r>
              <a:rPr lang="fi-FI" sz="1600" dirty="0" smtClean="0"/>
              <a:t>! Jouluruuissa ja perinteissä on paljon eroja myös suomalaisten perheiden kesken!</a:t>
            </a:r>
            <a:endParaRPr lang="fi-FI" sz="1600" dirty="0"/>
          </a:p>
        </p:txBody>
      </p:sp>
    </p:spTree>
    <p:extLst>
      <p:ext uri="{BB962C8B-B14F-4D97-AF65-F5344CB8AC3E}">
        <p14:creationId xmlns:p14="http://schemas.microsoft.com/office/powerpoint/2010/main" val="2001931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16. </a:t>
            </a:r>
            <a:r>
              <a:rPr lang="fi-FI" dirty="0" err="1" smtClean="0"/>
              <a:t>Julkalender</a:t>
            </a:r>
            <a:r>
              <a:rPr lang="fi-FI" dirty="0" smtClean="0"/>
              <a:t> </a:t>
            </a:r>
            <a:r>
              <a:rPr lang="fi-FI" dirty="0" err="1" smtClean="0"/>
              <a:t>på</a:t>
            </a:r>
            <a:r>
              <a:rPr lang="fi-FI" dirty="0" smtClean="0"/>
              <a:t> TV</a:t>
            </a:r>
            <a:endParaRPr lang="fi-FI" dirty="0"/>
          </a:p>
        </p:txBody>
      </p:sp>
      <p:sp>
        <p:nvSpPr>
          <p:cNvPr id="3" name="Sisällön paikkamerkki 2"/>
          <p:cNvSpPr>
            <a:spLocks noGrp="1"/>
          </p:cNvSpPr>
          <p:nvPr>
            <p:ph idx="1"/>
          </p:nvPr>
        </p:nvSpPr>
        <p:spPr/>
        <p:txBody>
          <a:bodyPr>
            <a:normAutofit/>
          </a:bodyPr>
          <a:lstStyle/>
          <a:p>
            <a:r>
              <a:rPr lang="fi-FI" dirty="0" smtClean="0"/>
              <a:t>Suomessa näkee TV:stä vuosittain </a:t>
            </a:r>
            <a:r>
              <a:rPr lang="fi-FI" dirty="0" smtClean="0"/>
              <a:t>myös</a:t>
            </a:r>
            <a:r>
              <a:rPr lang="fi-FI" dirty="0" smtClean="0"/>
              <a:t> ruotsinkielisiä </a:t>
            </a:r>
            <a:r>
              <a:rPr lang="fi-FI" dirty="0" smtClean="0"/>
              <a:t>joulukalentereita</a:t>
            </a:r>
            <a:r>
              <a:rPr lang="fi-FI" dirty="0" smtClean="0"/>
              <a:t>. </a:t>
            </a:r>
            <a:r>
              <a:rPr lang="fi-FI" dirty="0" err="1" smtClean="0"/>
              <a:t>Esim</a:t>
            </a:r>
            <a:r>
              <a:rPr lang="fi-FI" dirty="0" smtClean="0"/>
              <a:t> </a:t>
            </a:r>
            <a:r>
              <a:rPr lang="fi-FI" dirty="0" err="1" smtClean="0"/>
              <a:t>BUU-klubbenin</a:t>
            </a:r>
            <a:r>
              <a:rPr lang="fi-FI" dirty="0" smtClean="0"/>
              <a:t> joulukalenteri</a:t>
            </a:r>
          </a:p>
          <a:p>
            <a:r>
              <a:rPr lang="fi-FI" dirty="0" smtClean="0"/>
              <a:t>Täältä löydät esikouluikäisille suunnatun opettavaisen joulukalenterin ruotsiksi: </a:t>
            </a:r>
            <a:r>
              <a:rPr lang="fi-FI" dirty="0" smtClean="0">
                <a:hlinkClick r:id="rId2"/>
              </a:rPr>
              <a:t>https://www.thinglink.com/scene/853567965138780162</a:t>
            </a:r>
            <a:r>
              <a:rPr lang="fi-FI" dirty="0" smtClean="0"/>
              <a:t> </a:t>
            </a:r>
            <a:r>
              <a:rPr lang="fi-FI" sz="2400" dirty="0" smtClean="0"/>
              <a:t>(aiheina mm. luonto, ihminen ja avaruus)</a:t>
            </a:r>
            <a:endParaRPr lang="fi-FI" sz="2400" dirty="0" smtClean="0"/>
          </a:p>
          <a:p>
            <a:r>
              <a:rPr lang="fi-FI" dirty="0" smtClean="0"/>
              <a:t>Arpokaa ja katsokaa jokin jakso jo avatuista luukuista.</a:t>
            </a:r>
            <a:endParaRPr lang="fi-FI" dirty="0"/>
          </a:p>
        </p:txBody>
      </p:sp>
    </p:spTree>
    <p:extLst>
      <p:ext uri="{BB962C8B-B14F-4D97-AF65-F5344CB8AC3E}">
        <p14:creationId xmlns:p14="http://schemas.microsoft.com/office/powerpoint/2010/main" val="24904950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17. </a:t>
            </a:r>
            <a:r>
              <a:rPr lang="fi-FI" dirty="0" err="1" smtClean="0"/>
              <a:t>Kimspel</a:t>
            </a:r>
            <a:endParaRPr lang="fi-FI" dirty="0"/>
          </a:p>
        </p:txBody>
      </p:sp>
      <p:sp>
        <p:nvSpPr>
          <p:cNvPr id="3" name="Sisällön paikkamerkki 2"/>
          <p:cNvSpPr>
            <a:spLocks noGrp="1"/>
          </p:cNvSpPr>
          <p:nvPr>
            <p:ph idx="1"/>
          </p:nvPr>
        </p:nvSpPr>
        <p:spPr/>
        <p:txBody>
          <a:bodyPr/>
          <a:lstStyle/>
          <a:p>
            <a:r>
              <a:rPr lang="fi-FI" dirty="0" smtClean="0"/>
              <a:t>Alkakaa </a:t>
            </a:r>
            <a:r>
              <a:rPr lang="fi-FI" dirty="0" smtClean="0">
                <a:hlinkClick r:id="rId2"/>
              </a:rPr>
              <a:t>Kim-peliä</a:t>
            </a:r>
            <a:r>
              <a:rPr lang="fi-FI" dirty="0" smtClean="0"/>
              <a:t> joulusanoilla.</a:t>
            </a:r>
          </a:p>
          <a:p>
            <a:endParaRPr lang="fi-FI" dirty="0"/>
          </a:p>
          <a:p>
            <a:r>
              <a:rPr lang="fi-FI" dirty="0" smtClean="0"/>
              <a:t>Täältä löydät </a:t>
            </a:r>
            <a:r>
              <a:rPr lang="fi-FI" dirty="0" smtClean="0">
                <a:hlinkClick r:id="rId3"/>
              </a:rPr>
              <a:t>valmiit tulostettavat jouluaiheiset kuvakortit ruotsinkielisillä teksteillä</a:t>
            </a:r>
            <a:r>
              <a:rPr lang="fi-FI" dirty="0" smtClean="0"/>
              <a:t>.</a:t>
            </a:r>
          </a:p>
          <a:p>
            <a:endParaRPr lang="fi-FI" dirty="0"/>
          </a:p>
        </p:txBody>
      </p:sp>
    </p:spTree>
    <p:extLst>
      <p:ext uri="{BB962C8B-B14F-4D97-AF65-F5344CB8AC3E}">
        <p14:creationId xmlns:p14="http://schemas.microsoft.com/office/powerpoint/2010/main" val="3324014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18. Min </a:t>
            </a:r>
            <a:r>
              <a:rPr lang="fi-FI" dirty="0" err="1" smtClean="0"/>
              <a:t>kära</a:t>
            </a:r>
            <a:r>
              <a:rPr lang="fi-FI" dirty="0" smtClean="0"/>
              <a:t> </a:t>
            </a:r>
            <a:r>
              <a:rPr lang="fi-FI" dirty="0" err="1" smtClean="0"/>
              <a:t>vän</a:t>
            </a:r>
            <a:endParaRPr lang="fi-FI" dirty="0"/>
          </a:p>
        </p:txBody>
      </p:sp>
      <p:sp>
        <p:nvSpPr>
          <p:cNvPr id="3" name="Sisällön paikkamerkki 2"/>
          <p:cNvSpPr>
            <a:spLocks noGrp="1"/>
          </p:cNvSpPr>
          <p:nvPr>
            <p:ph idx="1"/>
          </p:nvPr>
        </p:nvSpPr>
        <p:spPr/>
        <p:txBody>
          <a:bodyPr/>
          <a:lstStyle/>
          <a:p>
            <a:r>
              <a:rPr lang="fi-FI" dirty="0"/>
              <a:t>Kirjoita ystävällesi tai vaikka koko ryhmälle kehu ruotsiksi!</a:t>
            </a:r>
          </a:p>
          <a:p>
            <a:r>
              <a:rPr lang="fi-FI" dirty="0"/>
              <a:t>Keksikää kehu itse tai ottakaa mallia </a:t>
            </a:r>
            <a:r>
              <a:rPr lang="fi-FI" dirty="0">
                <a:hlinkClick r:id="rId2"/>
              </a:rPr>
              <a:t>tästä listasta</a:t>
            </a:r>
            <a:endParaRPr lang="fi-FI" dirty="0"/>
          </a:p>
          <a:p>
            <a:r>
              <a:rPr lang="fi-FI" dirty="0"/>
              <a:t>Kehut voi kirjoittaa paperille tai niistä voi askarrella joulutähden, jossa on niin monta terälehteä kuin kehuja on.</a:t>
            </a:r>
          </a:p>
          <a:p>
            <a:pPr marL="109728" indent="0">
              <a:buNone/>
            </a:pPr>
            <a:r>
              <a:rPr lang="fi-FI" sz="2000" dirty="0"/>
              <a:t>Muista, että pienemmätkin lapset pystyvät tekemään tehtävän, kun heitä avustetaan leikkaamisessa, kehut on tulostettu valmiiksi, askartelijat jaetaan pieniin ryhmiin jne.</a:t>
            </a:r>
          </a:p>
          <a:p>
            <a:endParaRPr lang="fi-FI" dirty="0"/>
          </a:p>
        </p:txBody>
      </p:sp>
    </p:spTree>
    <p:extLst>
      <p:ext uri="{BB962C8B-B14F-4D97-AF65-F5344CB8AC3E}">
        <p14:creationId xmlns:p14="http://schemas.microsoft.com/office/powerpoint/2010/main" val="627080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5536" y="620688"/>
            <a:ext cx="8229600" cy="1066800"/>
          </a:xfrm>
        </p:spPr>
        <p:txBody>
          <a:bodyPr/>
          <a:lstStyle/>
          <a:p>
            <a:r>
              <a:rPr lang="fi-FI" dirty="0" smtClean="0"/>
              <a:t>1. </a:t>
            </a:r>
            <a:r>
              <a:rPr lang="fi-FI" dirty="0" err="1" smtClean="0"/>
              <a:t>Adventsång</a:t>
            </a:r>
            <a:endParaRPr lang="fi-FI" dirty="0"/>
          </a:p>
        </p:txBody>
      </p:sp>
      <p:sp>
        <p:nvSpPr>
          <p:cNvPr id="4" name="Sisällön paikkamerkki 3"/>
          <p:cNvSpPr>
            <a:spLocks noGrp="1"/>
          </p:cNvSpPr>
          <p:nvPr>
            <p:ph sz="half" idx="1"/>
          </p:nvPr>
        </p:nvSpPr>
        <p:spPr>
          <a:xfrm>
            <a:off x="395536" y="1484784"/>
            <a:ext cx="4100264" cy="5290603"/>
          </a:xfrm>
        </p:spPr>
        <p:txBody>
          <a:bodyPr>
            <a:normAutofit fontScale="92500" lnSpcReduction="10000"/>
          </a:bodyPr>
          <a:lstStyle/>
          <a:p>
            <a:pPr marL="109728" indent="0" fontAlgn="t">
              <a:spcBef>
                <a:spcPts val="0"/>
              </a:spcBef>
              <a:buNone/>
            </a:pPr>
            <a:r>
              <a:rPr lang="sv-SE" b="1" dirty="0" err="1" smtClean="0">
                <a:solidFill>
                  <a:srgbClr val="FF0000"/>
                </a:solidFill>
              </a:rPr>
              <a:t>Mikä</a:t>
            </a:r>
            <a:r>
              <a:rPr lang="sv-SE" b="1" dirty="0" smtClean="0">
                <a:solidFill>
                  <a:srgbClr val="FF0000"/>
                </a:solidFill>
              </a:rPr>
              <a:t> </a:t>
            </a:r>
            <a:r>
              <a:rPr lang="sv-SE" b="1" dirty="0" err="1" smtClean="0">
                <a:solidFill>
                  <a:srgbClr val="FF0000"/>
                </a:solidFill>
              </a:rPr>
              <a:t>laulu</a:t>
            </a:r>
            <a:r>
              <a:rPr lang="sv-SE" b="1" dirty="0" smtClean="0">
                <a:solidFill>
                  <a:srgbClr val="FF0000"/>
                </a:solidFill>
              </a:rPr>
              <a:t>? </a:t>
            </a:r>
            <a:r>
              <a:rPr lang="sv-SE" b="1" dirty="0" err="1" smtClean="0">
                <a:solidFill>
                  <a:srgbClr val="FF0000"/>
                </a:solidFill>
              </a:rPr>
              <a:t>Eroaako</a:t>
            </a:r>
            <a:r>
              <a:rPr lang="sv-SE" b="1" dirty="0" smtClean="0">
                <a:solidFill>
                  <a:srgbClr val="FF0000"/>
                </a:solidFill>
              </a:rPr>
              <a:t> se </a:t>
            </a:r>
            <a:r>
              <a:rPr lang="sv-SE" b="1" dirty="0" err="1" smtClean="0">
                <a:solidFill>
                  <a:srgbClr val="FF0000"/>
                </a:solidFill>
              </a:rPr>
              <a:t>suomenkielisestä</a:t>
            </a:r>
            <a:r>
              <a:rPr lang="sv-SE" b="1" dirty="0" smtClean="0">
                <a:solidFill>
                  <a:srgbClr val="FF0000"/>
                </a:solidFill>
              </a:rPr>
              <a:t> </a:t>
            </a:r>
            <a:r>
              <a:rPr lang="sv-SE" b="1" dirty="0" err="1" smtClean="0">
                <a:solidFill>
                  <a:srgbClr val="FF0000"/>
                </a:solidFill>
              </a:rPr>
              <a:t>versiosta</a:t>
            </a:r>
            <a:r>
              <a:rPr lang="sv-SE" b="1" dirty="0" smtClean="0">
                <a:solidFill>
                  <a:srgbClr val="FF0000"/>
                </a:solidFill>
              </a:rPr>
              <a:t>?</a:t>
            </a:r>
            <a:r>
              <a:rPr lang="fi-FI" dirty="0">
                <a:hlinkClick r:id="rId2"/>
              </a:rPr>
              <a:t> </a:t>
            </a:r>
            <a:endParaRPr lang="sv-SE" b="1" dirty="0" smtClean="0">
              <a:solidFill>
                <a:srgbClr val="FF0000"/>
              </a:solidFill>
            </a:endParaRPr>
          </a:p>
          <a:p>
            <a:pPr marL="109728" indent="0" fontAlgn="t">
              <a:buNone/>
            </a:pPr>
            <a:r>
              <a:rPr lang="sv-SE" dirty="0" smtClean="0"/>
              <a:t>Nu </a:t>
            </a:r>
            <a:r>
              <a:rPr lang="sv-SE" dirty="0"/>
              <a:t>tändas tusen juleljus</a:t>
            </a:r>
            <a:br>
              <a:rPr lang="sv-SE" dirty="0"/>
            </a:br>
            <a:r>
              <a:rPr lang="sv-SE" dirty="0"/>
              <a:t>på jordens mörka rund,</a:t>
            </a:r>
            <a:br>
              <a:rPr lang="sv-SE" dirty="0"/>
            </a:br>
            <a:r>
              <a:rPr lang="sv-SE" dirty="0"/>
              <a:t>och tusen, tusen stråla ock</a:t>
            </a:r>
            <a:br>
              <a:rPr lang="sv-SE" dirty="0"/>
            </a:br>
            <a:r>
              <a:rPr lang="sv-SE" dirty="0"/>
              <a:t>på himlens djupblå grund.</a:t>
            </a:r>
          </a:p>
          <a:p>
            <a:pPr marL="109728" indent="0" fontAlgn="t">
              <a:buNone/>
            </a:pPr>
            <a:r>
              <a:rPr lang="sv-SE" dirty="0"/>
              <a:t>Och över stad och land i kväll</a:t>
            </a:r>
            <a:br>
              <a:rPr lang="sv-SE" dirty="0"/>
            </a:br>
            <a:r>
              <a:rPr lang="sv-SE" dirty="0"/>
              <a:t>går julens glada bud,</a:t>
            </a:r>
            <a:br>
              <a:rPr lang="sv-SE" dirty="0"/>
            </a:br>
            <a:r>
              <a:rPr lang="sv-SE" dirty="0"/>
              <a:t>att född är Herren Jesus Krist,</a:t>
            </a:r>
            <a:br>
              <a:rPr lang="sv-SE" dirty="0"/>
            </a:br>
            <a:r>
              <a:rPr lang="sv-SE" dirty="0"/>
              <a:t>vår Frälsare och Gud.</a:t>
            </a:r>
          </a:p>
          <a:p>
            <a:pPr marL="109728" indent="0" fontAlgn="t">
              <a:buNone/>
            </a:pPr>
            <a:r>
              <a:rPr lang="sv-SE" dirty="0"/>
              <a:t>Du stjärna över Betlehem,</a:t>
            </a:r>
            <a:br>
              <a:rPr lang="sv-SE" dirty="0"/>
            </a:br>
            <a:r>
              <a:rPr lang="sv-SE" dirty="0"/>
              <a:t>o, låt ditt milda ljus</a:t>
            </a:r>
            <a:br>
              <a:rPr lang="sv-SE" dirty="0"/>
            </a:br>
            <a:r>
              <a:rPr lang="sv-SE" dirty="0"/>
              <a:t>få lysa in med hopp och frid</a:t>
            </a:r>
            <a:br>
              <a:rPr lang="sv-SE" dirty="0"/>
            </a:br>
            <a:r>
              <a:rPr lang="sv-SE" dirty="0"/>
              <a:t>i varje hem och hus!</a:t>
            </a:r>
          </a:p>
          <a:p>
            <a:pPr marL="109728" indent="0" fontAlgn="t">
              <a:buNone/>
            </a:pPr>
            <a:r>
              <a:rPr lang="sv-SE" dirty="0"/>
              <a:t>I varje hjärta armt och mörkt</a:t>
            </a:r>
            <a:br>
              <a:rPr lang="sv-SE" dirty="0"/>
            </a:br>
            <a:r>
              <a:rPr lang="sv-SE" dirty="0"/>
              <a:t>sänd du en stråle blid,</a:t>
            </a:r>
            <a:br>
              <a:rPr lang="sv-SE" dirty="0"/>
            </a:br>
            <a:r>
              <a:rPr lang="sv-SE" dirty="0"/>
              <a:t>en stråle av Guds kärleks ljus</a:t>
            </a:r>
            <a:br>
              <a:rPr lang="sv-SE" dirty="0"/>
            </a:br>
            <a:r>
              <a:rPr lang="sv-SE" dirty="0"/>
              <a:t>i signad juletid!</a:t>
            </a:r>
          </a:p>
          <a:p>
            <a:endParaRPr lang="fi-FI" dirty="0"/>
          </a:p>
        </p:txBody>
      </p:sp>
      <p:pic>
        <p:nvPicPr>
          <p:cNvPr id="7" name="Sisällön paikkamerkki 6"/>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4648459" y="1916832"/>
            <a:ext cx="4038600" cy="3028950"/>
          </a:xfrm>
        </p:spPr>
      </p:pic>
      <p:sp>
        <p:nvSpPr>
          <p:cNvPr id="8" name="Suorakulmio 7"/>
          <p:cNvSpPr/>
          <p:nvPr/>
        </p:nvSpPr>
        <p:spPr>
          <a:xfrm>
            <a:off x="5091112" y="5064195"/>
            <a:ext cx="3153295" cy="707886"/>
          </a:xfrm>
          <a:prstGeom prst="rect">
            <a:avLst/>
          </a:prstGeom>
        </p:spPr>
        <p:txBody>
          <a:bodyPr wrap="square">
            <a:spAutoFit/>
          </a:bodyPr>
          <a:lstStyle/>
          <a:p>
            <a:pPr marL="109728" lvl="0" fontAlgn="t">
              <a:buClr>
                <a:srgbClr val="726056"/>
              </a:buClr>
            </a:pPr>
            <a:r>
              <a:rPr lang="fi-FI" sz="2000" dirty="0" err="1">
                <a:solidFill>
                  <a:srgbClr val="292934"/>
                </a:solidFill>
                <a:hlinkClick r:id="rId2"/>
              </a:rPr>
              <a:t>Nu</a:t>
            </a:r>
            <a:r>
              <a:rPr lang="fi-FI" sz="2000" dirty="0">
                <a:solidFill>
                  <a:srgbClr val="292934"/>
                </a:solidFill>
                <a:hlinkClick r:id="rId2"/>
              </a:rPr>
              <a:t> </a:t>
            </a:r>
            <a:r>
              <a:rPr lang="fi-FI" sz="2000" dirty="0" err="1">
                <a:solidFill>
                  <a:srgbClr val="292934"/>
                </a:solidFill>
                <a:hlinkClick r:id="rId2"/>
              </a:rPr>
              <a:t>tändas</a:t>
            </a:r>
            <a:r>
              <a:rPr lang="fi-FI" sz="2000" dirty="0">
                <a:solidFill>
                  <a:srgbClr val="292934"/>
                </a:solidFill>
                <a:hlinkClick r:id="rId2"/>
              </a:rPr>
              <a:t> </a:t>
            </a:r>
            <a:r>
              <a:rPr lang="fi-FI" sz="2000" dirty="0" err="1">
                <a:solidFill>
                  <a:srgbClr val="292934"/>
                </a:solidFill>
                <a:hlinkClick r:id="rId2"/>
              </a:rPr>
              <a:t>tusen</a:t>
            </a:r>
            <a:r>
              <a:rPr lang="fi-FI" sz="2000" dirty="0">
                <a:solidFill>
                  <a:srgbClr val="292934"/>
                </a:solidFill>
                <a:hlinkClick r:id="rId2"/>
              </a:rPr>
              <a:t> </a:t>
            </a:r>
            <a:r>
              <a:rPr lang="fi-FI" sz="2000" dirty="0" err="1" smtClean="0">
                <a:solidFill>
                  <a:srgbClr val="292934"/>
                </a:solidFill>
                <a:hlinkClick r:id="rId2"/>
              </a:rPr>
              <a:t>juleljus</a:t>
            </a:r>
            <a:endParaRPr lang="fi-FI" sz="2000" dirty="0" smtClean="0">
              <a:solidFill>
                <a:srgbClr val="292934"/>
              </a:solidFill>
            </a:endParaRPr>
          </a:p>
          <a:p>
            <a:pPr marL="109728" lvl="0" fontAlgn="t">
              <a:buClr>
                <a:srgbClr val="726056"/>
              </a:buClr>
            </a:pPr>
            <a:endParaRPr lang="fi-FI" sz="2000" dirty="0">
              <a:solidFill>
                <a:srgbClr val="292934"/>
              </a:solidFill>
            </a:endParaRPr>
          </a:p>
        </p:txBody>
      </p:sp>
    </p:spTree>
    <p:extLst>
      <p:ext uri="{BB962C8B-B14F-4D97-AF65-F5344CB8AC3E}">
        <p14:creationId xmlns:p14="http://schemas.microsoft.com/office/powerpoint/2010/main" val="2662000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19. </a:t>
            </a:r>
            <a:r>
              <a:rPr lang="fi-FI" dirty="0" err="1" smtClean="0"/>
              <a:t>Julrim</a:t>
            </a:r>
            <a:endParaRPr lang="fi-FI" dirty="0"/>
          </a:p>
        </p:txBody>
      </p:sp>
      <p:sp>
        <p:nvSpPr>
          <p:cNvPr id="3" name="Sisällön paikkamerkki 2"/>
          <p:cNvSpPr>
            <a:spLocks noGrp="1"/>
          </p:cNvSpPr>
          <p:nvPr>
            <p:ph idx="1"/>
          </p:nvPr>
        </p:nvSpPr>
        <p:spPr/>
        <p:txBody>
          <a:bodyPr>
            <a:normAutofit/>
          </a:bodyPr>
          <a:lstStyle/>
          <a:p>
            <a:r>
              <a:rPr lang="fi-FI" dirty="0" smtClean="0"/>
              <a:t>Ruotsissa on tapana kirjoittaa pakettikorttiin loru tai riimi, joka antaa vinkin lahjapaperiin naamioidusta lahjasta.</a:t>
            </a:r>
            <a:endParaRPr lang="fi-FI" dirty="0"/>
          </a:p>
          <a:p>
            <a:r>
              <a:rPr lang="fi-FI" dirty="0" smtClean="0"/>
              <a:t>Täältä löydät </a:t>
            </a:r>
            <a:r>
              <a:rPr lang="fi-FI" dirty="0" smtClean="0">
                <a:hlinkClick r:id="rId2"/>
              </a:rPr>
              <a:t>generaattorin</a:t>
            </a:r>
            <a:r>
              <a:rPr lang="fi-FI" dirty="0" smtClean="0"/>
              <a:t>, johon syöttämällä sanan ruotsiksi, saat vastaukseksi sanasta tehdyn riimin. </a:t>
            </a:r>
            <a:r>
              <a:rPr lang="fi-FI" sz="1400" dirty="0" smtClean="0"/>
              <a:t>(</a:t>
            </a:r>
            <a:r>
              <a:rPr lang="fi-FI" sz="1400" dirty="0"/>
              <a:t>R</a:t>
            </a:r>
            <a:r>
              <a:rPr lang="fi-FI" sz="1400" dirty="0" smtClean="0"/>
              <a:t>iimejä  löytyy  niin kahvinkeitintä  kuin kynsilakkaakin varten!)</a:t>
            </a:r>
          </a:p>
          <a:p>
            <a:r>
              <a:rPr lang="fi-FI" dirty="0" smtClean="0"/>
              <a:t>Millä muulla tavalla voi antaa vihjeitä sanomatta itse sanaa? Pelatkaa </a:t>
            </a:r>
            <a:r>
              <a:rPr lang="fi-FI" dirty="0" err="1" smtClean="0"/>
              <a:t>Aliasta</a:t>
            </a:r>
            <a:r>
              <a:rPr lang="fi-FI" dirty="0" smtClean="0"/>
              <a:t> tai pantomiimileikkiä </a:t>
            </a:r>
            <a:r>
              <a:rPr lang="fi-FI" dirty="0" smtClean="0">
                <a:hlinkClick r:id="rId3"/>
              </a:rPr>
              <a:t>jouluaiheisilla kuvakorteilla</a:t>
            </a:r>
            <a:r>
              <a:rPr lang="fi-FI" dirty="0" smtClean="0"/>
              <a:t>.</a:t>
            </a:r>
            <a:endParaRPr lang="fi-FI" dirty="0"/>
          </a:p>
        </p:txBody>
      </p:sp>
    </p:spTree>
    <p:extLst>
      <p:ext uri="{BB962C8B-B14F-4D97-AF65-F5344CB8AC3E}">
        <p14:creationId xmlns:p14="http://schemas.microsoft.com/office/powerpoint/2010/main" val="1544722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20</a:t>
            </a:r>
            <a:r>
              <a:rPr lang="fi-FI" dirty="0" smtClean="0"/>
              <a:t>. En </a:t>
            </a:r>
            <a:r>
              <a:rPr lang="fi-FI" dirty="0" err="1" smtClean="0"/>
              <a:t>julsaga</a:t>
            </a:r>
            <a:endParaRPr lang="fi-FI" dirty="0"/>
          </a:p>
        </p:txBody>
      </p:sp>
      <p:sp>
        <p:nvSpPr>
          <p:cNvPr id="3" name="Sisällön paikkamerkki 2"/>
          <p:cNvSpPr>
            <a:spLocks noGrp="1"/>
          </p:cNvSpPr>
          <p:nvPr>
            <p:ph idx="1"/>
          </p:nvPr>
        </p:nvSpPr>
        <p:spPr/>
        <p:txBody>
          <a:bodyPr/>
          <a:lstStyle/>
          <a:p>
            <a:pPr marL="109728" indent="0">
              <a:buNone/>
            </a:pPr>
            <a:r>
              <a:rPr lang="fi-FI" dirty="0" smtClean="0">
                <a:hlinkClick r:id="rId2"/>
              </a:rPr>
              <a:t>Katso tai kuuntele: </a:t>
            </a:r>
            <a:r>
              <a:rPr lang="fi-FI" dirty="0" err="1" smtClean="0">
                <a:hlinkClick r:id="rId2"/>
              </a:rPr>
              <a:t>julsaga</a:t>
            </a:r>
            <a:r>
              <a:rPr lang="fi-FI" dirty="0" smtClean="0"/>
              <a:t> </a:t>
            </a:r>
            <a:r>
              <a:rPr lang="fi-FI" sz="2000" dirty="0" smtClean="0"/>
              <a:t>(3min 30s)</a:t>
            </a:r>
          </a:p>
          <a:p>
            <a:pPr marL="109728" indent="0">
              <a:buNone/>
            </a:pPr>
            <a:endParaRPr lang="fi-FI" sz="2000" dirty="0"/>
          </a:p>
          <a:p>
            <a:r>
              <a:rPr lang="fi-FI" dirty="0" smtClean="0"/>
              <a:t>Jos tilassa ei ole mahdollist</a:t>
            </a:r>
            <a:r>
              <a:rPr lang="fi-FI" dirty="0" smtClean="0"/>
              <a:t>a katsoa videota, kuunnelkaa tarina ja havainnollista sitä kuvien ja eleiden avulla.</a:t>
            </a:r>
            <a:endParaRPr lang="fi-FI" dirty="0"/>
          </a:p>
          <a:p>
            <a:pPr marL="859536" lvl="1" indent="-457200"/>
            <a:r>
              <a:rPr lang="fi-FI" dirty="0" smtClean="0"/>
              <a:t>Tunnistitko sadun? Oliko se pelottava? Mitä ajatuksia se herätti? Mikä tarinan sanoma on?</a:t>
            </a:r>
          </a:p>
          <a:p>
            <a:r>
              <a:rPr lang="fi-FI" dirty="0" smtClean="0"/>
              <a:t>Voit </a:t>
            </a:r>
            <a:r>
              <a:rPr lang="fi-FI" dirty="0"/>
              <a:t>myös lukea lapsille jonkun toisen jouluun liittyvän tarinan.</a:t>
            </a:r>
          </a:p>
          <a:p>
            <a:pPr marL="109728" indent="0">
              <a:buNone/>
            </a:pPr>
            <a:endParaRPr lang="fi-FI" dirty="0"/>
          </a:p>
        </p:txBody>
      </p:sp>
    </p:spTree>
    <p:extLst>
      <p:ext uri="{BB962C8B-B14F-4D97-AF65-F5344CB8AC3E}">
        <p14:creationId xmlns:p14="http://schemas.microsoft.com/office/powerpoint/2010/main" val="37261520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21</a:t>
            </a:r>
            <a:r>
              <a:rPr lang="fi-FI" dirty="0" smtClean="0"/>
              <a:t>. Hoppa </a:t>
            </a:r>
            <a:r>
              <a:rPr lang="fi-FI" dirty="0" err="1" smtClean="0"/>
              <a:t>rep</a:t>
            </a:r>
            <a:endParaRPr lang="fi-FI" dirty="0"/>
          </a:p>
        </p:txBody>
      </p:sp>
      <p:sp>
        <p:nvSpPr>
          <p:cNvPr id="3" name="Sisällön paikkamerkki 2"/>
          <p:cNvSpPr>
            <a:spLocks noGrp="1"/>
          </p:cNvSpPr>
          <p:nvPr>
            <p:ph idx="1"/>
          </p:nvPr>
        </p:nvSpPr>
        <p:spPr/>
        <p:txBody>
          <a:bodyPr>
            <a:normAutofit lnSpcReduction="10000"/>
          </a:bodyPr>
          <a:lstStyle/>
          <a:p>
            <a:r>
              <a:rPr lang="fi-FI" dirty="0" smtClean="0"/>
              <a:t>Tarvitsette välineeksi vain hyppynarun ja hiukan tilaa ympärille. Jokaisella lapsella voi myös olla oma hyppynaru, jos välineitä riittää.</a:t>
            </a:r>
          </a:p>
          <a:p>
            <a:endParaRPr lang="fi-FI" dirty="0" smtClean="0"/>
          </a:p>
          <a:p>
            <a:r>
              <a:rPr lang="fi-FI" dirty="0" smtClean="0"/>
              <a:t>Tavoitteena on päästä hypyissä 21 asti koko ajan ruotsiksi lukuja laskien. Onnistutteko?</a:t>
            </a:r>
          </a:p>
          <a:p>
            <a:endParaRPr lang="fi-FI" dirty="0"/>
          </a:p>
          <a:p>
            <a:r>
              <a:rPr lang="fi-FI" dirty="0" smtClean="0"/>
              <a:t>Miten muuten hyppynarulla voi hyppiä?</a:t>
            </a:r>
          </a:p>
          <a:p>
            <a:pPr lvl="1"/>
            <a:r>
              <a:rPr lang="fi-FI" dirty="0" smtClean="0"/>
              <a:t>Hoppa </a:t>
            </a:r>
            <a:r>
              <a:rPr lang="fi-FI" dirty="0" err="1" smtClean="0"/>
              <a:t>på</a:t>
            </a:r>
            <a:r>
              <a:rPr lang="fi-FI" dirty="0" smtClean="0"/>
              <a:t> ett </a:t>
            </a:r>
            <a:r>
              <a:rPr lang="fi-FI" dirty="0" err="1" smtClean="0"/>
              <a:t>ben</a:t>
            </a:r>
            <a:r>
              <a:rPr lang="fi-FI" dirty="0" smtClean="0"/>
              <a:t>, hoppa </a:t>
            </a:r>
            <a:r>
              <a:rPr lang="fi-FI" dirty="0" err="1" smtClean="0"/>
              <a:t>baklänges</a:t>
            </a:r>
            <a:r>
              <a:rPr lang="fi-FI" dirty="0" smtClean="0"/>
              <a:t>, hoppa </a:t>
            </a:r>
            <a:r>
              <a:rPr lang="fi-FI" dirty="0" err="1" smtClean="0"/>
              <a:t>bak</a:t>
            </a:r>
            <a:r>
              <a:rPr lang="fi-FI" dirty="0" smtClean="0"/>
              <a:t> </a:t>
            </a:r>
            <a:r>
              <a:rPr lang="fi-FI" dirty="0" err="1" smtClean="0"/>
              <a:t>och</a:t>
            </a:r>
            <a:r>
              <a:rPr lang="fi-FI" dirty="0" smtClean="0"/>
              <a:t> </a:t>
            </a:r>
            <a:r>
              <a:rPr lang="fi-FI" dirty="0" err="1" smtClean="0"/>
              <a:t>fram</a:t>
            </a:r>
            <a:r>
              <a:rPr lang="fi-FI" dirty="0" smtClean="0"/>
              <a:t>, hoppa slalom, hoppa </a:t>
            </a:r>
            <a:r>
              <a:rPr lang="fi-FI" dirty="0" err="1" smtClean="0"/>
              <a:t>ut</a:t>
            </a:r>
            <a:r>
              <a:rPr lang="fi-FI" dirty="0" smtClean="0"/>
              <a:t> </a:t>
            </a:r>
            <a:r>
              <a:rPr lang="fi-FI" dirty="0" err="1" smtClean="0"/>
              <a:t>och</a:t>
            </a:r>
            <a:r>
              <a:rPr lang="fi-FI" dirty="0" smtClean="0"/>
              <a:t> </a:t>
            </a:r>
            <a:r>
              <a:rPr lang="fi-FI" dirty="0" err="1" smtClean="0"/>
              <a:t>ihop</a:t>
            </a:r>
            <a:r>
              <a:rPr lang="fi-FI" dirty="0" smtClean="0"/>
              <a:t> </a:t>
            </a:r>
            <a:r>
              <a:rPr lang="fi-FI" dirty="0" err="1" smtClean="0"/>
              <a:t>osv</a:t>
            </a:r>
            <a:r>
              <a:rPr lang="fi-FI" dirty="0" smtClean="0"/>
              <a:t>.</a:t>
            </a:r>
          </a:p>
          <a:p>
            <a:endParaRPr lang="fi-FI" dirty="0" smtClean="0"/>
          </a:p>
          <a:p>
            <a:endParaRPr lang="fi-FI" dirty="0"/>
          </a:p>
        </p:txBody>
      </p:sp>
    </p:spTree>
    <p:extLst>
      <p:ext uri="{BB962C8B-B14F-4D97-AF65-F5344CB8AC3E}">
        <p14:creationId xmlns:p14="http://schemas.microsoft.com/office/powerpoint/2010/main" val="12550302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22</a:t>
            </a:r>
            <a:r>
              <a:rPr lang="fi-FI" dirty="0" smtClean="0"/>
              <a:t>. </a:t>
            </a:r>
            <a:r>
              <a:rPr lang="fi-FI" dirty="0" err="1" smtClean="0"/>
              <a:t>Slappna</a:t>
            </a:r>
            <a:r>
              <a:rPr lang="fi-FI" dirty="0" smtClean="0"/>
              <a:t> av</a:t>
            </a:r>
            <a:endParaRPr lang="fi-FI" dirty="0"/>
          </a:p>
        </p:txBody>
      </p:sp>
      <p:sp>
        <p:nvSpPr>
          <p:cNvPr id="3" name="Sisällön paikkamerkki 2"/>
          <p:cNvSpPr>
            <a:spLocks noGrp="1"/>
          </p:cNvSpPr>
          <p:nvPr>
            <p:ph idx="1"/>
          </p:nvPr>
        </p:nvSpPr>
        <p:spPr/>
        <p:txBody>
          <a:bodyPr/>
          <a:lstStyle/>
          <a:p>
            <a:r>
              <a:rPr lang="fi-FI" dirty="0" smtClean="0"/>
              <a:t>Kiire. Etenkin aikuisilla on aina kiire.</a:t>
            </a:r>
          </a:p>
          <a:p>
            <a:r>
              <a:rPr lang="fi-FI" dirty="0" smtClean="0"/>
              <a:t>Pysähdy siis hetkeksi.</a:t>
            </a:r>
          </a:p>
          <a:p>
            <a:endParaRPr lang="fi-FI" dirty="0" smtClean="0"/>
          </a:p>
          <a:p>
            <a:r>
              <a:rPr lang="fi-FI" dirty="0" smtClean="0"/>
              <a:t>Tehkää rauhallinen joogaharjoitus lapsille </a:t>
            </a:r>
            <a:r>
              <a:rPr lang="fi-FI" dirty="0" smtClean="0">
                <a:hlinkClick r:id="rId2"/>
              </a:rPr>
              <a:t>Folkhälsanin ohjeilla</a:t>
            </a:r>
            <a:r>
              <a:rPr lang="fi-FI" dirty="0" smtClean="0"/>
              <a:t> (</a:t>
            </a:r>
            <a:r>
              <a:rPr lang="fi-FI" dirty="0" err="1" smtClean="0"/>
              <a:t>pdf</a:t>
            </a:r>
            <a:r>
              <a:rPr lang="fi-FI" dirty="0" smtClean="0"/>
              <a:t> s. </a:t>
            </a:r>
            <a:r>
              <a:rPr lang="fi-FI" dirty="0"/>
              <a:t>14/17) </a:t>
            </a:r>
            <a:endParaRPr lang="fi-FI" dirty="0" smtClean="0"/>
          </a:p>
          <a:p>
            <a:r>
              <a:rPr lang="fi-FI" dirty="0" smtClean="0"/>
              <a:t>Näytä koko ajan mitä tehdään samalla kun luet tekstiä ruotsiksi. Jos paikalla on kaksi aikuista voi toinen näyttää ja toinen lukea.</a:t>
            </a:r>
          </a:p>
        </p:txBody>
      </p:sp>
    </p:spTree>
    <p:extLst>
      <p:ext uri="{BB962C8B-B14F-4D97-AF65-F5344CB8AC3E}">
        <p14:creationId xmlns:p14="http://schemas.microsoft.com/office/powerpoint/2010/main" val="420970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23. </a:t>
            </a:r>
            <a:r>
              <a:rPr lang="fi-FI" dirty="0" err="1" smtClean="0"/>
              <a:t>Jultomren</a:t>
            </a:r>
            <a:r>
              <a:rPr lang="fi-FI" dirty="0" smtClean="0"/>
              <a:t> </a:t>
            </a:r>
            <a:r>
              <a:rPr lang="fi-FI" dirty="0" err="1" smtClean="0"/>
              <a:t>ger</a:t>
            </a:r>
            <a:r>
              <a:rPr lang="fi-FI" dirty="0" smtClean="0"/>
              <a:t> </a:t>
            </a:r>
            <a:r>
              <a:rPr lang="fi-FI" dirty="0" err="1" smtClean="0"/>
              <a:t>sig</a:t>
            </a:r>
            <a:r>
              <a:rPr lang="fi-FI" dirty="0" smtClean="0"/>
              <a:t> </a:t>
            </a:r>
            <a:r>
              <a:rPr lang="fi-FI" dirty="0" err="1" smtClean="0"/>
              <a:t>på</a:t>
            </a:r>
            <a:r>
              <a:rPr lang="fi-FI" dirty="0" smtClean="0"/>
              <a:t> </a:t>
            </a:r>
            <a:r>
              <a:rPr lang="fi-FI" dirty="0" err="1" smtClean="0"/>
              <a:t>väg</a:t>
            </a:r>
            <a:r>
              <a:rPr lang="fi-FI" dirty="0" smtClean="0"/>
              <a:t>! </a:t>
            </a:r>
            <a:endParaRPr lang="fi-FI" dirty="0"/>
          </a:p>
        </p:txBody>
      </p:sp>
      <p:sp>
        <p:nvSpPr>
          <p:cNvPr id="3" name="Sisällön paikkamerkki 2"/>
          <p:cNvSpPr>
            <a:spLocks noGrp="1"/>
          </p:cNvSpPr>
          <p:nvPr>
            <p:ph idx="1"/>
          </p:nvPr>
        </p:nvSpPr>
        <p:spPr/>
        <p:txBody>
          <a:bodyPr>
            <a:normAutofit fontScale="85000" lnSpcReduction="20000"/>
          </a:bodyPr>
          <a:lstStyle/>
          <a:p>
            <a:r>
              <a:rPr lang="fi-FI" i="1" dirty="0" smtClean="0"/>
              <a:t>Jollei jouluna ole lunta, voiko joulupukki tullakaan? </a:t>
            </a:r>
            <a:r>
              <a:rPr lang="fi-FI" dirty="0" smtClean="0"/>
              <a:t>Mitä eri kulkuneuvoja joulupukki voisi käyttää matkantekoon? </a:t>
            </a:r>
            <a:endParaRPr lang="fi-FI" dirty="0"/>
          </a:p>
          <a:p>
            <a:r>
              <a:rPr lang="fi-FI" dirty="0" smtClean="0">
                <a:hlinkClick r:id="rId2"/>
              </a:rPr>
              <a:t>Osaatko yhdistää sanan ja kulkuneuvon?</a:t>
            </a:r>
            <a:endParaRPr lang="fi-FI" dirty="0" smtClean="0"/>
          </a:p>
          <a:p>
            <a:pPr lvl="1"/>
            <a:r>
              <a:rPr lang="fi-FI" dirty="0" smtClean="0"/>
              <a:t>Hiukan vanhempien lasten kanssa voi käydä samalla läpi miten </a:t>
            </a:r>
            <a:r>
              <a:rPr lang="fi-FI" dirty="0" err="1" smtClean="0"/>
              <a:t>gå</a:t>
            </a:r>
            <a:r>
              <a:rPr lang="fi-FI" dirty="0" smtClean="0"/>
              <a:t>, </a:t>
            </a:r>
            <a:r>
              <a:rPr lang="fi-FI" dirty="0" err="1" smtClean="0"/>
              <a:t>köra</a:t>
            </a:r>
            <a:r>
              <a:rPr lang="fi-FI" dirty="0" smtClean="0"/>
              <a:t>, </a:t>
            </a:r>
            <a:r>
              <a:rPr lang="fi-FI" dirty="0" err="1" smtClean="0"/>
              <a:t>åka</a:t>
            </a:r>
            <a:r>
              <a:rPr lang="fi-FI" dirty="0" smtClean="0"/>
              <a:t> ja </a:t>
            </a:r>
            <a:r>
              <a:rPr lang="fi-FI" dirty="0" err="1" smtClean="0"/>
              <a:t>resa</a:t>
            </a:r>
            <a:r>
              <a:rPr lang="fi-FI" dirty="0" smtClean="0"/>
              <a:t> verbejä käytetään liikkumisen ja kulkuneuvojen yhteydessä</a:t>
            </a:r>
          </a:p>
          <a:p>
            <a:pPr lvl="1"/>
            <a:endParaRPr lang="fi-FI" dirty="0" smtClean="0"/>
          </a:p>
          <a:p>
            <a:r>
              <a:rPr lang="fi-FI" dirty="0" smtClean="0"/>
              <a:t>Lähtekää sitten joulupukin kyytiin! Opettaja mainitsee ruotsiksi kulkuneuvon, jolla </a:t>
            </a:r>
            <a:r>
              <a:rPr lang="fi-FI" dirty="0" smtClean="0"/>
              <a:t>matkustetaan. </a:t>
            </a:r>
            <a:r>
              <a:rPr lang="fi-FI" dirty="0"/>
              <a:t>L</a:t>
            </a:r>
            <a:r>
              <a:rPr lang="fi-FI" dirty="0" smtClean="0"/>
              <a:t>apset </a:t>
            </a:r>
            <a:r>
              <a:rPr lang="fi-FI" dirty="0" smtClean="0"/>
              <a:t>esittävät </a:t>
            </a:r>
            <a:r>
              <a:rPr lang="fi-FI" dirty="0" smtClean="0"/>
              <a:t>sitten liikkuen </a:t>
            </a:r>
            <a:r>
              <a:rPr lang="fi-FI" dirty="0" smtClean="0"/>
              <a:t>ja äännellen, miten sillä kuljetaan. Opettaja voi myös kertoa liikkuuko kulkuneuvo hitaasti vai todella nopeasti.</a:t>
            </a:r>
            <a:endParaRPr lang="fi-FI" dirty="0"/>
          </a:p>
        </p:txBody>
      </p:sp>
    </p:spTree>
    <p:extLst>
      <p:ext uri="{BB962C8B-B14F-4D97-AF65-F5344CB8AC3E}">
        <p14:creationId xmlns:p14="http://schemas.microsoft.com/office/powerpoint/2010/main" val="1363924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24. </a:t>
            </a:r>
            <a:r>
              <a:rPr lang="fi-FI" dirty="0" smtClean="0"/>
              <a:t>JULAFTON - </a:t>
            </a:r>
            <a:r>
              <a:rPr lang="fi-FI" dirty="0" err="1" smtClean="0"/>
              <a:t>Hur</a:t>
            </a:r>
            <a:r>
              <a:rPr lang="fi-FI" dirty="0" smtClean="0"/>
              <a:t> </a:t>
            </a:r>
            <a:r>
              <a:rPr lang="fi-FI" dirty="0" err="1"/>
              <a:t>firar</a:t>
            </a:r>
            <a:r>
              <a:rPr lang="fi-FI" dirty="0"/>
              <a:t> </a:t>
            </a:r>
            <a:r>
              <a:rPr lang="fi-FI" dirty="0" err="1"/>
              <a:t>ni</a:t>
            </a:r>
            <a:r>
              <a:rPr lang="fi-FI" dirty="0"/>
              <a:t> </a:t>
            </a:r>
            <a:r>
              <a:rPr lang="fi-FI" dirty="0" err="1"/>
              <a:t>jul</a:t>
            </a:r>
            <a:r>
              <a:rPr lang="fi-FI" dirty="0"/>
              <a:t> i </a:t>
            </a:r>
            <a:r>
              <a:rPr lang="fi-FI" dirty="0" err="1"/>
              <a:t>din</a:t>
            </a:r>
            <a:r>
              <a:rPr lang="fi-FI" dirty="0"/>
              <a:t> </a:t>
            </a:r>
            <a:r>
              <a:rPr lang="fi-FI" dirty="0" err="1"/>
              <a:t>familj</a:t>
            </a:r>
            <a:r>
              <a:rPr lang="fi-FI" dirty="0"/>
              <a:t>?</a:t>
            </a:r>
            <a:br>
              <a:rPr lang="fi-FI" dirty="0"/>
            </a:br>
            <a:endParaRPr lang="fi-FI" dirty="0"/>
          </a:p>
        </p:txBody>
      </p:sp>
      <p:sp>
        <p:nvSpPr>
          <p:cNvPr id="3" name="Sisällön paikkamerkki 2"/>
          <p:cNvSpPr>
            <a:spLocks noGrp="1"/>
          </p:cNvSpPr>
          <p:nvPr>
            <p:ph idx="1"/>
          </p:nvPr>
        </p:nvSpPr>
        <p:spPr/>
        <p:txBody>
          <a:bodyPr>
            <a:normAutofit fontScale="92500" lnSpcReduction="10000"/>
          </a:bodyPr>
          <a:lstStyle/>
          <a:p>
            <a:r>
              <a:rPr lang="fi-FI" dirty="0" smtClean="0"/>
              <a:t>Usein vertailemme eri kulttuureiden tapoja viettää joulua, vaikka samanlaista vertailua voisi tehdä yhtä hyvin myös suomalaisten kesken. Jokainen perhe on erilainen ja viettää joulua omalla tavallaan.</a:t>
            </a:r>
          </a:p>
          <a:p>
            <a:r>
              <a:rPr lang="fi-FI" dirty="0" smtClean="0"/>
              <a:t>Miettikää vaikka seuraavia asioita:</a:t>
            </a:r>
            <a:endParaRPr lang="fi-FI" dirty="0" smtClean="0"/>
          </a:p>
          <a:p>
            <a:pPr lvl="1"/>
            <a:r>
              <a:rPr lang="fi-FI" dirty="0" smtClean="0"/>
              <a:t>Jouluna käydään hautausmaalla? Joulukuusi pystytetään jouluaattona? Lauletaan yhdessä joululauluja? </a:t>
            </a:r>
            <a:r>
              <a:rPr lang="fi-FI" dirty="0" smtClean="0"/>
              <a:t>Lahjat avataan aamulla? Mitä jouluruokia tarjotaan? Jouluna ei saa katsoa TV:tä tai pelata koneella? Jouluna käydään kylässä? Jouluna matkustetaan ulkomaille tai Lappiin?</a:t>
            </a:r>
            <a:endParaRPr lang="fi-FI" dirty="0"/>
          </a:p>
        </p:txBody>
      </p:sp>
    </p:spTree>
    <p:extLst>
      <p:ext uri="{BB962C8B-B14F-4D97-AF65-F5344CB8AC3E}">
        <p14:creationId xmlns:p14="http://schemas.microsoft.com/office/powerpoint/2010/main" val="35427546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539552" y="1340768"/>
            <a:ext cx="8229600" cy="1069848"/>
          </a:xfrm>
        </p:spPr>
        <p:txBody>
          <a:bodyPr>
            <a:noAutofit/>
          </a:bodyPr>
          <a:lstStyle/>
          <a:p>
            <a:r>
              <a:rPr lang="fi-FI" sz="5400" dirty="0" err="1" smtClean="0"/>
              <a:t>God</a:t>
            </a:r>
            <a:r>
              <a:rPr lang="fi-FI" sz="5400" dirty="0" smtClean="0"/>
              <a:t> </a:t>
            </a:r>
            <a:r>
              <a:rPr lang="fi-FI" sz="5400" dirty="0" err="1" smtClean="0"/>
              <a:t>jul</a:t>
            </a:r>
            <a:r>
              <a:rPr lang="fi-FI" sz="5400" dirty="0" smtClean="0"/>
              <a:t> </a:t>
            </a:r>
            <a:r>
              <a:rPr lang="fi-FI" sz="5400" dirty="0" err="1" smtClean="0"/>
              <a:t>och</a:t>
            </a:r>
            <a:r>
              <a:rPr lang="fi-FI" sz="5400" dirty="0" smtClean="0"/>
              <a:t> </a:t>
            </a:r>
            <a:r>
              <a:rPr lang="fi-FI" sz="5400" dirty="0" err="1" smtClean="0"/>
              <a:t>gott</a:t>
            </a:r>
            <a:r>
              <a:rPr lang="fi-FI" sz="5400" dirty="0" smtClean="0"/>
              <a:t> </a:t>
            </a:r>
            <a:r>
              <a:rPr lang="fi-FI" sz="5400" dirty="0" err="1" smtClean="0"/>
              <a:t>nytt</a:t>
            </a:r>
            <a:r>
              <a:rPr lang="fi-FI" sz="5400" dirty="0" smtClean="0"/>
              <a:t> </a:t>
            </a:r>
            <a:r>
              <a:rPr lang="fi-FI" sz="5400" dirty="0" err="1" smtClean="0"/>
              <a:t>år</a:t>
            </a:r>
            <a:r>
              <a:rPr lang="fi-FI" sz="5400" dirty="0" smtClean="0"/>
              <a:t>!</a:t>
            </a:r>
            <a:endParaRPr lang="fi-FI" sz="5400" dirty="0"/>
          </a:p>
        </p:txBody>
      </p:sp>
      <p:pic>
        <p:nvPicPr>
          <p:cNvPr id="1026" name="Picture 2" descr="C:\Users\kemilata\AppData\Local\Microsoft\Windows\Temporary Internet Files\Content.IE5\UY6TDQQS\cinnamon-stars-2991174_192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2636912"/>
            <a:ext cx="5852160" cy="348996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321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2. </a:t>
            </a:r>
            <a:r>
              <a:rPr lang="fi-FI" dirty="0" err="1" smtClean="0"/>
              <a:t>Julord</a:t>
            </a:r>
            <a:endParaRPr lang="fi-FI" dirty="0"/>
          </a:p>
        </p:txBody>
      </p:sp>
      <p:sp>
        <p:nvSpPr>
          <p:cNvPr id="3" name="Sisällön paikkamerkki 2"/>
          <p:cNvSpPr>
            <a:spLocks noGrp="1"/>
          </p:cNvSpPr>
          <p:nvPr>
            <p:ph idx="1"/>
          </p:nvPr>
        </p:nvSpPr>
        <p:spPr/>
        <p:txBody>
          <a:bodyPr/>
          <a:lstStyle/>
          <a:p>
            <a:r>
              <a:rPr lang="fi-FI" dirty="0" smtClean="0"/>
              <a:t>Osaatko ratkaista jouluisen yhdistelytehtävän</a:t>
            </a:r>
          </a:p>
          <a:p>
            <a:pPr marL="109728" indent="0">
              <a:buNone/>
            </a:pPr>
            <a:r>
              <a:rPr lang="fi-FI" dirty="0" smtClean="0">
                <a:hlinkClick r:id="rId2"/>
              </a:rPr>
              <a:t>https://peda.net/jyvaskyla/kielisuihkutus/kjm/ruotsin-kieli/joulu/jouluteht%C3%A4v%C3%A4</a:t>
            </a:r>
            <a:endParaRPr lang="fi-FI" dirty="0" smtClean="0"/>
          </a:p>
          <a:p>
            <a:pPr marL="109728" indent="0">
              <a:buNone/>
            </a:pPr>
            <a:endParaRPr lang="fi-FI" dirty="0"/>
          </a:p>
        </p:txBody>
      </p:sp>
    </p:spTree>
    <p:extLst>
      <p:ext uri="{BB962C8B-B14F-4D97-AF65-F5344CB8AC3E}">
        <p14:creationId xmlns:p14="http://schemas.microsoft.com/office/powerpoint/2010/main" val="1659939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3. </a:t>
            </a:r>
            <a:r>
              <a:rPr lang="fi-FI" dirty="0" err="1" smtClean="0"/>
              <a:t>Julkort</a:t>
            </a:r>
            <a:endParaRPr lang="fi-FI" dirty="0"/>
          </a:p>
        </p:txBody>
      </p:sp>
      <p:sp>
        <p:nvSpPr>
          <p:cNvPr id="3" name="Sisällön paikkamerkki 2"/>
          <p:cNvSpPr>
            <a:spLocks noGrp="1"/>
          </p:cNvSpPr>
          <p:nvPr>
            <p:ph idx="1"/>
          </p:nvPr>
        </p:nvSpPr>
        <p:spPr/>
        <p:txBody>
          <a:bodyPr>
            <a:normAutofit fontScale="92500" lnSpcReduction="20000"/>
          </a:bodyPr>
          <a:lstStyle/>
          <a:p>
            <a:r>
              <a:rPr lang="fi-FI" dirty="0" smtClean="0"/>
              <a:t>Tänä vuonna askarrellaan joulukortit ajoissa! Askartelun lomassa voi hyvin ohjeistaa ja nimetä askartelutarvikkeita ruotsiksi.</a:t>
            </a:r>
          </a:p>
          <a:p>
            <a:r>
              <a:rPr lang="fi-FI" dirty="0" smtClean="0"/>
              <a:t>Kirjoittakaa kortteihin perinteiset tai modernit joulun ja uudenvuodentoivotukset ruotsiksi:</a:t>
            </a:r>
          </a:p>
          <a:p>
            <a:pPr lvl="1"/>
            <a:r>
              <a:rPr lang="fi-FI" dirty="0" err="1" smtClean="0"/>
              <a:t>God</a:t>
            </a:r>
            <a:r>
              <a:rPr lang="fi-FI" dirty="0" smtClean="0"/>
              <a:t> </a:t>
            </a:r>
            <a:r>
              <a:rPr lang="fi-FI" dirty="0" err="1" smtClean="0"/>
              <a:t>jul</a:t>
            </a:r>
            <a:r>
              <a:rPr lang="fi-FI" dirty="0" smtClean="0"/>
              <a:t> </a:t>
            </a:r>
            <a:r>
              <a:rPr lang="fi-FI" dirty="0" err="1" smtClean="0"/>
              <a:t>och</a:t>
            </a:r>
            <a:r>
              <a:rPr lang="fi-FI" dirty="0" smtClean="0"/>
              <a:t> </a:t>
            </a:r>
            <a:r>
              <a:rPr lang="fi-FI" dirty="0" err="1" smtClean="0"/>
              <a:t>gott</a:t>
            </a:r>
            <a:r>
              <a:rPr lang="fi-FI" dirty="0" smtClean="0"/>
              <a:t> </a:t>
            </a:r>
            <a:r>
              <a:rPr lang="fi-FI" dirty="0" err="1" smtClean="0"/>
              <a:t>nytt</a:t>
            </a:r>
            <a:r>
              <a:rPr lang="fi-FI" dirty="0" smtClean="0"/>
              <a:t> </a:t>
            </a:r>
            <a:r>
              <a:rPr lang="fi-FI" dirty="0" err="1" smtClean="0"/>
              <a:t>år</a:t>
            </a:r>
            <a:r>
              <a:rPr lang="fi-FI" dirty="0" smtClean="0"/>
              <a:t>!</a:t>
            </a:r>
          </a:p>
          <a:p>
            <a:pPr lvl="1"/>
            <a:r>
              <a:rPr lang="sv-SE" dirty="0"/>
              <a:t>Snart kommer nissen på besök! God jul i stugan</a:t>
            </a:r>
            <a:r>
              <a:rPr lang="sv-SE" dirty="0" smtClean="0"/>
              <a:t>!</a:t>
            </a:r>
          </a:p>
          <a:p>
            <a:pPr lvl="1"/>
            <a:r>
              <a:rPr lang="sv-SE" dirty="0" smtClean="0"/>
              <a:t>Jag önskar dig </a:t>
            </a:r>
            <a:r>
              <a:rPr lang="sv-SE" dirty="0"/>
              <a:t>en kärleksfull </a:t>
            </a:r>
            <a:r>
              <a:rPr lang="sv-SE" dirty="0" smtClean="0"/>
              <a:t>jul </a:t>
            </a:r>
            <a:r>
              <a:rPr lang="sv-SE" dirty="0"/>
              <a:t>och ett </a:t>
            </a:r>
            <a:r>
              <a:rPr lang="sv-SE" dirty="0" smtClean="0"/>
              <a:t>underbart nyår!</a:t>
            </a:r>
          </a:p>
          <a:p>
            <a:pPr lvl="1"/>
            <a:r>
              <a:rPr lang="sv-SE" dirty="0"/>
              <a:t>Önskar dig en förtrollande jul och ett magiskt nyår</a:t>
            </a:r>
            <a:r>
              <a:rPr lang="sv-SE" dirty="0" smtClean="0"/>
              <a:t>!</a:t>
            </a:r>
          </a:p>
          <a:p>
            <a:pPr lvl="1"/>
            <a:r>
              <a:rPr lang="sv-SE" dirty="0" smtClean="0"/>
              <a:t>Jag </a:t>
            </a:r>
            <a:r>
              <a:rPr lang="sv-SE" dirty="0"/>
              <a:t>önskar dig den bästa julen man kan tänka sig och ett riktigt gott nytt år!</a:t>
            </a:r>
            <a:endParaRPr lang="fi-FI" dirty="0" smtClean="0"/>
          </a:p>
          <a:p>
            <a:pPr lvl="1"/>
            <a:endParaRPr lang="fi-FI" dirty="0"/>
          </a:p>
        </p:txBody>
      </p:sp>
    </p:spTree>
    <p:extLst>
      <p:ext uri="{BB962C8B-B14F-4D97-AF65-F5344CB8AC3E}">
        <p14:creationId xmlns:p14="http://schemas.microsoft.com/office/powerpoint/2010/main" val="1150368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4. </a:t>
            </a:r>
            <a:r>
              <a:rPr lang="fi-FI" dirty="0" err="1" smtClean="0"/>
              <a:t>Tomtedans</a:t>
            </a:r>
            <a:endParaRPr lang="fi-FI" dirty="0"/>
          </a:p>
        </p:txBody>
      </p:sp>
      <p:sp>
        <p:nvSpPr>
          <p:cNvPr id="3" name="Sisällön paikkamerkki 2"/>
          <p:cNvSpPr>
            <a:spLocks noGrp="1"/>
          </p:cNvSpPr>
          <p:nvPr>
            <p:ph idx="1"/>
          </p:nvPr>
        </p:nvSpPr>
        <p:spPr/>
        <p:txBody>
          <a:bodyPr/>
          <a:lstStyle/>
          <a:p>
            <a:r>
              <a:rPr lang="fi-FI" dirty="0" smtClean="0"/>
              <a:t>Soita taustalla esim. </a:t>
            </a:r>
            <a:r>
              <a:rPr lang="fi-FI" dirty="0" smtClean="0">
                <a:hlinkClick r:id="rId2"/>
              </a:rPr>
              <a:t>tämä Ruotsissa erittäin suosittu uudempi joulukappale</a:t>
            </a:r>
            <a:endParaRPr lang="fi-FI" dirty="0" smtClean="0"/>
          </a:p>
          <a:p>
            <a:endParaRPr lang="fi-FI" dirty="0" smtClean="0"/>
          </a:p>
          <a:p>
            <a:r>
              <a:rPr lang="fi-FI" dirty="0" smtClean="0"/>
              <a:t>Leikkikää </a:t>
            </a:r>
            <a:r>
              <a:rPr lang="fi-FI" dirty="0" smtClean="0">
                <a:hlinkClick r:id="rId3"/>
              </a:rPr>
              <a:t>tonttujen kroppatanssi</a:t>
            </a:r>
            <a:r>
              <a:rPr lang="fi-FI" dirty="0" smtClean="0"/>
              <a:t> kappaleen mukana</a:t>
            </a:r>
            <a:endParaRPr lang="fi-FI" dirty="0"/>
          </a:p>
        </p:txBody>
      </p:sp>
    </p:spTree>
    <p:extLst>
      <p:ext uri="{BB962C8B-B14F-4D97-AF65-F5344CB8AC3E}">
        <p14:creationId xmlns:p14="http://schemas.microsoft.com/office/powerpoint/2010/main" val="923442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smtClean="0"/>
              <a:t>5. </a:t>
            </a:r>
            <a:r>
              <a:rPr lang="fi-FI" dirty="0" err="1" smtClean="0"/>
              <a:t>Tomtegubbe</a:t>
            </a:r>
            <a:endParaRPr lang="fi-FI" dirty="0"/>
          </a:p>
        </p:txBody>
      </p:sp>
      <p:sp>
        <p:nvSpPr>
          <p:cNvPr id="3" name="Sisällön paikkamerkki 2"/>
          <p:cNvSpPr>
            <a:spLocks noGrp="1"/>
          </p:cNvSpPr>
          <p:nvPr>
            <p:ph idx="1"/>
          </p:nvPr>
        </p:nvSpPr>
        <p:spPr/>
        <p:txBody>
          <a:bodyPr>
            <a:normAutofit/>
          </a:bodyPr>
          <a:lstStyle/>
          <a:p>
            <a:r>
              <a:rPr lang="fi-FI" sz="2000" dirty="0" smtClean="0"/>
              <a:t>Piirtäkää valtava tonttu! </a:t>
            </a:r>
          </a:p>
          <a:p>
            <a:r>
              <a:rPr lang="fi-FI" sz="2000" dirty="0" smtClean="0"/>
              <a:t>Joku lapsista makaa selällään paperilla ja hänen ääriviivansa piirretään. </a:t>
            </a:r>
          </a:p>
          <a:p>
            <a:r>
              <a:rPr lang="fi-FI" sz="2000" dirty="0" smtClean="0"/>
              <a:t>Vaihtoehtoisesti tonttu voidaan rakentaa kahdesta tai kolmesta osasta, jolloin yksi ryhmä tekee jalat, toinen vyöstä kaulaan asti ja kolmas tekee kaulan ja pään. Tontuista tulee hauskoja, koska osat voivat olla hyvinkin eri paria!</a:t>
            </a:r>
          </a:p>
          <a:p>
            <a:r>
              <a:rPr lang="fi-FI" sz="2000" dirty="0" smtClean="0"/>
              <a:t>Päähän lisätään tietysti tonttulakki. Piirtäkää myös jouluisen väriset vaatteet ja nimetkää joko vaatekappaleet tai ruumiinosat ruotsiksi.</a:t>
            </a:r>
          </a:p>
          <a:p>
            <a:r>
              <a:rPr lang="fi-FI" sz="2000" dirty="0" smtClean="0"/>
              <a:t>Jos teette useamman tontun, voi ne kiinnittää käytävälle kulkemaan iloisesti käsi kädessä. </a:t>
            </a:r>
            <a:r>
              <a:rPr lang="fi-FI" sz="2000" dirty="0" smtClean="0">
                <a:sym typeface="Wingdings" panose="05000000000000000000" pitchFamily="2" charset="2"/>
              </a:rPr>
              <a:t></a:t>
            </a:r>
            <a:endParaRPr lang="fi-FI" sz="2000" dirty="0"/>
          </a:p>
        </p:txBody>
      </p:sp>
    </p:spTree>
    <p:extLst>
      <p:ext uri="{BB962C8B-B14F-4D97-AF65-F5344CB8AC3E}">
        <p14:creationId xmlns:p14="http://schemas.microsoft.com/office/powerpoint/2010/main" val="2247828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6. GLAD </a:t>
            </a:r>
            <a:r>
              <a:rPr lang="fi-FI" dirty="0"/>
              <a:t>SJÄLVSTÄNDIGHETSDAG FINLAND!</a:t>
            </a:r>
          </a:p>
        </p:txBody>
      </p:sp>
      <p:sp>
        <p:nvSpPr>
          <p:cNvPr id="3" name="Sisällön paikkamerkki 2"/>
          <p:cNvSpPr>
            <a:spLocks noGrp="1"/>
          </p:cNvSpPr>
          <p:nvPr>
            <p:ph idx="1"/>
          </p:nvPr>
        </p:nvSpPr>
        <p:spPr/>
        <p:txBody>
          <a:bodyPr/>
          <a:lstStyle/>
          <a:p>
            <a:r>
              <a:rPr lang="fi-FI" dirty="0" smtClean="0"/>
              <a:t>Suomalaisuutta ja suomalaista identiteettiä voi käsitellä vaikka:</a:t>
            </a:r>
            <a:endParaRPr lang="fi-FI" dirty="0" smtClean="0">
              <a:hlinkClick r:id="rId2"/>
            </a:endParaRPr>
          </a:p>
          <a:p>
            <a:pPr lvl="1"/>
            <a:r>
              <a:rPr lang="fi-FI" dirty="0" err="1" smtClean="0">
                <a:hlinkClick r:id="rId2"/>
              </a:rPr>
              <a:t>Piirrustustehtävä</a:t>
            </a:r>
            <a:r>
              <a:rPr lang="fi-FI" dirty="0" err="1" smtClean="0"/>
              <a:t>n</a:t>
            </a:r>
            <a:r>
              <a:rPr lang="fi-FI" dirty="0" smtClean="0"/>
              <a:t> avulla</a:t>
            </a:r>
          </a:p>
          <a:p>
            <a:pPr lvl="1"/>
            <a:r>
              <a:rPr lang="fi-FI" dirty="0" smtClean="0">
                <a:hlinkClick r:id="rId3"/>
              </a:rPr>
              <a:t>Valokuvasuunnistuksella</a:t>
            </a:r>
            <a:endParaRPr lang="fi-FI" dirty="0" smtClean="0"/>
          </a:p>
          <a:p>
            <a:pPr lvl="1"/>
            <a:r>
              <a:rPr lang="fi-FI" dirty="0" smtClean="0"/>
              <a:t>Tai keskustelemalla/ tekemällä gallup siitä, mitkä seuraavista sanoista kuvaavat eniten suomalaisuutta:</a:t>
            </a:r>
          </a:p>
          <a:p>
            <a:pPr marL="411480" lvl="1" indent="0">
              <a:buNone/>
            </a:pPr>
            <a:r>
              <a:rPr lang="fi-FI" dirty="0" smtClean="0"/>
              <a:t>	sisu, </a:t>
            </a:r>
            <a:r>
              <a:rPr lang="fi-FI" dirty="0" err="1" smtClean="0"/>
              <a:t>memma</a:t>
            </a:r>
            <a:r>
              <a:rPr lang="fi-FI" dirty="0" smtClean="0"/>
              <a:t>, </a:t>
            </a:r>
            <a:r>
              <a:rPr lang="fi-FI" dirty="0" err="1" smtClean="0"/>
              <a:t>bastu</a:t>
            </a:r>
            <a:r>
              <a:rPr lang="fi-FI" dirty="0" smtClean="0"/>
              <a:t>, </a:t>
            </a:r>
            <a:r>
              <a:rPr lang="fi-FI" dirty="0" err="1" smtClean="0"/>
              <a:t>skola</a:t>
            </a:r>
            <a:r>
              <a:rPr lang="fi-FI" dirty="0" smtClean="0"/>
              <a:t>, </a:t>
            </a:r>
            <a:r>
              <a:rPr lang="fi-FI" dirty="0" err="1" smtClean="0"/>
              <a:t>rågbröd</a:t>
            </a:r>
            <a:r>
              <a:rPr lang="fi-FI" dirty="0" smtClean="0"/>
              <a:t>, 	</a:t>
            </a:r>
            <a:r>
              <a:rPr lang="fi-FI" dirty="0" err="1" smtClean="0"/>
              <a:t>mobiltelefon</a:t>
            </a:r>
            <a:r>
              <a:rPr lang="fi-FI" dirty="0" smtClean="0"/>
              <a:t>, </a:t>
            </a:r>
            <a:r>
              <a:rPr lang="fi-FI" dirty="0" err="1" smtClean="0"/>
              <a:t>sommarstuga</a:t>
            </a:r>
            <a:r>
              <a:rPr lang="fi-FI" dirty="0" smtClean="0"/>
              <a:t>,  </a:t>
            </a:r>
            <a:r>
              <a:rPr lang="fi-FI" dirty="0" err="1" smtClean="0"/>
              <a:t>pimpelfiske</a:t>
            </a:r>
            <a:r>
              <a:rPr lang="fi-FI" dirty="0" smtClean="0"/>
              <a:t>, 	</a:t>
            </a:r>
            <a:r>
              <a:rPr lang="fi-FI" dirty="0" err="1" smtClean="0"/>
              <a:t>ishockey</a:t>
            </a:r>
            <a:r>
              <a:rPr lang="fi-FI" dirty="0" smtClean="0"/>
              <a:t>, </a:t>
            </a:r>
            <a:r>
              <a:rPr lang="fi-FI" dirty="0" err="1" smtClean="0"/>
              <a:t>blåvitt</a:t>
            </a:r>
            <a:r>
              <a:rPr lang="fi-FI" dirty="0" smtClean="0"/>
              <a:t>, </a:t>
            </a:r>
            <a:r>
              <a:rPr lang="fi-FI" dirty="0" err="1" smtClean="0"/>
              <a:t>frihet</a:t>
            </a:r>
            <a:r>
              <a:rPr lang="fi-FI" dirty="0" smtClean="0"/>
              <a:t>, natur</a:t>
            </a:r>
            <a:endParaRPr lang="fi-FI" dirty="0"/>
          </a:p>
        </p:txBody>
      </p:sp>
    </p:spTree>
    <p:extLst>
      <p:ext uri="{BB962C8B-B14F-4D97-AF65-F5344CB8AC3E}">
        <p14:creationId xmlns:p14="http://schemas.microsoft.com/office/powerpoint/2010/main" val="4054992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7. </a:t>
            </a:r>
            <a:r>
              <a:rPr lang="fi-FI" dirty="0" err="1" smtClean="0"/>
              <a:t>Överraskning</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smtClean="0"/>
              <a:t>Arpokaa ryhmässä ”lahjaparit”, jotka saavat toisiltaan pienen muistamisen ennen joulua.</a:t>
            </a:r>
          </a:p>
          <a:p>
            <a:r>
              <a:rPr lang="fi-FI" dirty="0" smtClean="0"/>
              <a:t>Lahjan ei tarvitse olla konkreettista materiaa, vaan se voi olla vaikka tarjottimen kantaminen pöytään ruokalassa, penaalin kynien teroittaminen tai vaikka kirjeen kirjoittaminen. Tärkeintä on, että lahjan saaja yllättyy positiivisesti.</a:t>
            </a:r>
          </a:p>
          <a:p>
            <a:r>
              <a:rPr lang="fi-FI" dirty="0" smtClean="0">
                <a:solidFill>
                  <a:schemeClr val="accent2">
                    <a:lumMod val="75000"/>
                  </a:schemeClr>
                </a:solidFill>
              </a:rPr>
              <a:t>Opettaja yllättää myös. Hän on piilottanut luokkaan jonkun jouluun liittyvän asian/esineen, joka etsitään ruotsiksi avaimenpiilotuksen tyyliin koko ryhmän voimin</a:t>
            </a:r>
            <a:r>
              <a:rPr lang="fi-FI" dirty="0" smtClean="0"/>
              <a:t>.</a:t>
            </a:r>
            <a:endParaRPr lang="fi-FI" dirty="0"/>
          </a:p>
        </p:txBody>
      </p:sp>
    </p:spTree>
    <p:extLst>
      <p:ext uri="{BB962C8B-B14F-4D97-AF65-F5344CB8AC3E}">
        <p14:creationId xmlns:p14="http://schemas.microsoft.com/office/powerpoint/2010/main" val="208396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8. </a:t>
            </a:r>
            <a:r>
              <a:rPr lang="fi-FI" dirty="0" err="1" smtClean="0"/>
              <a:t>Vinter</a:t>
            </a:r>
            <a:r>
              <a:rPr lang="fi-FI" dirty="0" smtClean="0"/>
              <a:t> i </a:t>
            </a:r>
            <a:r>
              <a:rPr lang="fi-FI" dirty="0" err="1" smtClean="0"/>
              <a:t>mumindalen</a:t>
            </a:r>
            <a:endParaRPr lang="fi-FI" dirty="0"/>
          </a:p>
        </p:txBody>
      </p:sp>
      <p:sp>
        <p:nvSpPr>
          <p:cNvPr id="3" name="Sisällön paikkamerkki 2"/>
          <p:cNvSpPr>
            <a:spLocks noGrp="1"/>
          </p:cNvSpPr>
          <p:nvPr>
            <p:ph idx="1"/>
          </p:nvPr>
        </p:nvSpPr>
        <p:spPr/>
        <p:txBody>
          <a:bodyPr>
            <a:normAutofit fontScale="85000" lnSpcReduction="20000"/>
          </a:bodyPr>
          <a:lstStyle/>
          <a:p>
            <a:r>
              <a:rPr lang="fi-FI" dirty="0" smtClean="0"/>
              <a:t>Lumi ja talvi vaikeuttavat lentoliikennettä myös Muumilaaksossa: </a:t>
            </a:r>
            <a:r>
              <a:rPr lang="fi-FI" dirty="0" smtClean="0">
                <a:hlinkClick r:id="rId2"/>
              </a:rPr>
              <a:t>https://www.youtube.com/watch?v=hnKT7OYmN00</a:t>
            </a:r>
            <a:r>
              <a:rPr lang="fi-FI" dirty="0" smtClean="0"/>
              <a:t> (kesto alle 2min)</a:t>
            </a:r>
            <a:br>
              <a:rPr lang="fi-FI" dirty="0" smtClean="0"/>
            </a:br>
            <a:endParaRPr lang="fi-FI" dirty="0" smtClean="0"/>
          </a:p>
          <a:p>
            <a:r>
              <a:rPr lang="fi-FI" dirty="0" smtClean="0"/>
              <a:t>Muumit eivät tiedä mikä joulu on, sillä he nukkuvat silloin talviunta. Osaisitko sinä </a:t>
            </a:r>
            <a:r>
              <a:rPr lang="fi-FI" dirty="0" smtClean="0"/>
              <a:t>selittää, </a:t>
            </a:r>
            <a:r>
              <a:rPr lang="fi-FI" dirty="0" smtClean="0"/>
              <a:t>miksi joulua vietetään, mikä sen sanoma on ja mitä asioita siihen liittyy? </a:t>
            </a:r>
          </a:p>
          <a:p>
            <a:pPr lvl="1"/>
            <a:r>
              <a:rPr lang="fi-FI" dirty="0" smtClean="0"/>
              <a:t>Kerätkää taululle</a:t>
            </a:r>
            <a:r>
              <a:rPr lang="fi-FI" dirty="0"/>
              <a:t>/ kartongille tai vaikka </a:t>
            </a:r>
            <a:r>
              <a:rPr lang="fi-FI" dirty="0">
                <a:hlinkClick r:id="rId3"/>
              </a:rPr>
              <a:t>https://wordart.com</a:t>
            </a:r>
            <a:r>
              <a:rPr lang="fi-FI" dirty="0" smtClean="0">
                <a:hlinkClick r:id="rId3"/>
              </a:rPr>
              <a:t>/</a:t>
            </a:r>
            <a:r>
              <a:rPr lang="fi-FI" dirty="0" smtClean="0"/>
              <a:t> sanapilveen joulusanoja ruotsiksi. Hyödyntäkää apuna sanakirjoja. Apua asioiden nimeämiseen löytyy myös vaikka </a:t>
            </a:r>
            <a:r>
              <a:rPr lang="fi-FI" dirty="0" smtClean="0">
                <a:hlinkClick r:id="rId4"/>
              </a:rPr>
              <a:t>tästä sanalistasta.</a:t>
            </a:r>
            <a:endParaRPr lang="fi-FI" dirty="0"/>
          </a:p>
        </p:txBody>
      </p:sp>
    </p:spTree>
    <p:extLst>
      <p:ext uri="{BB962C8B-B14F-4D97-AF65-F5344CB8AC3E}">
        <p14:creationId xmlns:p14="http://schemas.microsoft.com/office/powerpoint/2010/main" val="34062126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ani">
  <a:themeElements>
    <a:clrScheme name="Kirkkaus">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Urbaani">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ani">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499</TotalTime>
  <Words>1191</Words>
  <Application>Microsoft Office PowerPoint</Application>
  <PresentationFormat>Näytössä katseltava diaesitys (4:3)</PresentationFormat>
  <Paragraphs>132</Paragraphs>
  <Slides>26</Slides>
  <Notes>0</Notes>
  <HiddenSlides>0</HiddenSlides>
  <MMClips>0</MMClips>
  <ScaleCrop>false</ScaleCrop>
  <HeadingPairs>
    <vt:vector size="4" baseType="variant">
      <vt:variant>
        <vt:lpstr>Teema</vt:lpstr>
      </vt:variant>
      <vt:variant>
        <vt:i4>1</vt:i4>
      </vt:variant>
      <vt:variant>
        <vt:lpstr>Dian otsikot</vt:lpstr>
      </vt:variant>
      <vt:variant>
        <vt:i4>26</vt:i4>
      </vt:variant>
    </vt:vector>
  </HeadingPairs>
  <TitlesOfParts>
    <vt:vector size="27" baseType="lpstr">
      <vt:lpstr>Urbaani</vt:lpstr>
      <vt:lpstr>JULKALENDER</vt:lpstr>
      <vt:lpstr>1. Adventsång</vt:lpstr>
      <vt:lpstr>2. Julord</vt:lpstr>
      <vt:lpstr>3. Julkort</vt:lpstr>
      <vt:lpstr>4. Tomtedans</vt:lpstr>
      <vt:lpstr>5. Tomtegubbe</vt:lpstr>
      <vt:lpstr>6. GLAD SJÄLVSTÄNDIGHETSDAG FINLAND!</vt:lpstr>
      <vt:lpstr>7. Överraskning</vt:lpstr>
      <vt:lpstr>8. Vinter i mumindalen</vt:lpstr>
      <vt:lpstr>9. Telefonen är trasig!</vt:lpstr>
      <vt:lpstr>10. Julsallad</vt:lpstr>
      <vt:lpstr>11. Allsång på svenska</vt:lpstr>
      <vt:lpstr>12. Kalle Anka</vt:lpstr>
      <vt:lpstr>13. LUCIADAGEN</vt:lpstr>
      <vt:lpstr>14. Julevolutionslek</vt:lpstr>
      <vt:lpstr>15. Bordet är dukat Etsi erot ruotsalaisen ja suomalaisen joulukattauksen välillä.</vt:lpstr>
      <vt:lpstr>16. Julkalender på TV</vt:lpstr>
      <vt:lpstr>17. Kimspel</vt:lpstr>
      <vt:lpstr>18. Min kära vän</vt:lpstr>
      <vt:lpstr>19. Julrim</vt:lpstr>
      <vt:lpstr>20. En julsaga</vt:lpstr>
      <vt:lpstr>21. Hoppa rep</vt:lpstr>
      <vt:lpstr>22. Slappna av</vt:lpstr>
      <vt:lpstr>23. Jultomren ger sig på väg! </vt:lpstr>
      <vt:lpstr>24. JULAFTON - Hur firar ni jul i din familj? </vt:lpstr>
      <vt:lpstr>God jul och gott nytt år!</vt:lpstr>
    </vt:vector>
  </TitlesOfParts>
  <Company>Jyväskylän kaupunki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JULKALENDER</dc:title>
  <dc:creator>JKL</dc:creator>
  <cp:lastModifiedBy>JKL</cp:lastModifiedBy>
  <cp:revision>64</cp:revision>
  <dcterms:created xsi:type="dcterms:W3CDTF">2018-08-07T10:17:24Z</dcterms:created>
  <dcterms:modified xsi:type="dcterms:W3CDTF">2018-08-08T11:22:55Z</dcterms:modified>
</cp:coreProperties>
</file>