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9" r:id="rId3"/>
    <p:sldId id="271" r:id="rId4"/>
    <p:sldId id="270" r:id="rId5"/>
    <p:sldId id="272" r:id="rId6"/>
    <p:sldId id="268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855C5-64B6-4DBA-A5BA-4C2E72FF68CE}" type="datetimeFigureOut">
              <a:rPr lang="fi-FI" smtClean="0"/>
              <a:t>18.3.2020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AF49B-1FF8-442B-9FA5-05C14ED3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0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Bob predictions; first impressions; likes and dislikes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E98A5-608B-46BB-B394-62CA5385B2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1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Tagline and predictions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E98A5-608B-46BB-B394-62CA5385B2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5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793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430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6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494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253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5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3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499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230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 smtClean="0"/>
              <a:t>Wednesday Group 1, 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250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Comprehension Questions</a:t>
            </a:r>
            <a:endParaRPr lang="en-GB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19536" y="1447800"/>
            <a:ext cx="8291264" cy="5005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Answer the following questions in </a:t>
            </a:r>
            <a:r>
              <a:rPr lang="en-GB" b="1" dirty="0" smtClean="0"/>
              <a:t>full sentences </a:t>
            </a:r>
            <a:r>
              <a:rPr lang="en-GB" dirty="0" smtClean="0"/>
              <a:t>using </a:t>
            </a:r>
            <a:r>
              <a:rPr lang="en-GB" u="sng" dirty="0" smtClean="0"/>
              <a:t>evidence</a:t>
            </a:r>
            <a:r>
              <a:rPr lang="en-GB" dirty="0" smtClean="0"/>
              <a:t> whenever </a:t>
            </a:r>
            <a:r>
              <a:rPr lang="en-GB" dirty="0" smtClean="0"/>
              <a:t>possible. You can talk about the answers with an adult.</a:t>
            </a:r>
            <a:endParaRPr lang="en-GB" dirty="0" smtClean="0"/>
          </a:p>
          <a:p>
            <a:pPr marL="0" indent="0">
              <a:buNone/>
            </a:pPr>
            <a:r>
              <a:rPr lang="en-US" dirty="0"/>
              <a:t>p. 31. Why does August feel uncomfortable about his mum talking</a:t>
            </a:r>
          </a:p>
          <a:p>
            <a:pPr marL="0" indent="0">
              <a:buNone/>
            </a:pPr>
            <a:r>
              <a:rPr lang="en-US" dirty="0"/>
              <a:t>about the chicks?</a:t>
            </a:r>
          </a:p>
          <a:p>
            <a:pPr marL="0" indent="0">
              <a:buNone/>
            </a:pPr>
            <a:r>
              <a:rPr lang="en-US" dirty="0"/>
              <a:t>p. 32. Why does August give the signal to his mum to leave?</a:t>
            </a:r>
          </a:p>
          <a:p>
            <a:pPr marL="0" indent="0">
              <a:buNone/>
            </a:pPr>
            <a:r>
              <a:rPr lang="en-US" dirty="0"/>
              <a:t>p. 33. Why do you think August feels ‘very sad and a tiny bit happy’?</a:t>
            </a:r>
          </a:p>
          <a:p>
            <a:pPr marL="0" indent="0">
              <a:buNone/>
            </a:pPr>
            <a:r>
              <a:rPr lang="en-US" dirty="0"/>
              <a:t>p. 34. August lies to his mum on this page. Find where, and explain</a:t>
            </a:r>
          </a:p>
          <a:p>
            <a:pPr marL="0" indent="0">
              <a:buNone/>
            </a:pPr>
            <a:r>
              <a:rPr lang="en-US" dirty="0"/>
              <a:t>why he does so.</a:t>
            </a:r>
          </a:p>
          <a:p>
            <a:pPr marL="0" indent="0">
              <a:buNone/>
            </a:pPr>
            <a:r>
              <a:rPr lang="en-US" dirty="0"/>
              <a:t>p. 34. Why does the author have August say that he wasn’t lying at</a:t>
            </a:r>
          </a:p>
          <a:p>
            <a:pPr marL="0" indent="0">
              <a:buNone/>
            </a:pPr>
            <a:r>
              <a:rPr lang="en-US" dirty="0"/>
              <a:t>the end of the chapter?</a:t>
            </a:r>
          </a:p>
          <a:p>
            <a:pPr marL="0" indent="0">
              <a:buNone/>
            </a:pPr>
            <a:r>
              <a:rPr lang="en-US" dirty="0"/>
              <a:t>p. 35. What do you think has made August’s mum and dad change</a:t>
            </a:r>
          </a:p>
          <a:p>
            <a:pPr marL="0" indent="0">
              <a:buNone/>
            </a:pPr>
            <a:r>
              <a:rPr lang="en-US" dirty="0"/>
              <a:t>sides about his attending school?</a:t>
            </a:r>
          </a:p>
          <a:p>
            <a:pPr marL="0" indent="0">
              <a:buNone/>
            </a:pPr>
            <a:r>
              <a:rPr lang="en-US" dirty="0"/>
              <a:t>p. 35-36. How does August feel on his block? Why?</a:t>
            </a:r>
          </a:p>
          <a:p>
            <a:pPr marL="0" indent="0">
              <a:buNone/>
            </a:pPr>
            <a:r>
              <a:rPr lang="en-US" dirty="0"/>
              <a:t>p. 35-6. How does the author contrast August’s block with the front</a:t>
            </a:r>
          </a:p>
          <a:p>
            <a:pPr marL="0" indent="0">
              <a:buNone/>
            </a:pPr>
            <a:r>
              <a:rPr lang="en-US" dirty="0"/>
              <a:t>of school?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32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1337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98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Blurb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9576" y="620688"/>
            <a:ext cx="7772400" cy="4572000"/>
          </a:xfrm>
        </p:spPr>
        <p:txBody>
          <a:bodyPr anchor="ctr"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GB" sz="3200" dirty="0"/>
              <a:t>My name is August.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GB" sz="3200" dirty="0"/>
              <a:t>I won’t describe what I look like.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GB" sz="3200" dirty="0"/>
              <a:t>Whatever you’re thinking, it’s probably worse.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8582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Read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p.31-p41</a:t>
            </a:r>
            <a:endParaRPr lang="fi-FI" dirty="0"/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read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August’s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visit</a:t>
            </a:r>
            <a:r>
              <a:rPr lang="fi-FI" dirty="0" smtClean="0"/>
              <a:t> to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week</a:t>
            </a:r>
            <a:r>
              <a:rPr lang="fi-FI" dirty="0" smtClean="0"/>
              <a:t> in </a:t>
            </a:r>
            <a:r>
              <a:rPr lang="fi-FI" dirty="0" err="1" smtClean="0"/>
              <a:t>class</a:t>
            </a:r>
            <a:r>
              <a:rPr lang="fi-FI" dirty="0" smtClean="0"/>
              <a:t>. </a:t>
            </a:r>
            <a:r>
              <a:rPr lang="fi-FI" dirty="0" err="1" smtClean="0"/>
              <a:t>Please</a:t>
            </a:r>
            <a:r>
              <a:rPr lang="fi-FI" dirty="0" smtClean="0"/>
              <a:t> </a:t>
            </a:r>
            <a:r>
              <a:rPr lang="fi-FI" dirty="0" err="1" smtClean="0"/>
              <a:t>read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r>
              <a:rPr lang="fi-FI" dirty="0" smtClean="0"/>
              <a:t> 31 to </a:t>
            </a:r>
            <a:r>
              <a:rPr lang="fi-FI" dirty="0" err="1" smtClean="0"/>
              <a:t>page</a:t>
            </a:r>
            <a:r>
              <a:rPr lang="fi-FI" dirty="0" smtClean="0"/>
              <a:t> 41.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someone</a:t>
            </a:r>
            <a:r>
              <a:rPr lang="fi-FI" dirty="0" smtClean="0"/>
              <a:t> to </a:t>
            </a:r>
            <a:r>
              <a:rPr lang="fi-FI" dirty="0" err="1" smtClean="0"/>
              <a:t>read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2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68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88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Learning Objectives</a:t>
            </a:r>
            <a:endParaRPr lang="en-GB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991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Try to</a:t>
            </a:r>
            <a:r>
              <a:rPr lang="en-GB" i="1" dirty="0" smtClean="0"/>
              <a:t>…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Explore the main characters and begin to understand August's point of view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17" y="1789008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46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Investigate!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9536" y="1484784"/>
            <a:ext cx="8424936" cy="4320480"/>
          </a:xfrm>
        </p:spPr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Research </a:t>
            </a:r>
            <a:r>
              <a:rPr lang="en-GB" i="1" u="sng" dirty="0"/>
              <a:t>Treacher-Collins </a:t>
            </a:r>
            <a:r>
              <a:rPr lang="en-GB" i="1" u="sng" dirty="0" smtClean="0"/>
              <a:t>syndrome</a:t>
            </a:r>
            <a:r>
              <a:rPr lang="en-GB" dirty="0" smtClean="0"/>
              <a:t>, </a:t>
            </a:r>
            <a:r>
              <a:rPr lang="en-GB" dirty="0"/>
              <a:t>which is </a:t>
            </a:r>
            <a:r>
              <a:rPr lang="en-GB" dirty="0" smtClean="0"/>
              <a:t>what August has in</a:t>
            </a:r>
            <a:r>
              <a:rPr lang="en-GB" dirty="0" smtClean="0"/>
              <a:t> </a:t>
            </a:r>
            <a:r>
              <a:rPr lang="en-GB" i="1" dirty="0"/>
              <a:t>Wonder</a:t>
            </a:r>
            <a:r>
              <a:rPr lang="en-GB" dirty="0" smtClean="0"/>
              <a:t>.</a:t>
            </a:r>
          </a:p>
          <a:p>
            <a:pPr marL="45720" indent="0" algn="ctr">
              <a:buNone/>
            </a:pP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 collect </a:t>
            </a:r>
            <a:r>
              <a:rPr lang="en-GB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five facts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: how it affects people; how common it is; symptoms etc…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68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Hot</a:t>
            </a:r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smtClean="0"/>
              <a:t>Seating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91544" y="817313"/>
            <a:ext cx="5184576" cy="482453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GB" sz="2400" dirty="0"/>
              <a:t>Write </a:t>
            </a:r>
            <a:r>
              <a:rPr lang="en-GB" sz="2400" b="1" dirty="0"/>
              <a:t>three questions</a:t>
            </a:r>
            <a:r>
              <a:rPr lang="en-GB" sz="2400" dirty="0"/>
              <a:t> you would like to ask any of August’s guides (Charlotte, Julian and Jack) about their first impressions of August.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1844825"/>
            <a:ext cx="3096603" cy="37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20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7" y="332656"/>
            <a:ext cx="6512511" cy="1143000"/>
          </a:xfrm>
        </p:spPr>
        <p:txBody>
          <a:bodyPr/>
          <a:lstStyle/>
          <a:p>
            <a:r>
              <a:rPr lang="en-GB" b="1" i="1" dirty="0" smtClean="0"/>
              <a:t>Diary Entry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7528" y="1700808"/>
            <a:ext cx="84969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Choose to be either Charlotte or Julian</a:t>
            </a:r>
            <a:r>
              <a:rPr lang="en-GB" dirty="0"/>
              <a:t> </a:t>
            </a:r>
            <a:r>
              <a:rPr lang="en-GB" dirty="0" smtClean="0"/>
              <a:t> and write a diary entry of your day giving Auggie a tour of the school.</a:t>
            </a:r>
          </a:p>
          <a:p>
            <a:pPr marL="0" indent="0">
              <a:buNone/>
            </a:pPr>
            <a:endParaRPr lang="en-GB" sz="1000" dirty="0"/>
          </a:p>
          <a:p>
            <a:pPr marL="45720" indent="0">
              <a:buNone/>
            </a:pPr>
            <a:r>
              <a:rPr lang="en-GB" u="sng" dirty="0" smtClean="0"/>
              <a:t>You should include</a:t>
            </a:r>
            <a:r>
              <a:rPr lang="en-GB" dirty="0" smtClean="0"/>
              <a:t>:</a:t>
            </a:r>
          </a:p>
          <a:p>
            <a:pPr marL="45720" indent="0">
              <a:buNone/>
            </a:pPr>
            <a:endParaRPr lang="en-GB" sz="1000" u="sng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Write in the past </a:t>
            </a:r>
            <a:r>
              <a:rPr lang="en-GB" dirty="0" smtClean="0"/>
              <a:t>tense</a:t>
            </a:r>
            <a:endParaRPr lang="en-GB" dirty="0"/>
          </a:p>
          <a:p>
            <a:pPr lvl="0"/>
            <a:r>
              <a:rPr lang="en-GB" dirty="0"/>
              <a:t>Include information about the character’s </a:t>
            </a:r>
            <a:r>
              <a:rPr lang="en-GB" dirty="0" smtClean="0"/>
              <a:t>feelings</a:t>
            </a:r>
          </a:p>
          <a:p>
            <a:pPr lvl="0"/>
            <a:r>
              <a:rPr lang="en-GB" dirty="0" smtClean="0"/>
              <a:t>Include details from the book</a:t>
            </a:r>
            <a:endParaRPr lang="en-GB" dirty="0"/>
          </a:p>
          <a:p>
            <a:r>
              <a:rPr lang="en-GB" dirty="0"/>
              <a:t>Use </a:t>
            </a:r>
            <a:r>
              <a:rPr lang="en-GB" dirty="0" smtClean="0"/>
              <a:t>language </a:t>
            </a:r>
            <a:r>
              <a:rPr lang="en-GB" dirty="0"/>
              <a:t>suitable to their </a:t>
            </a:r>
            <a:r>
              <a:rPr lang="en-GB" dirty="0" smtClean="0"/>
              <a:t>character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6030" r="13392"/>
          <a:stretch/>
        </p:blipFill>
        <p:spPr bwMode="auto">
          <a:xfrm>
            <a:off x="7680177" y="2348880"/>
            <a:ext cx="2254221" cy="209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381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Wednesday Group 1, Wonder</vt:lpstr>
      <vt:lpstr>PowerPoint Presentation</vt:lpstr>
      <vt:lpstr>Blurb</vt:lpstr>
      <vt:lpstr>Read</vt:lpstr>
      <vt:lpstr>PowerPoint Presentation</vt:lpstr>
      <vt:lpstr>Learning Objectives</vt:lpstr>
      <vt:lpstr>Investigate!</vt:lpstr>
      <vt:lpstr>Hot Seating</vt:lpstr>
      <vt:lpstr>Diary Entry</vt:lpstr>
      <vt:lpstr>Comprehension Questions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Group 1, Wonder</dc:title>
  <dc:creator>Pilgram, Jeffrey</dc:creator>
  <cp:lastModifiedBy>Pilgram, Jeffrey</cp:lastModifiedBy>
  <cp:revision>1</cp:revision>
  <dcterms:created xsi:type="dcterms:W3CDTF">2020-03-18T15:08:27Z</dcterms:created>
  <dcterms:modified xsi:type="dcterms:W3CDTF">2020-03-18T15:08:49Z</dcterms:modified>
</cp:coreProperties>
</file>