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9"/>
  </p:handoutMasterIdLst>
  <p:sldIdLst>
    <p:sldId id="256" r:id="rId2"/>
    <p:sldId id="257" r:id="rId3"/>
    <p:sldId id="261" r:id="rId4"/>
    <p:sldId id="265" r:id="rId5"/>
    <p:sldId id="264" r:id="rId6"/>
    <p:sldId id="262" r:id="rId7"/>
    <p:sldId id="258" r:id="rId8"/>
  </p:sldIdLst>
  <p:sldSz cx="9144000" cy="6858000" type="screen4x3"/>
  <p:notesSz cx="6858000" cy="9144000"/>
  <p:embeddedFontLst>
    <p:embeddedFont>
      <p:font typeface="Open Sans" panose="020B0606030504020204" pitchFamily="34"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Adobe Gothic Std B" panose="020B0800000000000000" pitchFamily="34" charset="-128"/>
      <p:bold r:id="rId1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42"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323B"/>
    <a:srgbClr val="CB5162"/>
    <a:srgbClr val="3D1313"/>
    <a:srgbClr val="642626"/>
    <a:srgbClr val="7C2E39"/>
    <a:srgbClr val="84282A"/>
    <a:srgbClr val="6D2123"/>
    <a:srgbClr val="67272A"/>
    <a:srgbClr val="333366"/>
    <a:srgbClr val="9E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51" d="100"/>
          <a:sy n="51" d="100"/>
        </p:scale>
        <p:origin x="84" y="1464"/>
      </p:cViewPr>
      <p:guideLst>
        <p:guide orient="horz" pos="459"/>
        <p:guide pos="2880"/>
        <p:guide pos="5488"/>
        <p:guide pos="272"/>
        <p:guide orient="horz" pos="2160"/>
        <p:guide orient="horz" pos="4042"/>
        <p:guide/>
        <p:guide pos="5760"/>
        <p:guide orient="horz"/>
        <p:guide orient="horz" pos="4320"/>
        <p:guide orient="horz" pos="686"/>
        <p:guide orient="horz" pos="86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12/07/2019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12/07/2019</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17763" y="1701800"/>
            <a:ext cx="4319587" cy="2806700"/>
          </a:xfrm>
          <a:prstGeom prst="rect">
            <a:avLst/>
          </a:prstGeom>
          <a:solidFill>
            <a:srgbClr val="6426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itle 1"/>
          <p:cNvSpPr txBox="1">
            <a:spLocks/>
          </p:cNvSpPr>
          <p:nvPr/>
        </p:nvSpPr>
        <p:spPr bwMode="auto">
          <a:xfrm>
            <a:off x="2634027" y="2817486"/>
            <a:ext cx="3875945" cy="87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GB" altLang="en-US" sz="3000" dirty="0">
                <a:solidFill>
                  <a:schemeClr val="bg1"/>
                </a:solidFill>
                <a:latin typeface="Open Sans" panose="020B0606030504020204" pitchFamily="34" charset="0"/>
                <a:cs typeface="Open Sans" panose="020B0606030504020204" pitchFamily="34" charset="0"/>
              </a:rPr>
              <a:t>Should Schools Teach Life Lessons?</a:t>
            </a:r>
          </a:p>
        </p:txBody>
      </p:sp>
      <p:sp>
        <p:nvSpPr>
          <p:cNvPr id="6" name="Title 1"/>
          <p:cNvSpPr txBox="1">
            <a:spLocks/>
          </p:cNvSpPr>
          <p:nvPr/>
        </p:nvSpPr>
        <p:spPr bwMode="auto">
          <a:xfrm>
            <a:off x="2417763" y="2297421"/>
            <a:ext cx="43195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a:t>
            </a:r>
          </a:p>
        </p:txBody>
      </p:sp>
      <p:cxnSp>
        <p:nvCxnSpPr>
          <p:cNvPr id="7" name="Straight Connector 6"/>
          <p:cNvCxnSpPr/>
          <p:nvPr/>
        </p:nvCxnSpPr>
        <p:spPr>
          <a:xfrm>
            <a:off x="3821430" y="2741553"/>
            <a:ext cx="15011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975798"/>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3600" b="1" dirty="0">
                <a:solidFill>
                  <a:srgbClr val="84282A"/>
                </a:solidFill>
                <a:latin typeface="Open Sans" panose="020B0606030504020204" pitchFamily="34" charset="0"/>
                <a:ea typeface="Open Sans" panose="020B0606030504020204" pitchFamily="34" charset="0"/>
                <a:cs typeface="Open Sans" panose="020B0606030504020204" pitchFamily="34" charset="0"/>
              </a:rPr>
              <a:t>Life Lessons: The Context</a:t>
            </a:r>
          </a:p>
        </p:txBody>
      </p:sp>
      <p:sp>
        <p:nvSpPr>
          <p:cNvPr id="8" name="Title 1"/>
          <p:cNvSpPr txBox="1">
            <a:spLocks/>
          </p:cNvSpPr>
          <p:nvPr/>
        </p:nvSpPr>
        <p:spPr>
          <a:xfrm>
            <a:off x="3835324" y="1784159"/>
            <a:ext cx="4868563" cy="395492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650" dirty="0">
                <a:solidFill>
                  <a:schemeClr val="tx1">
                    <a:lumMod val="85000"/>
                    <a:lumOff val="15000"/>
                  </a:schemeClr>
                </a:solidFill>
                <a:latin typeface="Open Sans" pitchFamily="34" charset="0"/>
                <a:ea typeface="Open Sans" pitchFamily="34" charset="0"/>
                <a:cs typeface="Open Sans" pitchFamily="34" charset="0"/>
              </a:rPr>
              <a:t>Education Secretary Damian Hinds has said that young people need more support when leaving home for university.</a:t>
            </a:r>
          </a:p>
          <a:p>
            <a:pPr algn="l" fontAlgn="auto">
              <a:spcAft>
                <a:spcPts val="600"/>
              </a:spcAft>
              <a:defRPr/>
            </a:pPr>
            <a:r>
              <a:rPr lang="en-GB" sz="1650" dirty="0">
                <a:solidFill>
                  <a:schemeClr val="tx1">
                    <a:lumMod val="85000"/>
                    <a:lumOff val="15000"/>
                  </a:schemeClr>
                </a:solidFill>
                <a:latin typeface="Open Sans" pitchFamily="34" charset="0"/>
                <a:ea typeface="Open Sans" pitchFamily="34" charset="0"/>
                <a:cs typeface="Open Sans" pitchFamily="34" charset="0"/>
              </a:rPr>
              <a:t>He suggests that young people should be taught life skills such as budgeting, sharing a house, dealing with relationships and living </a:t>
            </a:r>
            <a:br>
              <a:rPr lang="en-GB" sz="1650" dirty="0">
                <a:solidFill>
                  <a:schemeClr val="tx1">
                    <a:lumMod val="85000"/>
                    <a:lumOff val="15000"/>
                  </a:schemeClr>
                </a:solidFill>
                <a:latin typeface="Open Sans" pitchFamily="34" charset="0"/>
                <a:ea typeface="Open Sans" pitchFamily="34" charset="0"/>
                <a:cs typeface="Open Sans" pitchFamily="34" charset="0"/>
              </a:rPr>
            </a:br>
            <a:r>
              <a:rPr lang="en-GB" sz="1650" dirty="0">
                <a:solidFill>
                  <a:schemeClr val="tx1">
                    <a:lumMod val="85000"/>
                    <a:lumOff val="15000"/>
                  </a:schemeClr>
                </a:solidFill>
                <a:latin typeface="Open Sans" pitchFamily="34" charset="0"/>
                <a:ea typeface="Open Sans" pitchFamily="34" charset="0"/>
                <a:cs typeface="Open Sans" pitchFamily="34" charset="0"/>
              </a:rPr>
              <a:t>with strangers.</a:t>
            </a:r>
          </a:p>
          <a:p>
            <a:pPr algn="l" fontAlgn="auto">
              <a:spcAft>
                <a:spcPts val="600"/>
              </a:spcAft>
              <a:defRPr/>
            </a:pPr>
            <a:r>
              <a:rPr lang="en-GB" sz="1650" dirty="0">
                <a:solidFill>
                  <a:schemeClr val="tx1">
                    <a:lumMod val="85000"/>
                    <a:lumOff val="15000"/>
                  </a:schemeClr>
                </a:solidFill>
                <a:latin typeface="Open Sans" pitchFamily="34" charset="0"/>
                <a:ea typeface="Open Sans" pitchFamily="34" charset="0"/>
                <a:cs typeface="Open Sans" pitchFamily="34" charset="0"/>
              </a:rPr>
              <a:t>Lessons would also ask students whether they know the prices of grocery items and how often they should wash bed sheets.</a:t>
            </a:r>
          </a:p>
          <a:p>
            <a:pPr algn="l" fontAlgn="auto">
              <a:spcAft>
                <a:spcPts val="600"/>
              </a:spcAft>
              <a:defRPr/>
            </a:pPr>
            <a:r>
              <a:rPr lang="en-GB" sz="1650" dirty="0">
                <a:solidFill>
                  <a:schemeClr val="tx1">
                    <a:lumMod val="85000"/>
                    <a:lumOff val="15000"/>
                  </a:schemeClr>
                </a:solidFill>
                <a:latin typeface="Open Sans" pitchFamily="34" charset="0"/>
                <a:ea typeface="Open Sans" pitchFamily="34" charset="0"/>
                <a:cs typeface="Open Sans" pitchFamily="34" charset="0"/>
              </a:rPr>
              <a:t>Damian Hinds also suggested that this generation needed the support more than those previous.</a:t>
            </a:r>
          </a:p>
          <a:p>
            <a:pPr algn="l" fontAlgn="auto">
              <a:spcAft>
                <a:spcPts val="600"/>
              </a:spcAft>
              <a:defRPr/>
            </a:pPr>
            <a:r>
              <a:rPr lang="en-GB" sz="1650" b="1" dirty="0">
                <a:solidFill>
                  <a:schemeClr val="tx1">
                    <a:lumMod val="85000"/>
                    <a:lumOff val="15000"/>
                  </a:schemeClr>
                </a:solidFill>
                <a:latin typeface="Open Sans" pitchFamily="34" charset="0"/>
                <a:ea typeface="Open Sans" pitchFamily="34" charset="0"/>
                <a:cs typeface="Open Sans" pitchFamily="34" charset="0"/>
              </a:rPr>
              <a:t>Should schools teach students how to prepare for life, moving away and living alone?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339" r="10724" b="26"/>
          <a:stretch/>
        </p:blipFill>
        <p:spPr>
          <a:xfrm>
            <a:off x="822121" y="1784158"/>
            <a:ext cx="2770852" cy="385248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773113" y="2712085"/>
            <a:ext cx="7559675" cy="1285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GB" altLang="en-US" sz="36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What Do You Think?</a:t>
            </a:r>
            <a:br>
              <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Who do you agree </a:t>
            </a:r>
            <a:br>
              <a:rPr lang="en-GB" sz="2400" b="1" dirty="0">
                <a:solidFill>
                  <a:schemeClr val="tx1">
                    <a:lumMod val="75000"/>
                    <a:lumOff val="25000"/>
                  </a:schemeClr>
                </a:solidFill>
                <a:latin typeface="Open Sans" pitchFamily="34" charset="0"/>
                <a:ea typeface="Open Sans" pitchFamily="34" charset="0"/>
                <a:cs typeface="Open Sans" pitchFamily="34" charset="0"/>
              </a:rPr>
            </a:br>
            <a:r>
              <a:rPr lang="en-GB" sz="2400" b="1" dirty="0">
                <a:solidFill>
                  <a:schemeClr val="tx1">
                    <a:lumMod val="75000"/>
                    <a:lumOff val="25000"/>
                  </a:schemeClr>
                </a:solidFill>
                <a:latin typeface="Open Sans" pitchFamily="34" charset="0"/>
                <a:ea typeface="Open Sans" pitchFamily="34" charset="0"/>
                <a:cs typeface="Open Sans" pitchFamily="34" charset="0"/>
              </a:rPr>
              <a:t>with? Why?</a:t>
            </a:r>
            <a:r>
              <a:rPr lang="en-GB" sz="2400" b="1" dirty="0">
                <a:solidFill>
                  <a:srgbClr val="809141"/>
                </a:solidFill>
                <a:latin typeface="Open Sans" pitchFamily="34" charset="0"/>
                <a:ea typeface="Open Sans" pitchFamily="34" charset="0"/>
                <a:cs typeface="Open Sans" pitchFamily="34" charset="0"/>
              </a:rPr>
              <a:t> </a:t>
            </a:r>
            <a:br>
              <a:rPr lang="en-GB" sz="3600" b="1" dirty="0">
                <a:solidFill>
                  <a:srgbClr val="809141"/>
                </a:solidFill>
                <a:latin typeface="Open Sans" pitchFamily="34" charset="0"/>
                <a:ea typeface="Open Sans" pitchFamily="34" charset="0"/>
                <a:cs typeface="Open Sans" pitchFamily="34" charset="0"/>
              </a:rPr>
            </a:br>
            <a:endParaRPr lang="en-GB" altLang="en-US" sz="3600" b="1" dirty="0">
              <a:solidFill>
                <a:srgbClr val="809141"/>
              </a:solidFill>
              <a:latin typeface="Adobe Gothic Std B" panose="020B0800000000000000" pitchFamily="34" charset="-128"/>
              <a:ea typeface="Adobe Gothic Std B" panose="020B0800000000000000" pitchFamily="34" charset="-128"/>
              <a:cs typeface="Open Sans" panose="020B0606030504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
            <a:ext cx="9144000" cy="6855849"/>
          </a:xfrm>
          <a:prstGeom prst="rect">
            <a:avLst/>
          </a:prstGeom>
        </p:spPr>
      </p:pic>
      <p:grpSp>
        <p:nvGrpSpPr>
          <p:cNvPr id="10" name="Group 9"/>
          <p:cNvGrpSpPr/>
          <p:nvPr/>
        </p:nvGrpSpPr>
        <p:grpSpPr>
          <a:xfrm>
            <a:off x="4563533" y="0"/>
            <a:ext cx="4580467" cy="6858000"/>
            <a:chOff x="4563533" y="0"/>
            <a:chExt cx="4580467" cy="6858000"/>
          </a:xfrm>
        </p:grpSpPr>
        <p:sp>
          <p:nvSpPr>
            <p:cNvPr id="13" name="Rectangle 12"/>
            <p:cNvSpPr/>
            <p:nvPr/>
          </p:nvSpPr>
          <p:spPr>
            <a:xfrm>
              <a:off x="4563533" y="0"/>
              <a:ext cx="4580467"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defRPr/>
              </a:pP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p:cNvSpPr/>
            <p:nvPr/>
          </p:nvSpPr>
          <p:spPr>
            <a:xfrm>
              <a:off x="4563533" y="0"/>
              <a:ext cx="4580467" cy="6858000"/>
            </a:xfrm>
            <a:prstGeom prst="rect">
              <a:avLst/>
            </a:prstGeom>
            <a:solidFill>
              <a:srgbClr val="3D131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defRPr/>
              </a:pP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Life is infinitely more complicated than it was 40 to 50 years ago. Turning up on the doorstep of an employer and asking for a job is a thing of the past, house prices are unreasonably high and young people are just expected to instantly know everything as soon as they leave school. That leaves so many of them vulnerable. These lessons are vital and essential.</a:t>
              </a:r>
            </a:p>
          </p:txBody>
        </p:sp>
      </p:grpSp>
      <p:grpSp>
        <p:nvGrpSpPr>
          <p:cNvPr id="14" name="Group 13"/>
          <p:cNvGrpSpPr/>
          <p:nvPr/>
        </p:nvGrpSpPr>
        <p:grpSpPr>
          <a:xfrm>
            <a:off x="0" y="0"/>
            <a:ext cx="4580467" cy="6858000"/>
            <a:chOff x="4563533" y="0"/>
            <a:chExt cx="4580467" cy="6858000"/>
          </a:xfrm>
        </p:grpSpPr>
        <p:sp>
          <p:nvSpPr>
            <p:cNvPr id="15" name="Rectangle 14"/>
            <p:cNvSpPr/>
            <p:nvPr/>
          </p:nvSpPr>
          <p:spPr>
            <a:xfrm>
              <a:off x="4563533" y="0"/>
              <a:ext cx="4580467"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defRPr/>
              </a:pPr>
              <a:endPar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p:cNvSpPr/>
            <p:nvPr/>
          </p:nvSpPr>
          <p:spPr>
            <a:xfrm>
              <a:off x="4563533" y="0"/>
              <a:ext cx="4580467" cy="6858000"/>
            </a:xfrm>
            <a:prstGeom prst="rect">
              <a:avLst/>
            </a:prstGeom>
            <a:solidFill>
              <a:srgbClr val="3D1313">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defRPr/>
              </a:pP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Schools never taught us life lessons and I’ve managed to turn out just fine. I got myself a job by dropping CVs off with local businesses, saved what I could, never went to university and managed to get myself a house before I turned 30! Young people these days are too soft. Life lessons… honestly! Ask your parents how they managed, and you’ll learn everything you </a:t>
              </a:r>
              <a:b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dirty="0">
                  <a:solidFill>
                    <a:schemeClr val="bg1"/>
                  </a:solidFill>
                  <a:latin typeface="Open Sans" panose="020B0606030504020204" pitchFamily="34" charset="0"/>
                  <a:ea typeface="Open Sans" panose="020B0606030504020204" pitchFamily="34" charset="0"/>
                  <a:cs typeface="Open Sans" panose="020B0606030504020204" pitchFamily="34" charset="0"/>
                </a:rPr>
                <a:t>need to know.</a:t>
              </a:r>
            </a:p>
          </p:txBody>
        </p:sp>
      </p:grpSp>
      <p:sp>
        <p:nvSpPr>
          <p:cNvPr id="5" name="Title 1"/>
          <p:cNvSpPr txBox="1">
            <a:spLocks/>
          </p:cNvSpPr>
          <p:nvPr/>
        </p:nvSpPr>
        <p:spPr bwMode="auto">
          <a:xfrm>
            <a:off x="6309359" y="6043292"/>
            <a:ext cx="2528887" cy="54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GB" alt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You Think?</a:t>
            </a:r>
          </a:p>
          <a:p>
            <a:pPr algn="r" eaLnBrk="1" hangingPunct="1"/>
            <a:r>
              <a:rPr lang="en-GB" sz="1200" b="1" dirty="0">
                <a:solidFill>
                  <a:schemeClr val="bg1"/>
                </a:solidFill>
                <a:latin typeface="Open Sans" pitchFamily="34" charset="0"/>
                <a:ea typeface="Open Sans" pitchFamily="34" charset="0"/>
                <a:cs typeface="Open Sans" pitchFamily="34" charset="0"/>
              </a:rPr>
              <a:t>Who do you agree with? Why? </a:t>
            </a:r>
          </a:p>
        </p:txBody>
      </p:sp>
      <p:sp>
        <p:nvSpPr>
          <p:cNvPr id="17" name="Title 1"/>
          <p:cNvSpPr txBox="1">
            <a:spLocks/>
          </p:cNvSpPr>
          <p:nvPr/>
        </p:nvSpPr>
        <p:spPr bwMode="auto">
          <a:xfrm>
            <a:off x="305754" y="6043292"/>
            <a:ext cx="2528887" cy="54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You Think?</a:t>
            </a:r>
          </a:p>
          <a:p>
            <a:pPr eaLnBrk="1" hangingPunct="1"/>
            <a:r>
              <a:rPr lang="en-GB" sz="1200" b="1" dirty="0">
                <a:solidFill>
                  <a:schemeClr val="bg1"/>
                </a:solidFill>
                <a:latin typeface="Open Sans" pitchFamily="34" charset="0"/>
                <a:ea typeface="Open Sans" pitchFamily="34" charset="0"/>
                <a:cs typeface="Open Sans" pitchFamily="34" charset="0"/>
              </a:rPr>
              <a:t>Who do you agree with? Why? </a:t>
            </a:r>
          </a:p>
        </p:txBody>
      </p:sp>
    </p:spTree>
    <p:extLst>
      <p:ext uri="{BB962C8B-B14F-4D97-AF65-F5344CB8AC3E}">
        <p14:creationId xmlns:p14="http://schemas.microsoft.com/office/powerpoint/2010/main" val="291576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8" name="Title 1"/>
          <p:cNvSpPr>
            <a:spLocks noGrp="1"/>
          </p:cNvSpPr>
          <p:nvPr>
            <p:ph type="ctrTitle" idx="4294967295"/>
          </p:nvPr>
        </p:nvSpPr>
        <p:spPr bwMode="auto">
          <a:xfrm>
            <a:off x="0" y="2031228"/>
            <a:ext cx="9144000" cy="7921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For and Against</a:t>
            </a:r>
          </a:p>
        </p:txBody>
      </p:sp>
      <p:sp>
        <p:nvSpPr>
          <p:cNvPr id="9" name="Title 1"/>
          <p:cNvSpPr txBox="1">
            <a:spLocks/>
          </p:cNvSpPr>
          <p:nvPr/>
        </p:nvSpPr>
        <p:spPr>
          <a:xfrm>
            <a:off x="1578952" y="2735000"/>
            <a:ext cx="5986095" cy="158231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2000" dirty="0">
                <a:solidFill>
                  <a:schemeClr val="tx1">
                    <a:lumMod val="85000"/>
                    <a:lumOff val="15000"/>
                  </a:schemeClr>
                </a:solidFill>
                <a:latin typeface="Open Sans" pitchFamily="34" charset="0"/>
                <a:ea typeface="Open Sans" pitchFamily="34" charset="0"/>
                <a:cs typeface="Open Sans" pitchFamily="34" charset="0"/>
              </a:rPr>
              <a:t>Consider both sides of the argument: what are the pros and cons of teaching young people how to be independent? Think about how a person gains independence and whether or not there are some life skills you can or cannot be taught.</a:t>
            </a:r>
          </a:p>
          <a:p>
            <a:pPr fontAlgn="auto">
              <a:spcAft>
                <a:spcPts val="600"/>
              </a:spcAft>
              <a:defRPr/>
            </a:pPr>
            <a:r>
              <a:rPr lang="en-GB" sz="2000" b="1" dirty="0">
                <a:solidFill>
                  <a:schemeClr val="tx1">
                    <a:lumMod val="85000"/>
                    <a:lumOff val="15000"/>
                  </a:schemeClr>
                </a:solidFill>
                <a:latin typeface="Open Sans" pitchFamily="34" charset="0"/>
                <a:ea typeface="Open Sans" pitchFamily="34" charset="0"/>
                <a:cs typeface="Open Sans" pitchFamily="34" charset="0"/>
              </a:rPr>
              <a:t>Consider the pros and cons of these lessons.</a:t>
            </a:r>
          </a:p>
        </p:txBody>
      </p:sp>
    </p:spTree>
    <p:extLst>
      <p:ext uri="{BB962C8B-B14F-4D97-AF65-F5344CB8AC3E}">
        <p14:creationId xmlns:p14="http://schemas.microsoft.com/office/powerpoint/2010/main" val="365442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304800" y="1410301"/>
            <a:ext cx="4769708"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GB" altLang="en-US" sz="36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Personal Response</a:t>
            </a:r>
          </a:p>
        </p:txBody>
      </p:sp>
      <p:sp>
        <p:nvSpPr>
          <p:cNvPr id="8" name="Title 1"/>
          <p:cNvSpPr txBox="1">
            <a:spLocks/>
          </p:cNvSpPr>
          <p:nvPr/>
        </p:nvSpPr>
        <p:spPr>
          <a:xfrm>
            <a:off x="431800" y="2053476"/>
            <a:ext cx="4502665" cy="3370153"/>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Do you think young people need more support when leaving home and attending university?</a:t>
            </a:r>
          </a:p>
          <a:p>
            <a:pPr algn="l"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Is it a school’s responsibility to teach </a:t>
            </a:r>
            <a:br>
              <a:rPr lang="en-GB" sz="1800" dirty="0">
                <a:solidFill>
                  <a:schemeClr val="tx1">
                    <a:lumMod val="85000"/>
                    <a:lumOff val="15000"/>
                  </a:schemeClr>
                </a:solidFill>
                <a:latin typeface="Open Sans" pitchFamily="34" charset="0"/>
                <a:ea typeface="Open Sans" pitchFamily="34" charset="0"/>
                <a:cs typeface="Open Sans" pitchFamily="34" charset="0"/>
              </a:rPr>
            </a:br>
            <a:r>
              <a:rPr lang="en-GB" sz="1800" dirty="0">
                <a:solidFill>
                  <a:schemeClr val="tx1">
                    <a:lumMod val="85000"/>
                    <a:lumOff val="15000"/>
                  </a:schemeClr>
                </a:solidFill>
                <a:latin typeface="Open Sans" pitchFamily="34" charset="0"/>
                <a:ea typeface="Open Sans" pitchFamily="34" charset="0"/>
                <a:cs typeface="Open Sans" pitchFamily="34" charset="0"/>
              </a:rPr>
              <a:t>these lessons?</a:t>
            </a:r>
          </a:p>
          <a:p>
            <a:pPr algn="l"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Do you think previous generations had an easier or harder time entering adulthood?</a:t>
            </a:r>
          </a:p>
          <a:p>
            <a:pPr algn="l" fontAlgn="auto">
              <a:spcAft>
                <a:spcPts val="600"/>
              </a:spcAft>
              <a:defRPr/>
            </a:pPr>
            <a:r>
              <a:rPr lang="en-GB" sz="1800" b="1" dirty="0">
                <a:solidFill>
                  <a:schemeClr val="tx1">
                    <a:lumMod val="85000"/>
                    <a:lumOff val="15000"/>
                  </a:schemeClr>
                </a:solidFill>
                <a:latin typeface="Open Sans" pitchFamily="34" charset="0"/>
                <a:ea typeface="Open Sans" pitchFamily="34" charset="0"/>
                <a:cs typeface="Open Sans" pitchFamily="34" charset="0"/>
              </a:rPr>
              <a:t>Consider both sides of the debate and your own thoughts and feelings on </a:t>
            </a:r>
            <a:br>
              <a:rPr lang="en-GB" sz="1800" b="1" dirty="0">
                <a:solidFill>
                  <a:schemeClr val="tx1">
                    <a:lumMod val="85000"/>
                    <a:lumOff val="15000"/>
                  </a:schemeClr>
                </a:solidFill>
                <a:latin typeface="Open Sans" pitchFamily="34" charset="0"/>
                <a:ea typeface="Open Sans" pitchFamily="34" charset="0"/>
                <a:cs typeface="Open Sans" pitchFamily="34" charset="0"/>
              </a:rPr>
            </a:br>
            <a:r>
              <a:rPr lang="en-GB" sz="1800" b="1" dirty="0">
                <a:solidFill>
                  <a:schemeClr val="tx1">
                    <a:lumMod val="85000"/>
                    <a:lumOff val="15000"/>
                  </a:schemeClr>
                </a:solidFill>
                <a:latin typeface="Open Sans" pitchFamily="34" charset="0"/>
                <a:ea typeface="Open Sans" pitchFamily="34" charset="0"/>
                <a:cs typeface="Open Sans" pitchFamily="34" charset="0"/>
              </a:rPr>
              <a:t>the matter and produce a </a:t>
            </a:r>
            <a:br>
              <a:rPr lang="en-GB" sz="1800" b="1" dirty="0">
                <a:solidFill>
                  <a:schemeClr val="tx1">
                    <a:lumMod val="85000"/>
                    <a:lumOff val="15000"/>
                  </a:schemeClr>
                </a:solidFill>
                <a:latin typeface="Open Sans" pitchFamily="34" charset="0"/>
                <a:ea typeface="Open Sans" pitchFamily="34" charset="0"/>
                <a:cs typeface="Open Sans" pitchFamily="34" charset="0"/>
              </a:rPr>
            </a:br>
            <a:r>
              <a:rPr lang="en-GB" sz="1800" b="1" dirty="0">
                <a:solidFill>
                  <a:schemeClr val="tx1">
                    <a:lumMod val="85000"/>
                    <a:lumOff val="15000"/>
                  </a:schemeClr>
                </a:solidFill>
                <a:latin typeface="Open Sans" pitchFamily="34" charset="0"/>
                <a:ea typeface="Open Sans" pitchFamily="34" charset="0"/>
                <a:cs typeface="Open Sans" pitchFamily="34" charset="0"/>
              </a:rPr>
              <a:t>personal response.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spTree>
    <p:extLst>
      <p:ext uri="{BB962C8B-B14F-4D97-AF65-F5344CB8AC3E}">
        <p14:creationId xmlns:p14="http://schemas.microsoft.com/office/powerpoint/2010/main" val="244850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860854" y="2001254"/>
            <a:ext cx="7422292"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40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The Big Question: </a:t>
            </a:r>
            <a:br>
              <a:rPr lang="en-GB" altLang="en-US" sz="2800" b="1" dirty="0">
                <a:solidFill>
                  <a:srgbClr val="8A323B"/>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Should Schools Teach </a:t>
            </a:r>
            <a:br>
              <a:rPr lang="en-GB" altLang="en-US" sz="2800" b="1" dirty="0">
                <a:solidFill>
                  <a:srgbClr val="8A323B"/>
                </a:solidFill>
                <a:latin typeface="Open Sans" panose="020B0606030504020204" pitchFamily="34" charset="0"/>
                <a:ea typeface="Open Sans" panose="020B0606030504020204" pitchFamily="34" charset="0"/>
                <a:cs typeface="Open Sans" panose="020B0606030504020204" pitchFamily="34" charset="0"/>
              </a:rPr>
            </a:br>
            <a:r>
              <a:rPr lang="en-GB" altLang="en-US" sz="2800" b="1" dirty="0">
                <a:solidFill>
                  <a:srgbClr val="8A323B"/>
                </a:solidFill>
                <a:latin typeface="Open Sans" panose="020B0606030504020204" pitchFamily="34" charset="0"/>
                <a:ea typeface="Open Sans" panose="020B0606030504020204" pitchFamily="34" charset="0"/>
                <a:cs typeface="Open Sans" panose="020B0606030504020204" pitchFamily="34" charset="0"/>
              </a:rPr>
              <a:t>Life Lessons?</a:t>
            </a:r>
          </a:p>
        </p:txBody>
      </p:sp>
      <p:sp>
        <p:nvSpPr>
          <p:cNvPr id="8" name="Title 1"/>
          <p:cNvSpPr txBox="1">
            <a:spLocks/>
          </p:cNvSpPr>
          <p:nvPr/>
        </p:nvSpPr>
        <p:spPr>
          <a:xfrm>
            <a:off x="1814383" y="3560805"/>
            <a:ext cx="5515233" cy="1200329"/>
          </a:xfrm>
          <a:prstGeom prst="rect">
            <a:avLst/>
          </a:prstGeom>
        </p:spPr>
        <p:txBody>
          <a:bodyPr wrap="square" lIns="0" rIns="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600"/>
              </a:spcAft>
              <a:defRPr/>
            </a:pPr>
            <a:r>
              <a:rPr lang="en-GB" sz="1800" dirty="0">
                <a:solidFill>
                  <a:schemeClr val="tx1">
                    <a:lumMod val="85000"/>
                    <a:lumOff val="15000"/>
                  </a:schemeClr>
                </a:solidFill>
                <a:latin typeface="Open Sans" pitchFamily="34" charset="0"/>
                <a:ea typeface="Open Sans" pitchFamily="34" charset="0"/>
                <a:cs typeface="Open Sans" pitchFamily="34" charset="0"/>
              </a:rPr>
              <a:t>Working with your group, prepare a speech or presentation to tackle the question above. Consider the pros and cons and come to a conclusion that you can present to the rest of your class.</a:t>
            </a:r>
          </a:p>
        </p:txBody>
      </p:sp>
    </p:spTree>
    <p:extLst>
      <p:ext uri="{BB962C8B-B14F-4D97-AF65-F5344CB8AC3E}">
        <p14:creationId xmlns:p14="http://schemas.microsoft.com/office/powerpoint/2010/main" val="2163778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eyond - Debate PowerPoint Template.pptx" id="{30448F45-DA48-40AE-868D-A96382622756}" vid="{6D0B319D-50FA-4C37-8FF2-BC9C82F6D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230</TotalTime>
  <Words>351</Words>
  <Application>Microsoft Office PowerPoint</Application>
  <PresentationFormat>On-screen Show (4:3)</PresentationFormat>
  <Paragraphs>25</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Open Sans</vt:lpstr>
      <vt:lpstr>Calibri</vt:lpstr>
      <vt:lpstr>Arial</vt:lpstr>
      <vt:lpstr>Adobe Gothic Std B</vt:lpstr>
      <vt:lpstr>Office Theme</vt:lpstr>
      <vt:lpstr>PowerPoint Presentation</vt:lpstr>
      <vt:lpstr>Life Lessons: The Context</vt:lpstr>
      <vt:lpstr>PowerPoint Presentation</vt:lpstr>
      <vt:lpstr>For and Against</vt:lpstr>
      <vt:lpstr>Personal Response</vt:lpstr>
      <vt:lpstr>The Big Question:  Should Schools Teach  Life Lessons?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Robertshaw</dc:creator>
  <cp:lastModifiedBy>Joe Robertshaw</cp:lastModifiedBy>
  <cp:revision>18</cp:revision>
  <dcterms:created xsi:type="dcterms:W3CDTF">2019-05-02T10:09:24Z</dcterms:created>
  <dcterms:modified xsi:type="dcterms:W3CDTF">2019-07-12T13:56:00Z</dcterms:modified>
</cp:coreProperties>
</file>