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256" r:id="rId2"/>
    <p:sldId id="257" r:id="rId3"/>
    <p:sldId id="265" r:id="rId4"/>
    <p:sldId id="260" r:id="rId5"/>
    <p:sldId id="261" r:id="rId6"/>
    <p:sldId id="262" r:id="rId7"/>
    <p:sldId id="258" r:id="rId8"/>
  </p:sldIdLst>
  <p:sldSz cx="9144000" cy="6858000" type="screen4x3"/>
  <p:notesSz cx="6858000" cy="9144000"/>
  <p:embeddedFontLst>
    <p:embeddedFont>
      <p:font typeface="Open Sans" panose="020B0606030504020204" pitchFamily="34"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Adobe Gothic Std B" panose="020B0800000000000000" pitchFamily="34" charset="-128"/>
      <p:bold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4A55"/>
    <a:srgbClr val="644D93"/>
    <a:srgbClr val="309896"/>
    <a:srgbClr val="36ACA9"/>
    <a:srgbClr val="3DA3A4"/>
    <a:srgbClr val="3DA388"/>
    <a:srgbClr val="548C83"/>
    <a:srgbClr val="DF496B"/>
    <a:srgbClr val="157385"/>
    <a:srgbClr val="DD9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9" d="100"/>
          <a:sy n="109" d="100"/>
        </p:scale>
        <p:origin x="876" y="114"/>
      </p:cViewPr>
      <p:guideLst>
        <p:guide orient="horz" pos="2183"/>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77FE4-36AF-41F7-BF1B-1232DA559747}" type="datetimeFigureOut">
              <a:rPr lang="en-GB" smtClean="0"/>
              <a:t>26/04/2019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7E6F9-1946-4A44-815F-9E85AE3EA95B}" type="slidenum">
              <a:rPr lang="en-GB" smtClean="0"/>
              <a:t>‹#›</a:t>
            </a:fld>
            <a:endParaRPr lang="en-GB"/>
          </a:p>
        </p:txBody>
      </p:sp>
    </p:spTree>
    <p:extLst>
      <p:ext uri="{BB962C8B-B14F-4D97-AF65-F5344CB8AC3E}">
        <p14:creationId xmlns:p14="http://schemas.microsoft.com/office/powerpoint/2010/main" val="333582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17E6F9-1946-4A44-815F-9E85AE3EA95B}" type="slidenum">
              <a:rPr lang="en-GB" smtClean="0"/>
              <a:t>5</a:t>
            </a:fld>
            <a:endParaRPr lang="en-GB"/>
          </a:p>
        </p:txBody>
      </p:sp>
    </p:spTree>
    <p:extLst>
      <p:ext uri="{BB962C8B-B14F-4D97-AF65-F5344CB8AC3E}">
        <p14:creationId xmlns:p14="http://schemas.microsoft.com/office/powerpoint/2010/main" val="1598800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36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64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2%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 White">
    <p:spTree>
      <p:nvGrpSpPr>
        <p:cNvPr id="1" name=""/>
        <p:cNvGrpSpPr/>
        <p:nvPr/>
      </p:nvGrpSpPr>
      <p:grpSpPr>
        <a:xfrm>
          <a:off x="0" y="0"/>
          <a:ext cx="0" cy="0"/>
          <a:chOff x="0" y="0"/>
          <a:chExt cx="0" cy="0"/>
        </a:xfrm>
      </p:grpSpPr>
      <p:sp>
        <p:nvSpPr>
          <p:cNvPr id="2" name="Rectangle 1"/>
          <p:cNvSpPr/>
          <p:nvPr userDrawn="1"/>
        </p:nvSpPr>
        <p:spPr>
          <a:xfrm>
            <a:off x="-17463" y="0"/>
            <a:ext cx="916146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p:nvPr userDrawn="1"/>
        </p:nvSpPr>
        <p:spPr>
          <a:xfrm>
            <a:off x="8423920" y="6563029"/>
            <a:ext cx="720080" cy="261610"/>
          </a:xfrm>
          <a:prstGeom prst="rect">
            <a:avLst/>
          </a:prstGeom>
          <a:noFill/>
        </p:spPr>
        <p:txBody>
          <a:bodyPr>
            <a:spAutoFit/>
          </a:bodyPr>
          <a:lstStyle/>
          <a:p>
            <a:pPr eaLnBrk="1" fontAlgn="auto" hangingPunct="1">
              <a:spcBef>
                <a:spcPts val="0"/>
              </a:spcBef>
              <a:spcAft>
                <a:spcPts val="0"/>
              </a:spcAft>
              <a:defRPr/>
            </a:pPr>
            <a:r>
              <a:rPr lang="en-GB" sz="1100" dirty="0">
                <a:solidFill>
                  <a:schemeClr val="tx1">
                    <a:alpha val="38000"/>
                  </a:schemeClr>
                </a:solidFill>
                <a:latin typeface="Adobe Gothic Std B" panose="020B0800000000000000" pitchFamily="34" charset="-128"/>
                <a:ea typeface="Adobe Gothic Std B" panose="020B0800000000000000" pitchFamily="34" charset="-128"/>
              </a:rPr>
              <a:t>Beyond</a:t>
            </a:r>
          </a:p>
        </p:txBody>
      </p:sp>
    </p:spTree>
    <p:extLst>
      <p:ext uri="{BB962C8B-B14F-4D97-AF65-F5344CB8AC3E}">
        <p14:creationId xmlns:p14="http://schemas.microsoft.com/office/powerpoint/2010/main" val="203403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5% White">
    <p:spTree>
      <p:nvGrpSpPr>
        <p:cNvPr id="1" name=""/>
        <p:cNvGrpSpPr/>
        <p:nvPr/>
      </p:nvGrpSpPr>
      <p:grpSpPr>
        <a:xfrm>
          <a:off x="0" y="0"/>
          <a:ext cx="0" cy="0"/>
          <a:chOff x="0" y="0"/>
          <a:chExt cx="0" cy="0"/>
        </a:xfrm>
      </p:grpSpPr>
      <p:sp>
        <p:nvSpPr>
          <p:cNvPr id="2" name="Rectangle 1"/>
          <p:cNvSpPr/>
          <p:nvPr userDrawn="1"/>
        </p:nvSpPr>
        <p:spPr>
          <a:xfrm>
            <a:off x="-17463" y="0"/>
            <a:ext cx="9161463"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p:nvPr userDrawn="1"/>
        </p:nvSpPr>
        <p:spPr>
          <a:xfrm>
            <a:off x="8423920" y="6563029"/>
            <a:ext cx="720080" cy="261610"/>
          </a:xfrm>
          <a:prstGeom prst="rect">
            <a:avLst/>
          </a:prstGeom>
          <a:noFill/>
        </p:spPr>
        <p:txBody>
          <a:bodyPr>
            <a:spAutoFit/>
          </a:bodyPr>
          <a:lstStyle/>
          <a:p>
            <a:pPr eaLnBrk="1" fontAlgn="auto" hangingPunct="1">
              <a:spcBef>
                <a:spcPts val="0"/>
              </a:spcBef>
              <a:spcAft>
                <a:spcPts val="0"/>
              </a:spcAft>
              <a:defRPr/>
            </a:pPr>
            <a:r>
              <a:rPr lang="en-GB" sz="1100" dirty="0">
                <a:solidFill>
                  <a:schemeClr val="tx1">
                    <a:alpha val="38000"/>
                  </a:schemeClr>
                </a:solidFill>
                <a:latin typeface="Adobe Gothic Std B" panose="020B0800000000000000" pitchFamily="34" charset="-128"/>
                <a:ea typeface="Adobe Gothic Std B" panose="020B0800000000000000" pitchFamily="34" charset="-128"/>
              </a:rPr>
              <a:t>Beyond</a:t>
            </a:r>
          </a:p>
        </p:txBody>
      </p:sp>
    </p:spTree>
    <p:extLst>
      <p:ext uri="{BB962C8B-B14F-4D97-AF65-F5344CB8AC3E}">
        <p14:creationId xmlns:p14="http://schemas.microsoft.com/office/powerpoint/2010/main" val="19294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5% White">
    <p:spTree>
      <p:nvGrpSpPr>
        <p:cNvPr id="1" name=""/>
        <p:cNvGrpSpPr/>
        <p:nvPr/>
      </p:nvGrpSpPr>
      <p:grpSpPr>
        <a:xfrm>
          <a:off x="0" y="0"/>
          <a:ext cx="0" cy="0"/>
          <a:chOff x="0" y="0"/>
          <a:chExt cx="0" cy="0"/>
        </a:xfrm>
      </p:grpSpPr>
      <p:sp>
        <p:nvSpPr>
          <p:cNvPr id="2" name="Rectangle 1"/>
          <p:cNvSpPr/>
          <p:nvPr userDrawn="1"/>
        </p:nvSpPr>
        <p:spPr>
          <a:xfrm>
            <a:off x="-17463" y="0"/>
            <a:ext cx="9161463"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p:nvPr userDrawn="1"/>
        </p:nvSpPr>
        <p:spPr>
          <a:xfrm>
            <a:off x="8423920" y="6563029"/>
            <a:ext cx="720080" cy="261610"/>
          </a:xfrm>
          <a:prstGeom prst="rect">
            <a:avLst/>
          </a:prstGeom>
          <a:noFill/>
        </p:spPr>
        <p:txBody>
          <a:bodyPr>
            <a:spAutoFit/>
          </a:bodyPr>
          <a:lstStyle/>
          <a:p>
            <a:pPr eaLnBrk="1" fontAlgn="auto" hangingPunct="1">
              <a:spcBef>
                <a:spcPts val="0"/>
              </a:spcBef>
              <a:spcAft>
                <a:spcPts val="0"/>
              </a:spcAft>
              <a:defRPr/>
            </a:pPr>
            <a:r>
              <a:rPr lang="en-GB" sz="1100" dirty="0">
                <a:solidFill>
                  <a:schemeClr val="tx1">
                    <a:alpha val="38000"/>
                  </a:schemeClr>
                </a:solidFill>
                <a:latin typeface="Adobe Gothic Std B" panose="020B0800000000000000" pitchFamily="34" charset="-128"/>
                <a:ea typeface="Adobe Gothic Std B" panose="020B0800000000000000" pitchFamily="34" charset="-128"/>
              </a:rPr>
              <a:t>Beyond</a:t>
            </a:r>
          </a:p>
        </p:txBody>
      </p:sp>
    </p:spTree>
    <p:extLst>
      <p:ext uri="{BB962C8B-B14F-4D97-AF65-F5344CB8AC3E}">
        <p14:creationId xmlns:p14="http://schemas.microsoft.com/office/powerpoint/2010/main" val="214556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26/04/2019</a:t>
            </a:fld>
            <a:endParaRPr lang="en-GB" dirty="0"/>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11" r:id="rId3"/>
    <p:sldLayoutId id="2147483717" r:id="rId4"/>
    <p:sldLayoutId id="2147483712" r:id="rId5"/>
    <p:sldLayoutId id="2147483713" r:id="rId6"/>
    <p:sldLayoutId id="2147483716" r:id="rId7"/>
    <p:sldLayoutId id="2147483714" r:id="rId8"/>
    <p:sldLayoutId id="2147483715"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DE4A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DE4A55"/>
              </a:solidFill>
            </a:endParaRPr>
          </a:p>
        </p:txBody>
      </p:sp>
      <p:sp>
        <p:nvSpPr>
          <p:cNvPr id="6147" name="Title 1"/>
          <p:cNvSpPr>
            <a:spLocks noGrp="1"/>
          </p:cNvSpPr>
          <p:nvPr>
            <p:ph type="ctrTitle" idx="4294967295"/>
          </p:nvPr>
        </p:nvSpPr>
        <p:spPr bwMode="auto">
          <a:xfrm>
            <a:off x="2417763" y="2692400"/>
            <a:ext cx="4319587"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2600" dirty="0">
                <a:solidFill>
                  <a:schemeClr val="bg1"/>
                </a:solidFill>
                <a:latin typeface="Open Sans" panose="020B0606030504020204" pitchFamily="34" charset="0"/>
                <a:cs typeface="Open Sans" panose="020B0606030504020204" pitchFamily="34" charset="0"/>
              </a:rPr>
              <a:t>Should Animal Testing </a:t>
            </a:r>
            <a:br>
              <a:rPr lang="en-GB" altLang="en-US" sz="2600" dirty="0">
                <a:solidFill>
                  <a:schemeClr val="bg1"/>
                </a:solidFill>
                <a:latin typeface="Open Sans" panose="020B0606030504020204" pitchFamily="34" charset="0"/>
                <a:cs typeface="Open Sans" panose="020B0606030504020204" pitchFamily="34" charset="0"/>
              </a:rPr>
            </a:br>
            <a:r>
              <a:rPr lang="en-GB" altLang="en-US" sz="2600" dirty="0">
                <a:solidFill>
                  <a:schemeClr val="bg1"/>
                </a:solidFill>
                <a:latin typeface="Open Sans" panose="020B0606030504020204" pitchFamily="34" charset="0"/>
                <a:cs typeface="Open Sans" panose="020B0606030504020204" pitchFamily="34" charset="0"/>
              </a:rPr>
              <a:t>for Medicinal Research </a:t>
            </a:r>
            <a:br>
              <a:rPr lang="en-GB" altLang="en-US" sz="2600" dirty="0">
                <a:solidFill>
                  <a:schemeClr val="bg1"/>
                </a:solidFill>
                <a:latin typeface="Open Sans" panose="020B0606030504020204" pitchFamily="34" charset="0"/>
                <a:cs typeface="Open Sans" panose="020B0606030504020204" pitchFamily="34" charset="0"/>
              </a:rPr>
            </a:br>
            <a:r>
              <a:rPr lang="en-GB" altLang="en-US" sz="2600" dirty="0">
                <a:solidFill>
                  <a:schemeClr val="bg1"/>
                </a:solidFill>
                <a:latin typeface="Open Sans" panose="020B0606030504020204" pitchFamily="34" charset="0"/>
                <a:cs typeface="Open Sans" panose="020B0606030504020204" pitchFamily="34" charset="0"/>
              </a:rPr>
              <a:t>Be Banned?</a:t>
            </a:r>
          </a:p>
        </p:txBody>
      </p:sp>
      <p:sp>
        <p:nvSpPr>
          <p:cNvPr id="6148" name="Title 1"/>
          <p:cNvSpPr txBox="1">
            <a:spLocks/>
          </p:cNvSpPr>
          <p:nvPr/>
        </p:nvSpPr>
        <p:spPr bwMode="auto">
          <a:xfrm>
            <a:off x="2417763" y="2187786"/>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000" dirty="0">
                <a:solidFill>
                  <a:schemeClr val="bg1"/>
                </a:solidFill>
                <a:latin typeface="Adobe Gothic Std B" panose="020B0800000000000000" pitchFamily="34" charset="-128"/>
                <a:ea typeface="Adobe Gothic Std B" panose="020B0800000000000000" pitchFamily="34" charset="-128"/>
                <a:cs typeface="Open Sans" panose="020B0606030504020204" pitchFamily="34" charset="0"/>
              </a:rPr>
              <a:t>Debate</a:t>
            </a:r>
            <a:endParaRPr lang="en-GB" altLang="en-US" sz="1600" dirty="0">
              <a:solidFill>
                <a:schemeClr val="bg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cxnSp>
        <p:nvCxnSpPr>
          <p:cNvPr id="9" name="Straight Connector 8"/>
          <p:cNvCxnSpPr/>
          <p:nvPr/>
        </p:nvCxnSpPr>
        <p:spPr>
          <a:xfrm>
            <a:off x="3995738" y="2619586"/>
            <a:ext cx="1152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733425"/>
            <a:ext cx="9144000" cy="936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2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Animal Testing: </a:t>
            </a:r>
            <a:br>
              <a:rPr lang="en-GB" altLang="en-US" sz="32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br>
            <a:r>
              <a:rPr lang="en-GB" altLang="en-US" sz="32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The Context</a:t>
            </a:r>
          </a:p>
        </p:txBody>
      </p:sp>
      <p:sp>
        <p:nvSpPr>
          <p:cNvPr id="8" name="Title 1"/>
          <p:cNvSpPr txBox="1">
            <a:spLocks/>
          </p:cNvSpPr>
          <p:nvPr/>
        </p:nvSpPr>
        <p:spPr>
          <a:xfrm>
            <a:off x="3404104" y="1924086"/>
            <a:ext cx="5292222" cy="3869271"/>
          </a:xfrm>
          <a:prstGeom prst="rect">
            <a:avLst/>
          </a:prstGeom>
        </p:spPr>
        <p:txBody>
          <a:bodyPr lIns="0" rIns="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Testing cosmetic products on animals has been banned for a number of years in the UK. It has also been illegal to sell cosmetics test on animals as of 2013 in the UK and the EU.</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Testing on animals for the purpose of medicinal research, developing treatments and the creation and breeding of genetically altered animals remains legal. In 2017, almost 3.8 million animals were tested upon in the UK for these purposes. </a:t>
            </a:r>
          </a:p>
          <a:p>
            <a:pPr algn="l" fontAlgn="auto">
              <a:spcAft>
                <a:spcPts val="600"/>
              </a:spcAft>
              <a:defRPr/>
            </a:pPr>
            <a:r>
              <a:rPr lang="en-GB" sz="1600" dirty="0">
                <a:solidFill>
                  <a:schemeClr val="tx1">
                    <a:lumMod val="85000"/>
                    <a:lumOff val="15000"/>
                  </a:schemeClr>
                </a:solidFill>
                <a:latin typeface="Open Sans" pitchFamily="34" charset="0"/>
                <a:ea typeface="Open Sans" pitchFamily="34" charset="0"/>
                <a:cs typeface="Open Sans" pitchFamily="34" charset="0"/>
              </a:rPr>
              <a:t>Animals such as cats, dogs, monkeys and horses are exempt from testing without special reasoning and the most-commonly used animals are mice, fish and rats.</a:t>
            </a:r>
          </a:p>
          <a:p>
            <a:pPr algn="l" fontAlgn="auto">
              <a:spcAft>
                <a:spcPts val="600"/>
              </a:spcAft>
              <a:defRPr/>
            </a:pPr>
            <a:r>
              <a:rPr lang="en-GB" sz="1600" b="1" dirty="0">
                <a:solidFill>
                  <a:schemeClr val="tx1">
                    <a:lumMod val="85000"/>
                    <a:lumOff val="15000"/>
                  </a:schemeClr>
                </a:solidFill>
                <a:latin typeface="Open Sans" pitchFamily="34" charset="0"/>
                <a:ea typeface="Open Sans" pitchFamily="34" charset="0"/>
                <a:cs typeface="Open Sans" pitchFamily="34" charset="0"/>
              </a:rPr>
              <a:t>Should testing on animals for medicinal and scientific purposes be legal? Should the government look into alternatives?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29" y="1998552"/>
            <a:ext cx="2528882" cy="3794805"/>
          </a:xfrm>
          <a:prstGeom prst="rect">
            <a:avLst/>
          </a:prstGeom>
          <a:ln w="31750" cap="sq">
            <a:solidFill>
              <a:schemeClr val="bg1"/>
            </a:solidFill>
            <a:miter lim="800000"/>
          </a:ln>
          <a:effectLst>
            <a:outerShdw blurRad="63500" sx="101000" sy="101000" algn="ctr" rotWithShape="0">
              <a:prstClr val="black">
                <a:alpha val="2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0" y="746125"/>
            <a:ext cx="9144000" cy="792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For and Against</a:t>
            </a:r>
          </a:p>
        </p:txBody>
      </p:sp>
      <p:sp>
        <p:nvSpPr>
          <p:cNvPr id="9" name="Title 1"/>
          <p:cNvSpPr txBox="1">
            <a:spLocks/>
          </p:cNvSpPr>
          <p:nvPr/>
        </p:nvSpPr>
        <p:spPr>
          <a:xfrm>
            <a:off x="1068308" y="4563800"/>
            <a:ext cx="6627137" cy="15823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Consider the benefits and costs of animal testing for the purposes of scientific research. Think about the potential suffering that animals may experience and weigh it against the potential to cure deadly diseases and illnesses.</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Create a list of the pros and cons of animal testing.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040" y="1538288"/>
            <a:ext cx="5129920" cy="2798138"/>
          </a:xfrm>
          <a:prstGeom prst="rect">
            <a:avLst/>
          </a:prstGeom>
          <a:ln w="31750" cap="sq">
            <a:solidFill>
              <a:schemeClr val="bg1"/>
            </a:solidFill>
            <a:miter lim="800000"/>
          </a:ln>
          <a:effectLst>
            <a:outerShdw blurRad="63500" sx="101000" sy="101000" algn="ctr" rotWithShape="0">
              <a:prstClr val="black">
                <a:alpha val="20000"/>
              </a:prstClr>
            </a:outerShdw>
          </a:effectLst>
        </p:spPr>
      </p:pic>
    </p:spTree>
    <p:extLst>
      <p:ext uri="{BB962C8B-B14F-4D97-AF65-F5344CB8AC3E}">
        <p14:creationId xmlns:p14="http://schemas.microsoft.com/office/powerpoint/2010/main" val="1318607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0" y="1081088"/>
            <a:ext cx="9144000" cy="792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Research Activity</a:t>
            </a:r>
          </a:p>
        </p:txBody>
      </p:sp>
      <p:sp>
        <p:nvSpPr>
          <p:cNvPr id="9" name="Title 1"/>
          <p:cNvSpPr txBox="1">
            <a:spLocks/>
          </p:cNvSpPr>
          <p:nvPr/>
        </p:nvSpPr>
        <p:spPr>
          <a:xfrm>
            <a:off x="1905207" y="2118592"/>
            <a:ext cx="5333586" cy="35936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Animal testing laws differ around the world and some counties have loose laws regarding testing while some are far stricter. Using the Internet, choose 4 countries and find out whether animal testing is legal, to what extent and whether there are any animals that this country will not allow testing upon.</a:t>
            </a:r>
          </a:p>
          <a:p>
            <a:pPr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Make a note of your findings and share them with the class.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2" name="Title 1"/>
          <p:cNvSpPr>
            <a:spLocks noGrp="1"/>
          </p:cNvSpPr>
          <p:nvPr>
            <p:ph type="ctrTitle" idx="4294967295"/>
          </p:nvPr>
        </p:nvSpPr>
        <p:spPr bwMode="auto">
          <a:xfrm>
            <a:off x="468312" y="1600200"/>
            <a:ext cx="4214813"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GB" altLang="en-US" sz="36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Personal Response</a:t>
            </a:r>
          </a:p>
        </p:txBody>
      </p:sp>
      <p:sp>
        <p:nvSpPr>
          <p:cNvPr id="8" name="Title 1"/>
          <p:cNvSpPr txBox="1">
            <a:spLocks/>
          </p:cNvSpPr>
          <p:nvPr/>
        </p:nvSpPr>
        <p:spPr>
          <a:xfrm>
            <a:off x="468313" y="2247687"/>
            <a:ext cx="4214813" cy="31244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dirty="0">
                <a:solidFill>
                  <a:schemeClr val="tx1">
                    <a:lumMod val="75000"/>
                    <a:lumOff val="25000"/>
                  </a:schemeClr>
                </a:solidFill>
                <a:latin typeface="Open Sans" pitchFamily="34" charset="0"/>
                <a:ea typeface="Open Sans" pitchFamily="34" charset="0"/>
                <a:cs typeface="Open Sans" pitchFamily="34" charset="0"/>
              </a:rPr>
              <a:t>What is your opinion on the matter? Is it important to test upon animals for research purposes or are there alternatives?</a:t>
            </a:r>
            <a:endParaRPr lang="en-GB" sz="1800" b="1" dirty="0">
              <a:solidFill>
                <a:schemeClr val="tx1">
                  <a:lumMod val="75000"/>
                  <a:lumOff val="25000"/>
                </a:schemeClr>
              </a:solidFill>
              <a:latin typeface="Open Sans" pitchFamily="34" charset="0"/>
              <a:ea typeface="Open Sans" pitchFamily="34" charset="0"/>
              <a:cs typeface="Open Sans" pitchFamily="34" charset="0"/>
            </a:endParaRPr>
          </a:p>
          <a:p>
            <a:pPr algn="l" fontAlgn="auto">
              <a:spcAft>
                <a:spcPts val="600"/>
              </a:spcAft>
              <a:defRPr/>
            </a:pPr>
            <a:r>
              <a:rPr lang="en-GB" sz="1800" b="1" dirty="0">
                <a:solidFill>
                  <a:schemeClr val="tx1">
                    <a:lumMod val="75000"/>
                    <a:lumOff val="25000"/>
                  </a:schemeClr>
                </a:solidFill>
                <a:latin typeface="Open Sans" pitchFamily="34" charset="0"/>
                <a:ea typeface="Open Sans" pitchFamily="34" charset="0"/>
                <a:cs typeface="Open Sans" pitchFamily="34" charset="0"/>
              </a:rPr>
              <a:t>Offer your own opinions on the matter: should testing upon animals for scientific and medicinal purposes remain legal?</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615"/>
          <a:stretch/>
        </p:blipFill>
        <p:spPr>
          <a:xfrm>
            <a:off x="4970352" y="0"/>
            <a:ext cx="4173648"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266" name="Title 1"/>
          <p:cNvSpPr>
            <a:spLocks noGrp="1"/>
          </p:cNvSpPr>
          <p:nvPr>
            <p:ph type="ctrTitle" idx="4294967295"/>
          </p:nvPr>
        </p:nvSpPr>
        <p:spPr bwMode="auto">
          <a:xfrm>
            <a:off x="0" y="1773238"/>
            <a:ext cx="9161463" cy="1441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The Big Question: </a:t>
            </a:r>
            <a:br>
              <a:rPr lang="en-GB" altLang="en-US" sz="36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br>
            <a:r>
              <a:rPr lang="en-GB" altLang="en-US" sz="28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Should Animal Testing for </a:t>
            </a:r>
            <a:br>
              <a:rPr lang="en-GB" altLang="en-US" sz="28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br>
            <a:r>
              <a:rPr lang="en-GB" altLang="en-US" sz="2800" b="1" dirty="0">
                <a:solidFill>
                  <a:srgbClr val="DE4A55"/>
                </a:solidFill>
                <a:latin typeface="Adobe Gothic Std B" panose="020B0800000000000000" pitchFamily="34" charset="-128"/>
                <a:ea typeface="Adobe Gothic Std B" panose="020B0800000000000000" pitchFamily="34" charset="-128"/>
                <a:cs typeface="Open Sans" panose="020B0606030504020204" pitchFamily="34" charset="0"/>
              </a:rPr>
              <a:t>Medical Research Be Banned?</a:t>
            </a:r>
          </a:p>
        </p:txBody>
      </p:sp>
      <p:sp>
        <p:nvSpPr>
          <p:cNvPr id="8" name="Title 1"/>
          <p:cNvSpPr txBox="1">
            <a:spLocks/>
          </p:cNvSpPr>
          <p:nvPr/>
        </p:nvSpPr>
        <p:spPr>
          <a:xfrm>
            <a:off x="2124075" y="3357563"/>
            <a:ext cx="4895850" cy="10699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Working with your group, prepare a speech or presentation to tackle the question above. Consider the pros and cons and come to a conclusion that you can present to the rest of your class.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TotalTime>
  <Words>343</Words>
  <Application>Microsoft Office PowerPoint</Application>
  <PresentationFormat>On-screen Show (4:3)</PresentationFormat>
  <Paragraphs>19</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Open Sans</vt:lpstr>
      <vt:lpstr>Calibri</vt:lpstr>
      <vt:lpstr>Arial</vt:lpstr>
      <vt:lpstr>Adobe Gothic Std B</vt:lpstr>
      <vt:lpstr>Office Theme</vt:lpstr>
      <vt:lpstr>Should Animal Testing  for Medicinal Research  Be Banned?</vt:lpstr>
      <vt:lpstr>Animal Testing:  The Context</vt:lpstr>
      <vt:lpstr>For and Against</vt:lpstr>
      <vt:lpstr>Research Activity</vt:lpstr>
      <vt:lpstr>Personal Response</vt:lpstr>
      <vt:lpstr>The Big Question:  Should Animal Testing for  Medical Research Be Banned?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We Eat Less Meat to Save the Environment?</dc:title>
  <dc:creator>Joe</dc:creator>
  <cp:lastModifiedBy>Joe Robertshaw</cp:lastModifiedBy>
  <cp:revision>106</cp:revision>
  <dcterms:created xsi:type="dcterms:W3CDTF">2018-12-07T15:19:32Z</dcterms:created>
  <dcterms:modified xsi:type="dcterms:W3CDTF">2019-04-26T12:23:03Z</dcterms:modified>
</cp:coreProperties>
</file>