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88" r:id="rId2"/>
    <p:sldId id="264" r:id="rId3"/>
    <p:sldId id="276" r:id="rId4"/>
    <p:sldId id="277" r:id="rId5"/>
    <p:sldId id="279" r:id="rId6"/>
    <p:sldId id="280" r:id="rId7"/>
    <p:sldId id="281" r:id="rId8"/>
    <p:sldId id="282" r:id="rId9"/>
    <p:sldId id="283" r:id="rId10"/>
    <p:sldId id="284" r:id="rId11"/>
    <p:sldId id="285" r:id="rId12"/>
    <p:sldId id="286" r:id="rId13"/>
    <p:sldId id="28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uffy" panose="020B0603060100000000" charset="0"/>
      <p:regular r:id="rId21"/>
      <p:bold r:id="rId22"/>
      <p:italic r:id="rId23"/>
      <p:boldItalic r:id="rId24"/>
    </p:embeddedFont>
    <p:embeddedFont>
      <p:font typeface="Tuffy-TTF" panose="020B0603060100000000"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76"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07D"/>
    <a:srgbClr val="007AC2"/>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1320" y="72"/>
      </p:cViewPr>
      <p:guideLst>
        <p:guide orient="horz" pos="2160"/>
        <p:guide pos="2676"/>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5" name="Rectangle 4">
            <a:hlinkClick r:id="rId4"/>
          </p:cNvPr>
          <p:cNvSpPr/>
          <p:nvPr userDrawn="1"/>
        </p:nvSpPr>
        <p:spPr>
          <a:xfrm>
            <a:off x="4137660" y="313724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blachswan/35294228751" TargetMode="Externa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noaaphotolib/518732008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cmichel67/11278870305/in/photolist-ibFac8-a5i4vn-i8g8gu-dhWzXZ-ibFbui-i8gfaw-ibFn4f-4WNap2-i8gc6W-ibFbS2-8cAAVe-a5kX4m-a5kWzh-a5kXbE-4WNheK-vQBfbh-a5i5dZ-a5kWWL-2g5XL9u-zhScF1-r3ursY-4WNgN4-7vpC9Y-a5i3ba-vQBksu-bmYr1U-ibF9iV-5nKJQF-5qvaqy-a8dZ4-4WSrpW-a5kVff-i8geuS-7VwURq-i8gaHy-7vkNXZ-7VwVxY-7VwUZU-uUdybs-oG2sZL-aWpkS-DbKeC3-4HHSZY-q6Mmp8-i8gA2c-a5kVsU-a5i3YB-a5i2x4-a5i33V-i8g4SM"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105105658@N03/31786795992"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3" name="Picture 2"/>
          <p:cNvPicPr>
            <a:picLocks noChangeAspect="1"/>
          </p:cNvPicPr>
          <p:nvPr/>
        </p:nvPicPr>
        <p:blipFill>
          <a:blip r:embed="rId2"/>
          <a:stretch>
            <a:fillRect/>
          </a:stretch>
        </p:blipFill>
        <p:spPr>
          <a:xfrm>
            <a:off x="188534" y="313509"/>
            <a:ext cx="8766932" cy="6335485"/>
          </a:xfrm>
          <a:prstGeom prst="rect">
            <a:avLst/>
          </a:prstGeom>
        </p:spPr>
      </p:pic>
    </p:spTree>
    <p:extLst>
      <p:ext uri="{BB962C8B-B14F-4D97-AF65-F5344CB8AC3E}">
        <p14:creationId xmlns:p14="http://schemas.microsoft.com/office/powerpoint/2010/main" val="230760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Wandering Albatross</a:t>
            </a:r>
          </a:p>
        </p:txBody>
      </p:sp>
      <p:sp>
        <p:nvSpPr>
          <p:cNvPr id="5" name="Rectangle 4"/>
          <p:cNvSpPr/>
          <p:nvPr/>
        </p:nvSpPr>
        <p:spPr>
          <a:xfrm>
            <a:off x="755651" y="1473201"/>
            <a:ext cx="2860852" cy="4431983"/>
          </a:xfrm>
          <a:prstGeom prst="rect">
            <a:avLst/>
          </a:prstGeom>
        </p:spPr>
        <p:txBody>
          <a:bodyPr wrap="square" lIns="0" tIns="0" rIns="0" bIns="0">
            <a:spAutoFit/>
          </a:bodyPr>
          <a:lstStyle/>
          <a:p>
            <a:r>
              <a:rPr lang="en-GB" dirty="0"/>
              <a:t>Wandering albatrosses are one of the biggest birds in the world. </a:t>
            </a:r>
          </a:p>
          <a:p>
            <a:endParaRPr lang="en-GB" dirty="0"/>
          </a:p>
          <a:p>
            <a:r>
              <a:rPr lang="en-GB" dirty="0"/>
              <a:t>They have the largest wingspan (the length of their wings from tip to tip) of any bird in the world. Their wingspan can measure up to 3.5 metres!</a:t>
            </a:r>
          </a:p>
          <a:p>
            <a:endParaRPr lang="en-GB" dirty="0"/>
          </a:p>
          <a:p>
            <a:r>
              <a:rPr lang="en-GB" dirty="0"/>
              <a:t>Albatrosses are fantastic gliders. They can soar through the air for several hours without needing to flap their wings. </a:t>
            </a:r>
          </a:p>
        </p:txBody>
      </p:sp>
      <p:sp>
        <p:nvSpPr>
          <p:cNvPr id="10" name="Rounded Rectangle 72">
            <a:extLst>
              <a:ext uri="{FF2B5EF4-FFF2-40B4-BE49-F238E27FC236}">
                <a16:creationId xmlns:a16="http://schemas.microsoft.com/office/drawing/2014/main" id="{2DAA94F5-A109-4D78-AD12-5250C953A363}"/>
              </a:ext>
            </a:extLst>
          </p:cNvPr>
          <p:cNvSpPr/>
          <p:nvPr/>
        </p:nvSpPr>
        <p:spPr>
          <a:xfrm>
            <a:off x="4248150" y="5242734"/>
            <a:ext cx="3722127"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Albatrosses can </a:t>
            </a:r>
            <a:br>
              <a:rPr lang="en-GB" dirty="0"/>
            </a:br>
            <a:r>
              <a:rPr lang="en-GB" dirty="0"/>
              <a:t>fly up to 25 miles per hour!</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3850" y="4932523"/>
            <a:ext cx="774500" cy="1312954"/>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8150" y="2938410"/>
            <a:ext cx="2107285" cy="2107285"/>
          </a:xfrm>
          <a:prstGeom prst="ellipse">
            <a:avLst/>
          </a:prstGeom>
          <a:ln w="28575">
            <a:solidFill>
              <a:srgbClr val="01407D"/>
            </a:solidFill>
          </a:ln>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19273" y="1473201"/>
            <a:ext cx="3169077" cy="3169077"/>
          </a:xfrm>
          <a:prstGeom prst="ellipse">
            <a:avLst/>
          </a:prstGeom>
          <a:ln w="28575">
            <a:solidFill>
              <a:srgbClr val="01407D"/>
            </a:solidFill>
          </a:ln>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Wandering Albatross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blachswan</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4315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Dusky Dolphin</a:t>
            </a:r>
          </a:p>
        </p:txBody>
      </p:sp>
      <p:sp>
        <p:nvSpPr>
          <p:cNvPr id="5" name="Rectangle 4"/>
          <p:cNvSpPr/>
          <p:nvPr/>
        </p:nvSpPr>
        <p:spPr>
          <a:xfrm>
            <a:off x="755651" y="1438211"/>
            <a:ext cx="3184051" cy="3600986"/>
          </a:xfrm>
          <a:prstGeom prst="rect">
            <a:avLst/>
          </a:prstGeom>
        </p:spPr>
        <p:txBody>
          <a:bodyPr wrap="square" lIns="0" tIns="0" rIns="0" bIns="0">
            <a:spAutoFit/>
          </a:bodyPr>
          <a:lstStyle/>
          <a:p>
            <a:r>
              <a:rPr lang="en-GB" dirty="0"/>
              <a:t>Dusky dolphins are very social and playful. They can often be seen leaping, flipping and gliding in the air after jumping high out of the sea. </a:t>
            </a:r>
          </a:p>
          <a:p>
            <a:endParaRPr lang="en-GB" dirty="0"/>
          </a:p>
          <a:p>
            <a:r>
              <a:rPr lang="en-GB" dirty="0"/>
              <a:t>They usually live in groups (called pods) of 20 to 30 other dolphins in the day, but will hunt with up to 1000 dolphins.</a:t>
            </a:r>
          </a:p>
          <a:p>
            <a:endParaRPr lang="en-GB" dirty="0"/>
          </a:p>
          <a:p>
            <a:r>
              <a:rPr lang="en-GB" dirty="0"/>
              <a:t>Dusky dolphins eat squid, fish, shrimp and anchovies.</a:t>
            </a:r>
          </a:p>
        </p:txBody>
      </p:sp>
      <p:sp>
        <p:nvSpPr>
          <p:cNvPr id="12" name="Rounded Rectangle 72">
            <a:extLst>
              <a:ext uri="{FF2B5EF4-FFF2-40B4-BE49-F238E27FC236}">
                <a16:creationId xmlns:a16="http://schemas.microsoft.com/office/drawing/2014/main" id="{81A7B233-7263-4E1C-8174-99015645A0F3}"/>
              </a:ext>
            </a:extLst>
          </p:cNvPr>
          <p:cNvSpPr/>
          <p:nvPr/>
        </p:nvSpPr>
        <p:spPr>
          <a:xfrm>
            <a:off x="2726557" y="5238579"/>
            <a:ext cx="4837754"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r>
              <a:rPr lang="en-GB" dirty="0"/>
              <a:t>Did you know? Dusky dolphins are the smallest species of dolphin.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17164">
            <a:off x="1590255" y="5123941"/>
            <a:ext cx="2058811" cy="92838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6203" y="1338857"/>
            <a:ext cx="3196881" cy="3196881"/>
          </a:xfrm>
          <a:prstGeom prst="ellipse">
            <a:avLst/>
          </a:prstGeom>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3047" y="3015573"/>
            <a:ext cx="2089133" cy="2089133"/>
          </a:xfrm>
          <a:prstGeom prst="ellipse">
            <a:avLst/>
          </a:prstGeom>
          <a:ln w="28575">
            <a:solidFill>
              <a:srgbClr val="01407D"/>
            </a:solidFill>
          </a:ln>
        </p:spPr>
      </p:pic>
    </p:spTree>
    <p:extLst>
      <p:ext uri="{BB962C8B-B14F-4D97-AF65-F5344CB8AC3E}">
        <p14:creationId xmlns:p14="http://schemas.microsoft.com/office/powerpoint/2010/main" val="27888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Orca</a:t>
            </a:r>
          </a:p>
        </p:txBody>
      </p:sp>
      <p:sp>
        <p:nvSpPr>
          <p:cNvPr id="5" name="Rectangle 4"/>
          <p:cNvSpPr/>
          <p:nvPr/>
        </p:nvSpPr>
        <p:spPr>
          <a:xfrm>
            <a:off x="763836" y="1473201"/>
            <a:ext cx="3253687" cy="4708981"/>
          </a:xfrm>
          <a:prstGeom prst="rect">
            <a:avLst/>
          </a:prstGeom>
        </p:spPr>
        <p:txBody>
          <a:bodyPr wrap="square" lIns="0" tIns="0" rIns="0" bIns="0">
            <a:spAutoFit/>
          </a:bodyPr>
          <a:lstStyle/>
          <a:p>
            <a:r>
              <a:rPr lang="en-GB" dirty="0"/>
              <a:t>Orcas are very intelligent and very social. They live in pods (groups) of up to 30 orcas.</a:t>
            </a:r>
          </a:p>
          <a:p>
            <a:endParaRPr lang="en-GB" dirty="0"/>
          </a:p>
          <a:p>
            <a:r>
              <a:rPr lang="en-GB" dirty="0"/>
              <a:t>They are also known as ‘killer whales’. However, orcas aren’t actually whales but are a type of dolphin. </a:t>
            </a:r>
          </a:p>
          <a:p>
            <a:endParaRPr lang="en-GB" dirty="0"/>
          </a:p>
          <a:p>
            <a:r>
              <a:rPr lang="en-GB" dirty="0"/>
              <a:t>Orcas are one of the fiercest predators in the sea. They eat seals, sea lions, penguins, squid, sea turtles, whales </a:t>
            </a:r>
            <a:br>
              <a:rPr lang="en-GB" dirty="0"/>
            </a:br>
            <a:r>
              <a:rPr lang="en-GB" dirty="0"/>
              <a:t>and even sharks.</a:t>
            </a:r>
          </a:p>
          <a:p>
            <a:endParaRPr lang="en-GB" dirty="0"/>
          </a:p>
          <a:p>
            <a:r>
              <a:rPr lang="en-GB" dirty="0"/>
              <a:t>Orcas work together in </a:t>
            </a:r>
            <a:br>
              <a:rPr lang="en-GB" dirty="0"/>
            </a:br>
            <a:r>
              <a:rPr lang="en-GB" dirty="0"/>
              <a:t>groups to hunt their prey.</a:t>
            </a:r>
          </a:p>
        </p:txBody>
      </p:sp>
      <p:sp>
        <p:nvSpPr>
          <p:cNvPr id="11" name="Rounded Rectangle 72">
            <a:extLst>
              <a:ext uri="{FF2B5EF4-FFF2-40B4-BE49-F238E27FC236}">
                <a16:creationId xmlns:a16="http://schemas.microsoft.com/office/drawing/2014/main" id="{4DB4458C-0AF7-4B23-9E59-18DEE40F6CD5}"/>
              </a:ext>
            </a:extLst>
          </p:cNvPr>
          <p:cNvSpPr/>
          <p:nvPr/>
        </p:nvSpPr>
        <p:spPr>
          <a:xfrm>
            <a:off x="4572000" y="5238579"/>
            <a:ext cx="381634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tIns="108000" rIns="108000" bIns="108000" rtlCol="0" anchor="ctr">
            <a:spAutoFit/>
          </a:bodyPr>
          <a:lstStyle/>
          <a:p>
            <a:r>
              <a:rPr lang="en-GB" dirty="0"/>
              <a:t>Did you know? Orcas live in every ocean in the world!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32920">
            <a:off x="2888829" y="4782518"/>
            <a:ext cx="2792837" cy="1193177"/>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5248" y="2992622"/>
            <a:ext cx="1670137" cy="1670137"/>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6518" y="1113831"/>
            <a:ext cx="3041831" cy="3041831"/>
          </a:xfrm>
          <a:prstGeom prst="ellipse">
            <a:avLst/>
          </a:prstGeom>
          <a:ln w="28575">
            <a:solidFill>
              <a:srgbClr val="01407D"/>
            </a:solidFill>
          </a:ln>
        </p:spPr>
      </p:pic>
    </p:spTree>
    <p:extLst>
      <p:ext uri="{BB962C8B-B14F-4D97-AF65-F5344CB8AC3E}">
        <p14:creationId xmlns:p14="http://schemas.microsoft.com/office/powerpoint/2010/main" val="7660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4053" y="1473201"/>
            <a:ext cx="3410595" cy="3410595"/>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Blue Whale</a:t>
            </a:r>
          </a:p>
        </p:txBody>
      </p:sp>
      <p:sp>
        <p:nvSpPr>
          <p:cNvPr id="5" name="Rectangle 4"/>
          <p:cNvSpPr/>
          <p:nvPr/>
        </p:nvSpPr>
        <p:spPr>
          <a:xfrm>
            <a:off x="747776" y="1473201"/>
            <a:ext cx="3581033" cy="4431983"/>
          </a:xfrm>
          <a:prstGeom prst="rect">
            <a:avLst/>
          </a:prstGeom>
        </p:spPr>
        <p:txBody>
          <a:bodyPr wrap="square" lIns="0" tIns="0" rIns="0" bIns="0">
            <a:spAutoFit/>
          </a:bodyPr>
          <a:lstStyle/>
          <a:p>
            <a:r>
              <a:rPr lang="en-GB" dirty="0"/>
              <a:t>Blue whales are the largest animal to have ever lived on Earth. They can weigh as much as 200 tonnes. For comparison, a double-decker bus only weighs 12 tonnes!</a:t>
            </a:r>
          </a:p>
          <a:p>
            <a:endParaRPr lang="en-GB" dirty="0"/>
          </a:p>
          <a:p>
            <a:r>
              <a:rPr lang="en-GB" dirty="0"/>
              <a:t>Blue whales mostly eat only krill. One adult can eat about 4 tonnes of krill per day!</a:t>
            </a:r>
          </a:p>
          <a:p>
            <a:endParaRPr lang="en-GB" dirty="0"/>
          </a:p>
          <a:p>
            <a:r>
              <a:rPr lang="en-GB" dirty="0"/>
              <a:t>Blue whales usually either live alone or in pairs.</a:t>
            </a:r>
          </a:p>
          <a:p>
            <a:endParaRPr lang="en-GB" dirty="0"/>
          </a:p>
          <a:p>
            <a:r>
              <a:rPr lang="en-GB" dirty="0"/>
              <a:t>They are one of the loudest animals on the planet. Their cries can be louder than a jet engine!</a:t>
            </a:r>
          </a:p>
        </p:txBody>
      </p:sp>
      <p:sp>
        <p:nvSpPr>
          <p:cNvPr id="6" name="Rounded Rectangle 72">
            <a:extLst>
              <a:ext uri="{FF2B5EF4-FFF2-40B4-BE49-F238E27FC236}">
                <a16:creationId xmlns:a16="http://schemas.microsoft.com/office/drawing/2014/main" id="{7A49B273-3CD3-4B3E-9FAC-F0055A53C198}"/>
              </a:ext>
            </a:extLst>
          </p:cNvPr>
          <p:cNvSpPr/>
          <p:nvPr/>
        </p:nvSpPr>
        <p:spPr>
          <a:xfrm>
            <a:off x="4283077" y="5239090"/>
            <a:ext cx="4105273"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pc="-20" dirty="0"/>
              <a:t>Did you know? A blue whale’s tongue can weigh as much as an elephant!</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344" y="4546776"/>
            <a:ext cx="4659549" cy="862192"/>
          </a:xfrm>
          <a:prstGeom prst="rect">
            <a:avLst/>
          </a:prstGeom>
        </p:spPr>
      </p:pic>
      <p:sp>
        <p:nvSpPr>
          <p:cNvPr id="13"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Blue Whale</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NOAA Photo Library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6816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Where Is Antarctica?</a:t>
            </a:r>
            <a:endParaRPr lang="en-GB" sz="3600" dirty="0">
              <a:latin typeface="+mn-lt"/>
            </a:endParaRPr>
          </a:p>
        </p:txBody>
      </p:sp>
      <p:sp>
        <p:nvSpPr>
          <p:cNvPr id="2" name="Rounded Rectangle 1"/>
          <p:cNvSpPr/>
          <p:nvPr/>
        </p:nvSpPr>
        <p:spPr>
          <a:xfrm>
            <a:off x="715224" y="5631255"/>
            <a:ext cx="7668285"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recognise any other places on the map?</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5240" y="1465282"/>
            <a:ext cx="5653520" cy="3997692"/>
          </a:xfrm>
          <a:prstGeom prst="roundRect">
            <a:avLst>
              <a:gd name="adj" fmla="val 4668"/>
            </a:avLst>
          </a:prstGeom>
          <a:ln w="28575">
            <a:solidFill>
              <a:srgbClr val="01407D"/>
            </a:solidFill>
          </a:ln>
        </p:spPr>
      </p:pic>
      <p:sp>
        <p:nvSpPr>
          <p:cNvPr id="8" name="Rounded Rectangle 7"/>
          <p:cNvSpPr/>
          <p:nvPr/>
        </p:nvSpPr>
        <p:spPr>
          <a:xfrm>
            <a:off x="3977335" y="5022738"/>
            <a:ext cx="1189330"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8010" y="4828134"/>
            <a:ext cx="1175499" cy="143796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7275" y="2211299"/>
            <a:ext cx="3276600" cy="3276600"/>
          </a:xfrm>
          <a:prstGeom prst="ellipse">
            <a:avLst/>
          </a:prstGeom>
          <a:noFill/>
          <a:ln w="28575">
            <a:solidFill>
              <a:srgbClr val="01407D"/>
            </a:solidFill>
          </a:ln>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2743" y="2286767"/>
            <a:ext cx="3125664" cy="3125664"/>
          </a:xfrm>
          <a:prstGeom prst="ellipse">
            <a:avLst/>
          </a:prstGeom>
          <a:noFill/>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8025" y="2402049"/>
            <a:ext cx="2895101" cy="2895101"/>
          </a:xfrm>
          <a:prstGeom prst="ellipse">
            <a:avLst/>
          </a:prstGeom>
          <a:noFill/>
          <a:ln w="28575">
            <a:solidFill>
              <a:srgbClr val="01407D"/>
            </a:solidFill>
          </a:ln>
        </p:spPr>
      </p:pic>
      <p:sp>
        <p:nvSpPr>
          <p:cNvPr id="21" name="Title 20"/>
          <p:cNvSpPr>
            <a:spLocks noGrp="1"/>
          </p:cNvSpPr>
          <p:nvPr>
            <p:ph type="title"/>
          </p:nvPr>
        </p:nvSpPr>
        <p:spPr/>
        <p:txBody>
          <a:bodyPr/>
          <a:lstStyle/>
          <a:p>
            <a:r>
              <a:rPr lang="en-GB" sz="3600" dirty="0">
                <a:latin typeface="+mn-lt"/>
              </a:rPr>
              <a:t>Antarctic Animals</a:t>
            </a:r>
          </a:p>
        </p:txBody>
      </p:sp>
      <p:sp>
        <p:nvSpPr>
          <p:cNvPr id="5" name="Rectangle 4"/>
          <p:cNvSpPr/>
          <p:nvPr/>
        </p:nvSpPr>
        <p:spPr>
          <a:xfrm>
            <a:off x="888290" y="1513946"/>
            <a:ext cx="4376982" cy="553998"/>
          </a:xfrm>
          <a:prstGeom prst="rect">
            <a:avLst/>
          </a:prstGeom>
        </p:spPr>
        <p:txBody>
          <a:bodyPr wrap="square" lIns="0" tIns="0" rIns="0" bIns="0">
            <a:spAutoFit/>
          </a:bodyPr>
          <a:lstStyle/>
          <a:p>
            <a:r>
              <a:rPr lang="en-GB" dirty="0"/>
              <a:t>There are lots of fascinating creatures that call the continent of Antarctica home.</a:t>
            </a:r>
          </a:p>
        </p:txBody>
      </p:sp>
      <p:sp>
        <p:nvSpPr>
          <p:cNvPr id="9" name="Rounded Rectangle 8"/>
          <p:cNvSpPr/>
          <p:nvPr/>
        </p:nvSpPr>
        <p:spPr>
          <a:xfrm>
            <a:off x="755650" y="5631255"/>
            <a:ext cx="7627859"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think it would be like to live in Antarctica?</a:t>
            </a:r>
          </a:p>
        </p:txBody>
      </p:sp>
    </p:spTree>
    <p:extLst>
      <p:ext uri="{BB962C8B-B14F-4D97-AF65-F5344CB8AC3E}">
        <p14:creationId xmlns:p14="http://schemas.microsoft.com/office/powerpoint/2010/main" val="39896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66667E-6 -2.59259E-6 L -0.46979 -2.59259E-6 " pathEditMode="relative" rAng="0" ptsTypes="AA">
                                      <p:cBhvr>
                                        <p:cTn id="6" dur="2000" fill="hold"/>
                                        <p:tgtEl>
                                          <p:spTgt spid="6"/>
                                        </p:tgtEl>
                                        <p:attrNameLst>
                                          <p:attrName>ppt_x</p:attrName>
                                          <p:attrName>ppt_y</p:attrName>
                                        </p:attrNameLst>
                                      </p:cBhvr>
                                      <p:rCtr x="-23490" y="0"/>
                                    </p:animMotion>
                                  </p:childTnLst>
                                </p:cTn>
                              </p:par>
                              <p:par>
                                <p:cTn id="7" presetID="35" presetClass="path" presetSubtype="0" accel="50000" decel="50000" fill="hold" nodeType="withEffect">
                                  <p:stCondLst>
                                    <p:cond delay="0"/>
                                  </p:stCondLst>
                                  <p:childTnLst>
                                    <p:animMotion origin="layout" path="M 1.66667E-6 -2.59259E-6 L -0.18125 -2.59259E-6 " pathEditMode="relative" rAng="0" ptsTypes="AA">
                                      <p:cBhvr>
                                        <p:cTn id="8" dur="2000" fill="hold"/>
                                        <p:tgtEl>
                                          <p:spTgt spid="4"/>
                                        </p:tgtEl>
                                        <p:attrNameLst>
                                          <p:attrName>ppt_x</p:attrName>
                                          <p:attrName>ppt_y</p:attrName>
                                        </p:attrNameLst>
                                      </p:cBhvr>
                                      <p:rCtr x="-9063" y="0"/>
                                    </p:animMotion>
                                  </p:childTnLst>
                                </p:cTn>
                              </p:par>
                              <p:par>
                                <p:cTn id="9" presetID="64" presetClass="path" presetSubtype="0" accel="50000" decel="50000" fill="hold" nodeType="withEffect">
                                  <p:stCondLst>
                                    <p:cond delay="0"/>
                                  </p:stCondLst>
                                  <p:childTnLst>
                                    <p:animMotion origin="layout" path="M 1.66667E-6 -1.11111E-6 L 1.66667E-6 -0.12639 " pathEditMode="relative" rAng="0" ptsTypes="AA">
                                      <p:cBhvr>
                                        <p:cTn id="10" dur="2000" fill="hold"/>
                                        <p:tgtEl>
                                          <p:spTgt spid="2"/>
                                        </p:tgtEl>
                                        <p:attrNameLst>
                                          <p:attrName>ppt_x</p:attrName>
                                          <p:attrName>ppt_y</p:attrName>
                                        </p:attrNameLst>
                                      </p:cBhvr>
                                      <p:rCtr x="0" y="-631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Emperor Penguin</a:t>
            </a:r>
          </a:p>
        </p:txBody>
      </p:sp>
      <p:sp>
        <p:nvSpPr>
          <p:cNvPr id="5" name="Rectangle 4"/>
          <p:cNvSpPr/>
          <p:nvPr/>
        </p:nvSpPr>
        <p:spPr>
          <a:xfrm>
            <a:off x="764337" y="1473201"/>
            <a:ext cx="3653990" cy="4708981"/>
          </a:xfrm>
          <a:prstGeom prst="rect">
            <a:avLst/>
          </a:prstGeom>
        </p:spPr>
        <p:txBody>
          <a:bodyPr wrap="square" lIns="0" tIns="0" rIns="0" bIns="0">
            <a:spAutoFit/>
          </a:bodyPr>
          <a:lstStyle/>
          <a:p>
            <a:r>
              <a:rPr lang="en-GB" dirty="0"/>
              <a:t>There are 7 different types of penguin that live in Antarctica.</a:t>
            </a:r>
          </a:p>
          <a:p>
            <a:endParaRPr lang="en-GB" dirty="0"/>
          </a:p>
          <a:p>
            <a:r>
              <a:rPr lang="en-GB" dirty="0"/>
              <a:t>One type of penguin that lives in Antarctica is the emperor penguin. Emperor penguins are the biggest type of penguin in the world. They are only found in Antarctica.</a:t>
            </a:r>
          </a:p>
          <a:p>
            <a:endParaRPr lang="en-GB" dirty="0"/>
          </a:p>
          <a:p>
            <a:r>
              <a:rPr lang="en-GB" dirty="0"/>
              <a:t>Emperor penguins don’t build nests. The male penguin keeps their egg warm by balancing it on top of his feet under a loose fold of skin. He will do this for up to 75 days! All this time, he won’t eat anything until the egg has hatched and the female has returned with food.</a:t>
            </a:r>
          </a:p>
        </p:txBody>
      </p:sp>
      <p:grpSp>
        <p:nvGrpSpPr>
          <p:cNvPr id="4" name="Group 3"/>
          <p:cNvGrpSpPr/>
          <p:nvPr/>
        </p:nvGrpSpPr>
        <p:grpSpPr>
          <a:xfrm>
            <a:off x="4450782" y="5076733"/>
            <a:ext cx="3956617" cy="1095510"/>
            <a:chOff x="4450782" y="5076733"/>
            <a:chExt cx="3956617" cy="1095510"/>
          </a:xfrm>
        </p:grpSpPr>
        <p:sp>
          <p:nvSpPr>
            <p:cNvPr id="7" name="Rounded Rectangle 6"/>
            <p:cNvSpPr/>
            <p:nvPr/>
          </p:nvSpPr>
          <p:spPr>
            <a:xfrm>
              <a:off x="4692072" y="5190836"/>
              <a:ext cx="3715327" cy="901989"/>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108000" rtlCol="0" anchor="ctr"/>
            <a:lstStyle/>
            <a:p>
              <a:r>
                <a:rPr lang="en-GB" dirty="0"/>
                <a:t>Did you know? An adult emperor is about the same </a:t>
              </a:r>
              <a:br>
                <a:rPr lang="en-GB" dirty="0"/>
              </a:br>
              <a:r>
                <a:rPr lang="en-GB" dirty="0"/>
                <a:t>size as a six-year-old person!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0782" y="5076733"/>
              <a:ext cx="501993" cy="1095510"/>
            </a:xfrm>
            <a:prstGeom prst="rect">
              <a:avLst/>
            </a:prstGeom>
          </p:spPr>
        </p:pic>
      </p:grpSp>
      <p:sp>
        <p:nvSpPr>
          <p:cNvPr id="9"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Emperor Penguins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Christopher.Michel</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81893" y="2663687"/>
            <a:ext cx="3806458" cy="2270333"/>
          </a:xfrm>
          <a:prstGeom prst="roundRect">
            <a:avLst>
              <a:gd name="adj" fmla="val 6952"/>
            </a:avLst>
          </a:prstGeom>
          <a:ln w="28575">
            <a:solidFill>
              <a:srgbClr val="01407D"/>
            </a:solidFill>
          </a:ln>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79145" y="1381539"/>
            <a:ext cx="2211954" cy="2211954"/>
          </a:xfrm>
          <a:prstGeom prst="ellipse">
            <a:avLst/>
          </a:prstGeom>
          <a:ln w="28575">
            <a:solidFill>
              <a:srgbClr val="01407D"/>
            </a:solidFill>
          </a:ln>
        </p:spPr>
      </p:pic>
    </p:spTree>
    <p:extLst>
      <p:ext uri="{BB962C8B-B14F-4D97-AF65-F5344CB8AC3E}">
        <p14:creationId xmlns:p14="http://schemas.microsoft.com/office/powerpoint/2010/main" val="5035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solidFill>
                  <a:schemeClr val="tx1"/>
                </a:solidFill>
                <a:latin typeface="+mn-lt"/>
              </a:rPr>
              <a:t>Ad</a:t>
            </a:r>
            <a:r>
              <a:rPr lang="en-GB" sz="3600" dirty="0" err="1">
                <a:solidFill>
                  <a:schemeClr val="tx1"/>
                </a:solidFill>
              </a:rPr>
              <a:t>élie</a:t>
            </a:r>
            <a:r>
              <a:rPr lang="en-GB" sz="3600" dirty="0">
                <a:solidFill>
                  <a:schemeClr val="tx1"/>
                </a:solidFill>
              </a:rPr>
              <a:t> Penguin</a:t>
            </a:r>
            <a:endParaRPr lang="en-GB" sz="3600" dirty="0">
              <a:solidFill>
                <a:schemeClr val="tx1"/>
              </a:solidFill>
              <a:latin typeface="+mn-lt"/>
            </a:endParaRPr>
          </a:p>
        </p:txBody>
      </p:sp>
      <p:sp>
        <p:nvSpPr>
          <p:cNvPr id="5" name="Rectangle 4"/>
          <p:cNvSpPr/>
          <p:nvPr/>
        </p:nvSpPr>
        <p:spPr>
          <a:xfrm>
            <a:off x="765809" y="1473201"/>
            <a:ext cx="4027256" cy="3046988"/>
          </a:xfrm>
          <a:prstGeom prst="rect">
            <a:avLst/>
          </a:prstGeom>
        </p:spPr>
        <p:txBody>
          <a:bodyPr wrap="square" lIns="0" tIns="0" rIns="0" bIns="0">
            <a:spAutoFit/>
          </a:bodyPr>
          <a:lstStyle/>
          <a:p>
            <a:r>
              <a:rPr lang="en-GB" dirty="0" err="1"/>
              <a:t>Adélie</a:t>
            </a:r>
            <a:r>
              <a:rPr lang="en-GB" dirty="0"/>
              <a:t> penguins are another type of penguin that lives in Antarctica. </a:t>
            </a:r>
          </a:p>
          <a:p>
            <a:endParaRPr lang="en-GB" dirty="0"/>
          </a:p>
          <a:p>
            <a:r>
              <a:rPr lang="en-GB" dirty="0" err="1"/>
              <a:t>Adélies</a:t>
            </a:r>
            <a:r>
              <a:rPr lang="en-GB" dirty="0"/>
              <a:t> use rocks to build their nests and keep their eggs off the cold ground. However, </a:t>
            </a:r>
            <a:r>
              <a:rPr lang="en-GB" dirty="0" err="1"/>
              <a:t>Adélies</a:t>
            </a:r>
            <a:r>
              <a:rPr lang="en-GB" dirty="0"/>
              <a:t> can be sneaky. To save hunting for rocks, they’ll often steal them from other penguins’ nests!</a:t>
            </a:r>
          </a:p>
          <a:p>
            <a:endParaRPr lang="en-GB" dirty="0"/>
          </a:p>
          <a:p>
            <a:r>
              <a:rPr lang="en-GB" dirty="0" err="1"/>
              <a:t>Adélie</a:t>
            </a:r>
            <a:r>
              <a:rPr lang="en-GB" dirty="0"/>
              <a:t> penguins can only be found in Antarctica and its nearby islands.</a:t>
            </a:r>
          </a:p>
        </p:txBody>
      </p:sp>
      <p:sp>
        <p:nvSpPr>
          <p:cNvPr id="12" name="Rounded Rectangle 72">
            <a:extLst>
              <a:ext uri="{FF2B5EF4-FFF2-40B4-BE49-F238E27FC236}">
                <a16:creationId xmlns:a16="http://schemas.microsoft.com/office/drawing/2014/main" id="{98B80FD0-6CCF-42D2-B9A4-C130EE0646CE}"/>
              </a:ext>
            </a:extLst>
          </p:cNvPr>
          <p:cNvSpPr/>
          <p:nvPr/>
        </p:nvSpPr>
        <p:spPr>
          <a:xfrm>
            <a:off x="964959" y="5238579"/>
            <a:ext cx="427322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r>
              <a:rPr lang="en-GB" dirty="0"/>
              <a:t>Did you know? </a:t>
            </a:r>
            <a:r>
              <a:rPr lang="en-GB" dirty="0" err="1"/>
              <a:t>Adélies</a:t>
            </a:r>
            <a:r>
              <a:rPr lang="en-GB" dirty="0"/>
              <a:t> may travel a 185-mile round trip to find food!</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8620" y="1473201"/>
            <a:ext cx="1913328" cy="1913328"/>
          </a:xfrm>
          <a:prstGeom prst="ellipse">
            <a:avLst/>
          </a:prstGeom>
          <a:ln w="28575">
            <a:solidFill>
              <a:srgbClr val="01407D"/>
            </a:solidFill>
          </a:ln>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8713" y="2769564"/>
            <a:ext cx="3244827" cy="3244827"/>
          </a:xfrm>
          <a:prstGeom prst="ellipse">
            <a:avLst/>
          </a:prstGeom>
          <a:ln w="28575">
            <a:solidFill>
              <a:srgbClr val="01407D"/>
            </a:solid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750" y="4792677"/>
            <a:ext cx="910926" cy="1443635"/>
          </a:xfrm>
          <a:prstGeom prst="rect">
            <a:avLst/>
          </a:prstGeom>
        </p:spPr>
      </p:pic>
    </p:spTree>
    <p:extLst>
      <p:ext uri="{BB962C8B-B14F-4D97-AF65-F5344CB8AC3E}">
        <p14:creationId xmlns:p14="http://schemas.microsoft.com/office/powerpoint/2010/main" val="17195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4386" y="1473200"/>
            <a:ext cx="3018391" cy="3018391"/>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Leopard Seal</a:t>
            </a:r>
          </a:p>
        </p:txBody>
      </p:sp>
      <p:sp>
        <p:nvSpPr>
          <p:cNvPr id="5" name="Rectangle 4"/>
          <p:cNvSpPr/>
          <p:nvPr/>
        </p:nvSpPr>
        <p:spPr>
          <a:xfrm>
            <a:off x="755650" y="1473201"/>
            <a:ext cx="3492500" cy="4431983"/>
          </a:xfrm>
          <a:prstGeom prst="rect">
            <a:avLst/>
          </a:prstGeom>
        </p:spPr>
        <p:txBody>
          <a:bodyPr wrap="square" lIns="0" tIns="0" rIns="0" bIns="0">
            <a:spAutoFit/>
          </a:bodyPr>
          <a:lstStyle/>
          <a:p>
            <a:r>
              <a:rPr lang="en-GB" dirty="0"/>
              <a:t>Leopard seals are named after their spotted coats which make them look a little like a leopard!</a:t>
            </a:r>
          </a:p>
          <a:p>
            <a:endParaRPr lang="en-GB" dirty="0"/>
          </a:p>
          <a:p>
            <a:r>
              <a:rPr lang="en-GB" dirty="0"/>
              <a:t>Leopard seals can also be found in South Africa, South America, Australia and New Zealand.</a:t>
            </a:r>
          </a:p>
          <a:p>
            <a:endParaRPr lang="en-GB" dirty="0"/>
          </a:p>
          <a:p>
            <a:r>
              <a:rPr lang="en-GB" dirty="0"/>
              <a:t>Leopard seals are fierce predators. This means they survive by eating other animals. They are diurnal, which means they are active during the day and sleep at night.</a:t>
            </a:r>
          </a:p>
          <a:p>
            <a:endParaRPr lang="en-GB" dirty="0"/>
          </a:p>
          <a:p>
            <a:r>
              <a:rPr lang="en-GB" dirty="0"/>
              <a:t>Leopard seals eat krill, squid, fish, birds, other seals and penguins. </a:t>
            </a:r>
            <a:endParaRPr lang="en-GB" b="1" dirty="0"/>
          </a:p>
        </p:txBody>
      </p:sp>
      <p:sp>
        <p:nvSpPr>
          <p:cNvPr id="9" name="Rounded Rectangle 72">
            <a:extLst>
              <a:ext uri="{FF2B5EF4-FFF2-40B4-BE49-F238E27FC236}">
                <a16:creationId xmlns:a16="http://schemas.microsoft.com/office/drawing/2014/main" id="{1E20D6BB-8270-48AA-9F1E-24B89AE92540}"/>
              </a:ext>
            </a:extLst>
          </p:cNvPr>
          <p:cNvSpPr/>
          <p:nvPr/>
        </p:nvSpPr>
        <p:spPr>
          <a:xfrm>
            <a:off x="4760843" y="4932112"/>
            <a:ext cx="3398907" cy="1160713"/>
          </a:xfrm>
          <a:prstGeom prst="roundRect">
            <a:avLst>
              <a:gd name="adj" fmla="val 12385"/>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Leopard seals can dive underwater for up to 15 minutes!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2666" y="4078026"/>
            <a:ext cx="4015684" cy="1092032"/>
          </a:xfrm>
          <a:prstGeom prst="rect">
            <a:avLst/>
          </a:prstGeom>
        </p:spPr>
      </p:pic>
    </p:spTree>
    <p:extLst>
      <p:ext uri="{BB962C8B-B14F-4D97-AF65-F5344CB8AC3E}">
        <p14:creationId xmlns:p14="http://schemas.microsoft.com/office/powerpoint/2010/main" val="42595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21299" y="1064768"/>
            <a:ext cx="1866143" cy="1866143"/>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Elephant Seal</a:t>
            </a:r>
          </a:p>
        </p:txBody>
      </p:sp>
      <p:sp>
        <p:nvSpPr>
          <p:cNvPr id="5" name="Rectangle 4"/>
          <p:cNvSpPr/>
          <p:nvPr/>
        </p:nvSpPr>
        <p:spPr>
          <a:xfrm>
            <a:off x="755650" y="1473201"/>
            <a:ext cx="3279637" cy="4708981"/>
          </a:xfrm>
          <a:prstGeom prst="rect">
            <a:avLst/>
          </a:prstGeom>
        </p:spPr>
        <p:txBody>
          <a:bodyPr wrap="square" lIns="0" tIns="0" rIns="0" bIns="0">
            <a:spAutoFit/>
          </a:bodyPr>
          <a:lstStyle/>
          <a:p>
            <a:r>
              <a:rPr lang="en-GB" dirty="0"/>
              <a:t>Male elephant seals are bigger than females and have a large trunk-like nose, which is where they get their name.</a:t>
            </a:r>
          </a:p>
          <a:p>
            <a:endParaRPr lang="en-GB" dirty="0"/>
          </a:p>
          <a:p>
            <a:r>
              <a:rPr lang="en-GB" dirty="0"/>
              <a:t>There are two types of elephant seals: the northern and the southern. The southern elephant seal is the type found in Antarctica.</a:t>
            </a:r>
          </a:p>
          <a:p>
            <a:endParaRPr lang="en-GB" dirty="0"/>
          </a:p>
          <a:p>
            <a:r>
              <a:rPr lang="en-GB" dirty="0"/>
              <a:t>Southern elephant seals are the largest of all the seals. </a:t>
            </a:r>
          </a:p>
          <a:p>
            <a:endParaRPr lang="en-GB" dirty="0"/>
          </a:p>
          <a:p>
            <a:r>
              <a:rPr lang="en-GB" dirty="0"/>
              <a:t>They can dive over 4900 metres and can stay underwater for more than two hours.</a:t>
            </a:r>
          </a:p>
        </p:txBody>
      </p:sp>
      <p:sp>
        <p:nvSpPr>
          <p:cNvPr id="11" name="Rounded Rectangle 72">
            <a:extLst>
              <a:ext uri="{FF2B5EF4-FFF2-40B4-BE49-F238E27FC236}">
                <a16:creationId xmlns:a16="http://schemas.microsoft.com/office/drawing/2014/main" id="{3DD11410-757C-4C2A-A0FD-9F2A6B2673E1}"/>
              </a:ext>
            </a:extLst>
          </p:cNvPr>
          <p:cNvSpPr/>
          <p:nvPr/>
        </p:nvSpPr>
        <p:spPr>
          <a:xfrm>
            <a:off x="4773027" y="4676945"/>
            <a:ext cx="3414415" cy="1415880"/>
          </a:xfrm>
          <a:prstGeom prst="roundRect">
            <a:avLst>
              <a:gd name="adj" fmla="val 11063"/>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elephant seals can weigh as much as 4000 kilograms. That’s twice as heavy as a car!</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3739" y="1802320"/>
            <a:ext cx="2808343" cy="2808343"/>
          </a:xfrm>
          <a:prstGeom prst="ellipse">
            <a:avLst/>
          </a:prstGeom>
          <a:ln w="28575">
            <a:solidFill>
              <a:srgbClr val="01407D"/>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7086" y="4103754"/>
            <a:ext cx="2577736" cy="725695"/>
          </a:xfrm>
          <a:prstGeom prst="rect">
            <a:avLst/>
          </a:prstGeom>
        </p:spPr>
      </p:pic>
    </p:spTree>
    <p:extLst>
      <p:ext uri="{BB962C8B-B14F-4D97-AF65-F5344CB8AC3E}">
        <p14:creationId xmlns:p14="http://schemas.microsoft.com/office/powerpoint/2010/main" val="3236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Fur Seal</a:t>
            </a:r>
          </a:p>
        </p:txBody>
      </p:sp>
      <p:sp>
        <p:nvSpPr>
          <p:cNvPr id="5" name="Rectangle 4"/>
          <p:cNvSpPr/>
          <p:nvPr/>
        </p:nvSpPr>
        <p:spPr>
          <a:xfrm>
            <a:off x="779575" y="1473201"/>
            <a:ext cx="3300530" cy="4708981"/>
          </a:xfrm>
          <a:prstGeom prst="rect">
            <a:avLst/>
          </a:prstGeom>
        </p:spPr>
        <p:txBody>
          <a:bodyPr wrap="square" lIns="0" tIns="0" rIns="0" bIns="0">
            <a:spAutoFit/>
          </a:bodyPr>
          <a:lstStyle/>
          <a:p>
            <a:r>
              <a:rPr lang="en-GB" dirty="0"/>
              <a:t>Fur seals have excellent hearing and sight. They can also turn their back flippers forwards, meaning they can walk (in a clumsy way) on land.</a:t>
            </a:r>
          </a:p>
          <a:p>
            <a:endParaRPr lang="en-GB" dirty="0"/>
          </a:p>
          <a:p>
            <a:r>
              <a:rPr lang="en-GB" dirty="0"/>
              <a:t>They have thick fur and a thicker layer of blubber (fat) under their skin. This helps to keep them warm in Antarctic temperatures.</a:t>
            </a:r>
          </a:p>
          <a:p>
            <a:endParaRPr lang="en-GB" dirty="0"/>
          </a:p>
          <a:p>
            <a:r>
              <a:rPr lang="en-GB" dirty="0"/>
              <a:t>Mother fur seals can recognise their babies by the unique noise they make. They can even recognise this call after four years apart!</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7897" y="1356430"/>
            <a:ext cx="3369708" cy="3369708"/>
          </a:xfrm>
          <a:prstGeom prst="ellipse">
            <a:avLst/>
          </a:prstGeom>
          <a:ln w="28575">
            <a:solidFill>
              <a:srgbClr val="01407D"/>
            </a:solidFill>
          </a:ln>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7007" y="3041284"/>
            <a:ext cx="1997925" cy="1997925"/>
          </a:xfrm>
          <a:prstGeom prst="ellipse">
            <a:avLst/>
          </a:prstGeom>
          <a:ln w="28575">
            <a:solidFill>
              <a:srgbClr val="01407D"/>
            </a:solidFill>
          </a:ln>
        </p:spPr>
      </p:pic>
      <p:sp>
        <p:nvSpPr>
          <p:cNvPr id="10" name="Rounded Rectangle 72">
            <a:extLst>
              <a:ext uri="{FF2B5EF4-FFF2-40B4-BE49-F238E27FC236}">
                <a16:creationId xmlns:a16="http://schemas.microsoft.com/office/drawing/2014/main" id="{EBEB3006-A032-450C-B9EB-314C8F5C33C0}"/>
              </a:ext>
            </a:extLst>
          </p:cNvPr>
          <p:cNvSpPr/>
          <p:nvPr/>
        </p:nvSpPr>
        <p:spPr>
          <a:xfrm>
            <a:off x="4572000" y="5238579"/>
            <a:ext cx="381635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fur seals are five times bigger than females!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0906" y="4191911"/>
            <a:ext cx="1890542" cy="1219307"/>
          </a:xfrm>
          <a:prstGeom prst="rect">
            <a:avLst/>
          </a:prstGeom>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Baby Fur Seal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Rob </a:t>
            </a:r>
            <a:r>
              <a:rPr lang="en-GB" altLang="en-US" sz="500" b="1" dirty="0" err="1">
                <a:latin typeface="Tuffy-TTF" panose="020B0603060100000000" pitchFamily="34" charset="0"/>
                <a:ea typeface="Tuffy" panose="020B0603060100000000" pitchFamily="34" charset="0"/>
                <a:cs typeface="Arial" panose="020B0604020202020204" pitchFamily="34" charset="0"/>
              </a:rPr>
              <a:t>Oo</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1510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Krill</a:t>
            </a:r>
          </a:p>
        </p:txBody>
      </p:sp>
      <p:sp>
        <p:nvSpPr>
          <p:cNvPr id="5" name="Rectangle 4"/>
          <p:cNvSpPr/>
          <p:nvPr/>
        </p:nvSpPr>
        <p:spPr>
          <a:xfrm>
            <a:off x="755650" y="1399400"/>
            <a:ext cx="2675919" cy="4431983"/>
          </a:xfrm>
          <a:prstGeom prst="rect">
            <a:avLst/>
          </a:prstGeom>
        </p:spPr>
        <p:txBody>
          <a:bodyPr wrap="square" lIns="0" tIns="0" rIns="0" bIns="0">
            <a:spAutoFit/>
          </a:bodyPr>
          <a:lstStyle/>
          <a:p>
            <a:r>
              <a:rPr lang="en-GB" dirty="0"/>
              <a:t>Krill are very small, shrimp-like creatures. They are slightly bigger than a paper clip when they are fully-grown.</a:t>
            </a:r>
          </a:p>
          <a:p>
            <a:endParaRPr lang="en-GB" dirty="0"/>
          </a:p>
          <a:p>
            <a:r>
              <a:rPr lang="en-GB" dirty="0"/>
              <a:t>Krill are found in all of the world’s oceans.</a:t>
            </a:r>
          </a:p>
          <a:p>
            <a:endParaRPr lang="en-GB" dirty="0"/>
          </a:p>
          <a:p>
            <a:r>
              <a:rPr lang="en-GB" dirty="0"/>
              <a:t>Krill are very important because hundreds of different animals depend on them as their main food source. These animals include birds, seals, whales and fish.</a:t>
            </a:r>
          </a:p>
        </p:txBody>
      </p:sp>
      <p:sp>
        <p:nvSpPr>
          <p:cNvPr id="11" name="Rounded Rectangle 72">
            <a:extLst>
              <a:ext uri="{FF2B5EF4-FFF2-40B4-BE49-F238E27FC236}">
                <a16:creationId xmlns:a16="http://schemas.microsoft.com/office/drawing/2014/main" id="{E1EEF79B-9A81-4E2E-9073-CA1567F6ECEC}"/>
              </a:ext>
            </a:extLst>
          </p:cNvPr>
          <p:cNvSpPr/>
          <p:nvPr/>
        </p:nvSpPr>
        <p:spPr>
          <a:xfrm>
            <a:off x="4248150" y="5179699"/>
            <a:ext cx="414020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tIns="108000" rIns="108000" bIns="108000" rtlCol="0" anchor="ctr">
            <a:spAutoFit/>
          </a:bodyPr>
          <a:lstStyle/>
          <a:p>
            <a:r>
              <a:rPr lang="en-GB" dirty="0"/>
              <a:t>Did you know? Krill can live for up to 10 years.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5483" y="5024377"/>
            <a:ext cx="2193033" cy="1127846"/>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1569" y="1772733"/>
            <a:ext cx="3107433" cy="3107433"/>
          </a:xfrm>
          <a:prstGeom prst="ellipse">
            <a:avLst/>
          </a:prstGeom>
          <a:ln w="28575">
            <a:solidFill>
              <a:srgbClr val="01407D"/>
            </a:solid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8462" y="1256601"/>
            <a:ext cx="2358790" cy="2358790"/>
          </a:xfrm>
          <a:prstGeom prst="ellipse">
            <a:avLst/>
          </a:prstGeom>
          <a:ln w="28575">
            <a:solidFill>
              <a:srgbClr val="01407D"/>
            </a:solidFill>
          </a:ln>
        </p:spPr>
      </p:pic>
    </p:spTree>
    <p:extLst>
      <p:ext uri="{BB962C8B-B14F-4D97-AF65-F5344CB8AC3E}">
        <p14:creationId xmlns:p14="http://schemas.microsoft.com/office/powerpoint/2010/main" val="1675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305</TotalTime>
  <Words>1045</Words>
  <Application>Microsoft Office PowerPoint</Application>
  <PresentationFormat>On-screen Show (4:3)</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Tuffy</vt:lpstr>
      <vt:lpstr>Tuffy-TTF</vt:lpstr>
      <vt:lpstr>Twinkl</vt:lpstr>
      <vt:lpstr>Arial</vt:lpstr>
      <vt:lpstr>Office Theme</vt:lpstr>
      <vt:lpstr>PowerPoint Presentation</vt:lpstr>
      <vt:lpstr>Where Is Antarctica?</vt:lpstr>
      <vt:lpstr>Antarctic Animals</vt:lpstr>
      <vt:lpstr>Emperor Penguin</vt:lpstr>
      <vt:lpstr>Adélie Penguin</vt:lpstr>
      <vt:lpstr>Leopard Seal</vt:lpstr>
      <vt:lpstr>Elephant Seal</vt:lpstr>
      <vt:lpstr>Fur Seal</vt:lpstr>
      <vt:lpstr>Krill</vt:lpstr>
      <vt:lpstr>Wandering Albatross</vt:lpstr>
      <vt:lpstr>Dusky Dolphin</vt:lpstr>
      <vt:lpstr>Orca</vt:lpstr>
      <vt:lpstr>Blue Whale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Pilgram, Jeffrey</cp:lastModifiedBy>
  <cp:revision>25</cp:revision>
  <dcterms:created xsi:type="dcterms:W3CDTF">2019-12-12T16:36:18Z</dcterms:created>
  <dcterms:modified xsi:type="dcterms:W3CDTF">2020-04-17T11:57:28Z</dcterms:modified>
</cp:coreProperties>
</file>