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0" r:id="rId2"/>
    <p:sldMasterId id="2147483672" r:id="rId3"/>
  </p:sldMasterIdLst>
  <p:notesMasterIdLst>
    <p:notesMasterId r:id="rId48"/>
  </p:notesMasterIdLst>
  <p:handoutMasterIdLst>
    <p:handoutMasterId r:id="rId49"/>
  </p:handoutMasterIdLst>
  <p:sldIdLst>
    <p:sldId id="279" r:id="rId4"/>
    <p:sldId id="500" r:id="rId5"/>
    <p:sldId id="482" r:id="rId6"/>
    <p:sldId id="492" r:id="rId7"/>
    <p:sldId id="493" r:id="rId8"/>
    <p:sldId id="491" r:id="rId9"/>
    <p:sldId id="506" r:id="rId10"/>
    <p:sldId id="502" r:id="rId11"/>
    <p:sldId id="490" r:id="rId12"/>
    <p:sldId id="485" r:id="rId13"/>
    <p:sldId id="503" r:id="rId14"/>
    <p:sldId id="481" r:id="rId15"/>
    <p:sldId id="486" r:id="rId16"/>
    <p:sldId id="501" r:id="rId17"/>
    <p:sldId id="488" r:id="rId18"/>
    <p:sldId id="484" r:id="rId19"/>
    <p:sldId id="498" r:id="rId20"/>
    <p:sldId id="483" r:id="rId21"/>
    <p:sldId id="454" r:id="rId22"/>
    <p:sldId id="264" r:id="rId23"/>
    <p:sldId id="462" r:id="rId24"/>
    <p:sldId id="477" r:id="rId25"/>
    <p:sldId id="420" r:id="rId26"/>
    <p:sldId id="276" r:id="rId27"/>
    <p:sldId id="465" r:id="rId28"/>
    <p:sldId id="309" r:id="rId29"/>
    <p:sldId id="495" r:id="rId30"/>
    <p:sldId id="494" r:id="rId31"/>
    <p:sldId id="275" r:id="rId32"/>
    <p:sldId id="305" r:id="rId33"/>
    <p:sldId id="315" r:id="rId34"/>
    <p:sldId id="474" r:id="rId35"/>
    <p:sldId id="322" r:id="rId36"/>
    <p:sldId id="469" r:id="rId37"/>
    <p:sldId id="478" r:id="rId38"/>
    <p:sldId id="418" r:id="rId39"/>
    <p:sldId id="412" r:id="rId40"/>
    <p:sldId id="302" r:id="rId41"/>
    <p:sldId id="473" r:id="rId42"/>
    <p:sldId id="445" r:id="rId43"/>
    <p:sldId id="480" r:id="rId44"/>
    <p:sldId id="444" r:id="rId45"/>
    <p:sldId id="446" r:id="rId46"/>
    <p:sldId id="471" r:id="rId47"/>
  </p:sldIdLst>
  <p:sldSz cx="12192000" cy="6858000"/>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rkka Säikkälä" initials="SS" lastIdx="3" clrIdx="0"/>
  <p:cmAuthor id="2" name="Suvanto Santeri" initials="SS" lastIdx="1" clrIdx="1">
    <p:extLst>
      <p:ext uri="{19B8F6BF-5375-455C-9EA6-DF929625EA0E}">
        <p15:presenceInfo xmlns:p15="http://schemas.microsoft.com/office/powerpoint/2012/main" userId="S-1-5-21-3521595049-301303566-333748410-556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A13"/>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Normaali tyyli 4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Normaali tyyli 4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6893" autoAdjust="0"/>
  </p:normalViewPr>
  <p:slideViewPr>
    <p:cSldViewPr snapToGrid="0" showGuides="1">
      <p:cViewPr varScale="1">
        <p:scale>
          <a:sx n="64" d="100"/>
          <a:sy n="64" d="100"/>
        </p:scale>
        <p:origin x="288"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86" d="100"/>
          <a:sy n="86" d="100"/>
        </p:scale>
        <p:origin x="277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Haettiin KA101-tukea vuonna 2019</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55-4D9D-94ED-E338ED6E26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55-4D9D-94ED-E338ED6E26B4}"/>
              </c:ext>
            </c:extLst>
          </c:dPt>
          <c:cat>
            <c:strRef>
              <c:f>Taul1!$A$2:$A$3</c:f>
              <c:strCache>
                <c:ptCount val="2"/>
                <c:pt idx="0">
                  <c:v>Job Shadowing -jaksolle</c:v>
                </c:pt>
                <c:pt idx="1">
                  <c:v>Kurssille osallistuminen </c:v>
                </c:pt>
              </c:strCache>
            </c:strRef>
          </c:cat>
          <c:val>
            <c:numRef>
              <c:f>Taul1!$B$2:$B$3</c:f>
              <c:numCache>
                <c:formatCode>General</c:formatCode>
                <c:ptCount val="2"/>
                <c:pt idx="0">
                  <c:v>543</c:v>
                </c:pt>
                <c:pt idx="1">
                  <c:v>1039</c:v>
                </c:pt>
              </c:numCache>
            </c:numRef>
          </c:val>
          <c:extLst>
            <c:ext xmlns:c16="http://schemas.microsoft.com/office/drawing/2014/chart" uri="{C3380CC4-5D6E-409C-BE32-E72D297353CC}">
              <c16:uniqueId val="{00000000-AA9D-44ED-B5AB-300A98D1C9F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strRef>
              <c:f>Taul1!$A$2:$A$5</c:f>
              <c:strCache>
                <c:ptCount val="4"/>
                <c:pt idx="0">
                  <c:v>Luokka 1</c:v>
                </c:pt>
                <c:pt idx="1">
                  <c:v>Luokka 2</c:v>
                </c:pt>
                <c:pt idx="2">
                  <c:v>Luokka 3</c:v>
                </c:pt>
                <c:pt idx="3">
                  <c:v>Luokka 4</c:v>
                </c:pt>
              </c:strCache>
            </c:strRef>
          </c:cat>
          <c:val>
            <c:numRef>
              <c:f>Taul1!$B$2:$B$5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37A-44DB-BD49-A0790AA87B3D}"/>
            </c:ext>
          </c:extLst>
        </c:ser>
        <c:ser>
          <c:idx val="1"/>
          <c:order val="1"/>
          <c:tx>
            <c:strRef>
              <c:f>Taul1!$C$1</c:f>
              <c:strCache>
                <c:ptCount val="1"/>
                <c:pt idx="0">
                  <c:v>Sarja 2</c:v>
                </c:pt>
              </c:strCache>
            </c:strRef>
          </c:tx>
          <c:spPr>
            <a:solidFill>
              <a:schemeClr val="accent2"/>
            </a:solidFill>
            <a:ln>
              <a:noFill/>
            </a:ln>
            <a:effectLst/>
          </c:spPr>
          <c:invertIfNegative val="0"/>
          <c:cat>
            <c:strRef>
              <c:f>Taul1!$A$2:$A$5</c:f>
              <c:strCache>
                <c:ptCount val="4"/>
                <c:pt idx="0">
                  <c:v>Luokka 1</c:v>
                </c:pt>
                <c:pt idx="1">
                  <c:v>Luokka 2</c:v>
                </c:pt>
                <c:pt idx="2">
                  <c:v>Luokka 3</c:v>
                </c:pt>
                <c:pt idx="3">
                  <c:v>Luokka 4</c:v>
                </c:pt>
              </c:strCache>
            </c:strRef>
          </c:cat>
          <c:val>
            <c:numRef>
              <c:f>Taul1!$C$2:$C$5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37A-44DB-BD49-A0790AA87B3D}"/>
            </c:ext>
          </c:extLst>
        </c:ser>
        <c:ser>
          <c:idx val="2"/>
          <c:order val="2"/>
          <c:tx>
            <c:strRef>
              <c:f>Taul1!$D$1</c:f>
              <c:strCache>
                <c:ptCount val="1"/>
                <c:pt idx="0">
                  <c:v>Sarja 3</c:v>
                </c:pt>
              </c:strCache>
            </c:strRef>
          </c:tx>
          <c:spPr>
            <a:solidFill>
              <a:schemeClr val="accent3"/>
            </a:solidFill>
            <a:ln>
              <a:noFill/>
            </a:ln>
            <a:effectLst/>
          </c:spPr>
          <c:invertIfNegative val="0"/>
          <c:cat>
            <c:strRef>
              <c:f>Taul1!$A$2:$A$5</c:f>
              <c:strCache>
                <c:ptCount val="4"/>
                <c:pt idx="0">
                  <c:v>Luokka 1</c:v>
                </c:pt>
                <c:pt idx="1">
                  <c:v>Luokka 2</c:v>
                </c:pt>
                <c:pt idx="2">
                  <c:v>Luokka 3</c:v>
                </c:pt>
                <c:pt idx="3">
                  <c:v>Luokka 4</c:v>
                </c:pt>
              </c:strCache>
            </c:strRef>
          </c:cat>
          <c:val>
            <c:numRef>
              <c:f>Taul1!$D$2:$D$5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37A-44DB-BD49-A0790AA87B3D}"/>
            </c:ext>
          </c:extLst>
        </c:ser>
        <c:dLbls>
          <c:showLegendKey val="0"/>
          <c:showVal val="0"/>
          <c:showCatName val="0"/>
          <c:showSerName val="0"/>
          <c:showPercent val="0"/>
          <c:showBubbleSize val="0"/>
        </c:dLbls>
        <c:gapWidth val="219"/>
        <c:overlap val="-27"/>
        <c:axId val="448887032"/>
        <c:axId val="448887360"/>
      </c:barChart>
      <c:catAx>
        <c:axId val="44888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48887360"/>
        <c:crosses val="autoZero"/>
        <c:auto val="1"/>
        <c:lblAlgn val="ctr"/>
        <c:lblOffset val="100"/>
        <c:noMultiLvlLbl val="0"/>
      </c:catAx>
      <c:valAx>
        <c:axId val="44888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48887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1147873-B102-4514-94B5-8ED60A2BCB51}" type="datetimeFigureOut">
              <a:rPr lang="fi-FI" smtClean="0"/>
              <a:t>20.11.2019</a:t>
            </a:fld>
            <a:endParaRPr lang="fi-FI"/>
          </a:p>
        </p:txBody>
      </p:sp>
      <p:sp>
        <p:nvSpPr>
          <p:cNvPr id="4" name="Alatunnisteen paikkamerkki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86B5F506-64A6-4FE0-831B-F6F4FBCF80DC}" type="slidenum">
              <a:rPr lang="fi-FI" smtClean="0"/>
              <a:t>‹#›</a:t>
            </a:fld>
            <a:endParaRPr lang="fi-FI"/>
          </a:p>
        </p:txBody>
      </p:sp>
    </p:spTree>
    <p:extLst>
      <p:ext uri="{BB962C8B-B14F-4D97-AF65-F5344CB8AC3E}">
        <p14:creationId xmlns:p14="http://schemas.microsoft.com/office/powerpoint/2010/main" val="58386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D1287AB-2206-4F77-A423-85FD97404A4D}" type="datetimeFigureOut">
              <a:rPr lang="en-GB" smtClean="0"/>
              <a:t>20/11/2019</a:t>
            </a:fld>
            <a:endParaRPr lang="en-GB"/>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9C4A3D8-BBC7-401E-A6FA-176965828335}" type="slidenum">
              <a:rPr lang="en-GB" smtClean="0"/>
              <a:t>‹#›</a:t>
            </a:fld>
            <a:endParaRPr lang="en-GB"/>
          </a:p>
        </p:txBody>
      </p:sp>
    </p:spTree>
    <p:extLst>
      <p:ext uri="{BB962C8B-B14F-4D97-AF65-F5344CB8AC3E}">
        <p14:creationId xmlns:p14="http://schemas.microsoft.com/office/powerpoint/2010/main" val="230164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69C4A3D8-BBC7-401E-A6FA-176965828335}" type="slidenum">
              <a:rPr lang="en-GB" smtClean="0"/>
              <a:t>3</a:t>
            </a:fld>
            <a:endParaRPr lang="en-GB"/>
          </a:p>
        </p:txBody>
      </p:sp>
    </p:spTree>
    <p:extLst>
      <p:ext uri="{BB962C8B-B14F-4D97-AF65-F5344CB8AC3E}">
        <p14:creationId xmlns:p14="http://schemas.microsoft.com/office/powerpoint/2010/main" val="200053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69C4A3D8-BBC7-401E-A6FA-176965828335}" type="slidenum">
              <a:rPr lang="en-GB" smtClean="0"/>
              <a:t>18</a:t>
            </a:fld>
            <a:endParaRPr lang="en-GB"/>
          </a:p>
        </p:txBody>
      </p:sp>
    </p:spTree>
    <p:extLst>
      <p:ext uri="{BB962C8B-B14F-4D97-AF65-F5344CB8AC3E}">
        <p14:creationId xmlns:p14="http://schemas.microsoft.com/office/powerpoint/2010/main" val="345007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Tärkeää, että hankkeet ovat osa koko koulun toimintaa ja </a:t>
            </a:r>
            <a:r>
              <a:rPr lang="fi-FI" dirty="0" err="1"/>
              <a:t>kv</a:t>
            </a:r>
            <a:r>
              <a:rPr lang="fi-FI" dirty="0"/>
              <a:t>-suunnitelmaa</a:t>
            </a:r>
          </a:p>
        </p:txBody>
      </p:sp>
      <p:sp>
        <p:nvSpPr>
          <p:cNvPr id="4" name="Dian numeron paikkamerkki 3"/>
          <p:cNvSpPr>
            <a:spLocks noGrp="1"/>
          </p:cNvSpPr>
          <p:nvPr>
            <p:ph type="sldNum" sz="quarter" idx="5"/>
          </p:nvPr>
        </p:nvSpPr>
        <p:spPr/>
        <p:txBody>
          <a:bodyPr/>
          <a:lstStyle/>
          <a:p>
            <a:fld id="{69C4A3D8-BBC7-401E-A6FA-176965828335}" type="slidenum">
              <a:rPr lang="en-GB" smtClean="0"/>
              <a:t>19</a:t>
            </a:fld>
            <a:endParaRPr lang="en-GB"/>
          </a:p>
        </p:txBody>
      </p:sp>
    </p:spTree>
    <p:extLst>
      <p:ext uri="{BB962C8B-B14F-4D97-AF65-F5344CB8AC3E}">
        <p14:creationId xmlns:p14="http://schemas.microsoft.com/office/powerpoint/2010/main" val="137655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Tutkimuksesta nousi että valmistautuminen erittäin tärkeää ja onnistumisen taustalla, kulttuurinen valmennus, kielivalmennus, kokemusten jako </a:t>
            </a:r>
            <a:r>
              <a:rPr lang="fi-FI" sz="1200" kern="1200" dirty="0" err="1">
                <a:solidFill>
                  <a:schemeClr val="tx1"/>
                </a:solidFill>
                <a:effectLst/>
                <a:latin typeface="+mn-lt"/>
                <a:ea typeface="+mn-ea"/>
                <a:cs typeface="+mn-cs"/>
              </a:rPr>
              <a:t>jne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9C4A3D8-BBC7-401E-A6FA-176965828335}" type="slidenum">
              <a:rPr lang="en-GB" smtClean="0"/>
              <a:t>26</a:t>
            </a:fld>
            <a:endParaRPr lang="en-GB"/>
          </a:p>
        </p:txBody>
      </p:sp>
    </p:spTree>
    <p:extLst>
      <p:ext uri="{BB962C8B-B14F-4D97-AF65-F5344CB8AC3E}">
        <p14:creationId xmlns:p14="http://schemas.microsoft.com/office/powerpoint/2010/main" val="384351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9C4A3D8-BBC7-401E-A6FA-176965828335}" type="slidenum">
              <a:rPr lang="en-GB" smtClean="0"/>
              <a:t>29</a:t>
            </a:fld>
            <a:endParaRPr lang="en-GB"/>
          </a:p>
        </p:txBody>
      </p:sp>
    </p:spTree>
    <p:extLst>
      <p:ext uri="{BB962C8B-B14F-4D97-AF65-F5344CB8AC3E}">
        <p14:creationId xmlns:p14="http://schemas.microsoft.com/office/powerpoint/2010/main" val="395873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4A3D8-BBC7-401E-A6FA-176965828335}" type="slidenum">
              <a:rPr lang="en-GB" smtClean="0"/>
              <a:t>30</a:t>
            </a:fld>
            <a:endParaRPr lang="en-GB"/>
          </a:p>
        </p:txBody>
      </p:sp>
    </p:spTree>
    <p:extLst>
      <p:ext uri="{BB962C8B-B14F-4D97-AF65-F5344CB8AC3E}">
        <p14:creationId xmlns:p14="http://schemas.microsoft.com/office/powerpoint/2010/main" val="242223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Messu tai konferenssi (tarvitaan osallistumistodistus)</a:t>
            </a:r>
          </a:p>
        </p:txBody>
      </p:sp>
      <p:sp>
        <p:nvSpPr>
          <p:cNvPr id="4" name="Dian numeron paikkamerkki 3"/>
          <p:cNvSpPr>
            <a:spLocks noGrp="1"/>
          </p:cNvSpPr>
          <p:nvPr>
            <p:ph type="sldNum" sz="quarter" idx="5"/>
          </p:nvPr>
        </p:nvSpPr>
        <p:spPr/>
        <p:txBody>
          <a:bodyPr/>
          <a:lstStyle/>
          <a:p>
            <a:fld id="{69C4A3D8-BBC7-401E-A6FA-176965828335}" type="slidenum">
              <a:rPr lang="en-GB" smtClean="0"/>
              <a:t>33</a:t>
            </a:fld>
            <a:endParaRPr lang="en-GB"/>
          </a:p>
        </p:txBody>
      </p:sp>
    </p:spTree>
    <p:extLst>
      <p:ext uri="{BB962C8B-B14F-4D97-AF65-F5344CB8AC3E}">
        <p14:creationId xmlns:p14="http://schemas.microsoft.com/office/powerpoint/2010/main" val="954462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sp>
        <p:nvSpPr>
          <p:cNvPr id="2" name="Otsikko 1"/>
          <p:cNvSpPr>
            <a:spLocks noGrp="1"/>
          </p:cNvSpPr>
          <p:nvPr>
            <p:ph type="ctrTitle"/>
          </p:nvPr>
        </p:nvSpPr>
        <p:spPr>
          <a:xfrm>
            <a:off x="787940" y="2221590"/>
            <a:ext cx="7149830" cy="2387600"/>
          </a:xfrm>
        </p:spPr>
        <p:txBody>
          <a:bodyPr anchor="ctr" anchorCtr="0">
            <a:noAutofit/>
          </a:bodyPr>
          <a:lstStyle>
            <a:lvl1pPr algn="l">
              <a:lnSpc>
                <a:spcPct val="90000"/>
              </a:lnSpc>
              <a:defRPr sz="5000"/>
            </a:lvl1pPr>
          </a:lstStyle>
          <a:p>
            <a:r>
              <a:rPr lang="en-US"/>
              <a:t>Click to edit Master title style</a:t>
            </a:r>
            <a:endParaRPr lang="en-GB" dirty="0"/>
          </a:p>
        </p:txBody>
      </p:sp>
      <p:sp>
        <p:nvSpPr>
          <p:cNvPr id="3" name="Alaotsikko 2"/>
          <p:cNvSpPr>
            <a:spLocks noGrp="1"/>
          </p:cNvSpPr>
          <p:nvPr>
            <p:ph type="subTitle" idx="1"/>
          </p:nvPr>
        </p:nvSpPr>
        <p:spPr>
          <a:xfrm>
            <a:off x="787940" y="4688731"/>
            <a:ext cx="7149830" cy="162938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185144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en-US"/>
              <a:t>Click icon to add media</a:t>
            </a:r>
            <a:endParaRPr lang="fi-FI"/>
          </a:p>
        </p:txBody>
      </p:sp>
    </p:spTree>
    <p:extLst>
      <p:ext uri="{BB962C8B-B14F-4D97-AF65-F5344CB8AC3E}">
        <p14:creationId xmlns:p14="http://schemas.microsoft.com/office/powerpoint/2010/main" val="229517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en-GB"/>
          </a:p>
        </p:txBody>
      </p:sp>
      <p:sp>
        <p:nvSpPr>
          <p:cNvPr id="3" name="Sisällön paikkamerkki 2"/>
          <p:cNvSpPr>
            <a:spLocks noGrp="1"/>
          </p:cNvSpPr>
          <p:nvPr>
            <p:ph sz="half" idx="1"/>
          </p:nvPr>
        </p:nvSpPr>
        <p:spPr>
          <a:xfrm>
            <a:off x="788400" y="2304000"/>
            <a:ext cx="3501498" cy="3870000"/>
          </a:xfrm>
        </p:spPr>
        <p:txBody>
          <a:bodyPr/>
          <a:lstStyle>
            <a:lvl1pPr>
              <a:defRPr sz="20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Kaavion paikkamerkki 8"/>
          <p:cNvSpPr>
            <a:spLocks noGrp="1"/>
          </p:cNvSpPr>
          <p:nvPr>
            <p:ph type="chart" sz="quarter" idx="13"/>
          </p:nvPr>
        </p:nvSpPr>
        <p:spPr>
          <a:xfrm>
            <a:off x="4435813" y="2303463"/>
            <a:ext cx="6937442" cy="3870325"/>
          </a:xfrm>
        </p:spPr>
        <p:txBody>
          <a:bodyPr/>
          <a:lstStyle>
            <a:lvl1pPr marL="0" indent="0">
              <a:buFontTx/>
              <a:buNone/>
              <a:defRPr sz="2000"/>
            </a:lvl1pPr>
          </a:lstStyle>
          <a:p>
            <a:r>
              <a:rPr lang="en-US"/>
              <a:t>Click icon to add chart</a:t>
            </a:r>
            <a:endParaRPr lang="fi-FI"/>
          </a:p>
        </p:txBody>
      </p:sp>
    </p:spTree>
    <p:extLst>
      <p:ext uri="{BB962C8B-B14F-4D97-AF65-F5344CB8AC3E}">
        <p14:creationId xmlns:p14="http://schemas.microsoft.com/office/powerpoint/2010/main" val="38362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9266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99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en-US"/>
              <a:t>Click to edit Master title style</a:t>
            </a:r>
            <a:endParaRPr lang="en-GB" dirty="0"/>
          </a:p>
        </p:txBody>
      </p:sp>
    </p:spTree>
    <p:extLst>
      <p:ext uri="{BB962C8B-B14F-4D97-AF65-F5344CB8AC3E}">
        <p14:creationId xmlns:p14="http://schemas.microsoft.com/office/powerpoint/2010/main" val="15531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en-US"/>
              <a:t>Click to edit Master title style</a:t>
            </a:r>
            <a:endParaRPr lang="en-GB" dirty="0"/>
          </a:p>
        </p:txBody>
      </p:sp>
    </p:spTree>
    <p:extLst>
      <p:ext uri="{BB962C8B-B14F-4D97-AF65-F5344CB8AC3E}">
        <p14:creationId xmlns:p14="http://schemas.microsoft.com/office/powerpoint/2010/main" val="33930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1060315"/>
            <a:ext cx="6391073" cy="2286000"/>
          </a:xfrm>
        </p:spPr>
        <p:txBody>
          <a:bodyPr anchor="ctr" anchorCtr="0">
            <a:noAutofit/>
          </a:bodyPr>
          <a:lstStyle>
            <a:lvl1pPr algn="l">
              <a:lnSpc>
                <a:spcPct val="90000"/>
              </a:lnSpc>
              <a:defRPr sz="5000"/>
            </a:lvl1pPr>
          </a:lstStyle>
          <a:p>
            <a:r>
              <a:rPr lang="en-US"/>
              <a:t>Click to edit Master title style</a:t>
            </a:r>
            <a:endParaRPr lang="en-GB" dirty="0"/>
          </a:p>
        </p:txBody>
      </p:sp>
    </p:spTree>
    <p:extLst>
      <p:ext uri="{BB962C8B-B14F-4D97-AF65-F5344CB8AC3E}">
        <p14:creationId xmlns:p14="http://schemas.microsoft.com/office/powerpoint/2010/main" val="182324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
        <p:nvSpPr>
          <p:cNvPr id="2" name="Otsikko 1"/>
          <p:cNvSpPr>
            <a:spLocks noGrp="1"/>
          </p:cNvSpPr>
          <p:nvPr>
            <p:ph type="ctrTitle"/>
          </p:nvPr>
        </p:nvSpPr>
        <p:spPr>
          <a:xfrm>
            <a:off x="787940" y="2853888"/>
            <a:ext cx="8239328" cy="930172"/>
          </a:xfrm>
        </p:spPr>
        <p:txBody>
          <a:bodyPr anchor="b" anchorCtr="0">
            <a:noAutofit/>
          </a:bodyPr>
          <a:lstStyle>
            <a:lvl1pPr algn="l">
              <a:lnSpc>
                <a:spcPct val="90000"/>
              </a:lnSpc>
              <a:defRPr sz="5000"/>
            </a:lvl1pPr>
          </a:lstStyle>
          <a:p>
            <a:r>
              <a:rPr lang="en-US"/>
              <a:t>Click to edit Master title style</a:t>
            </a:r>
            <a:endParaRPr lang="en-GB" dirty="0"/>
          </a:p>
        </p:txBody>
      </p:sp>
      <p:sp>
        <p:nvSpPr>
          <p:cNvPr id="3" name="Alaotsikko 2"/>
          <p:cNvSpPr>
            <a:spLocks noGrp="1"/>
          </p:cNvSpPr>
          <p:nvPr>
            <p:ph type="subTitle" idx="1"/>
          </p:nvPr>
        </p:nvSpPr>
        <p:spPr>
          <a:xfrm>
            <a:off x="787940" y="4027251"/>
            <a:ext cx="8239328" cy="229086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797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822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sp>
        <p:nvSpPr>
          <p:cNvPr id="2" name="Otsikko 1"/>
          <p:cNvSpPr>
            <a:spLocks noGrp="1"/>
          </p:cNvSpPr>
          <p:nvPr>
            <p:ph type="ctrTitle"/>
          </p:nvPr>
        </p:nvSpPr>
        <p:spPr>
          <a:xfrm>
            <a:off x="787940" y="2221590"/>
            <a:ext cx="7149830" cy="2387600"/>
          </a:xfrm>
        </p:spPr>
        <p:txBody>
          <a:bodyPr anchor="ctr" anchorCtr="0">
            <a:noAutofit/>
          </a:bodyPr>
          <a:lstStyle>
            <a:lvl1pPr algn="l">
              <a:lnSpc>
                <a:spcPct val="90000"/>
              </a:lnSpc>
              <a:defRPr sz="5000"/>
            </a:lvl1pPr>
          </a:lstStyle>
          <a:p>
            <a:r>
              <a:rPr lang="fi-FI"/>
              <a:t>Muokkaa ots. perustyyl. napsautt.</a:t>
            </a:r>
            <a:endParaRPr lang="en-GB" dirty="0"/>
          </a:p>
        </p:txBody>
      </p:sp>
      <p:sp>
        <p:nvSpPr>
          <p:cNvPr id="3" name="Alaotsikko 2"/>
          <p:cNvSpPr>
            <a:spLocks noGrp="1"/>
          </p:cNvSpPr>
          <p:nvPr>
            <p:ph type="subTitle" idx="1"/>
          </p:nvPr>
        </p:nvSpPr>
        <p:spPr>
          <a:xfrm>
            <a:off x="787940" y="4688731"/>
            <a:ext cx="7149830" cy="162938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217843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708C8758-D43C-46CC-B025-A17AC0C7DD5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9071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20/11/2019</a:t>
            </a:fld>
            <a:endParaRPr lang="en-GB"/>
          </a:p>
        </p:txBody>
      </p:sp>
      <p:sp>
        <p:nvSpPr>
          <p:cNvPr id="5" name="Alatunnisteen paikkamerkki 4"/>
          <p:cNvSpPr>
            <a:spLocks noGrp="1"/>
          </p:cNvSpPr>
          <p:nvPr>
            <p:ph type="ftr" sz="quarter" idx="11"/>
          </p:nvPr>
        </p:nvSpPr>
        <p:spPr/>
        <p:txBody>
          <a:bodyPr/>
          <a:lstStyle/>
          <a:p>
            <a:r>
              <a:rPr lang="en-GB" dirty="0" err="1"/>
              <a:t>Opetushallitus</a:t>
            </a:r>
            <a:endParaRPr lang="en-GB" dirty="0"/>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595238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kaar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20/11/2019</a:t>
            </a:fld>
            <a:endParaRPr lang="en-GB"/>
          </a:p>
        </p:txBody>
      </p:sp>
      <p:sp>
        <p:nvSpPr>
          <p:cNvPr id="5" name="Alatunnisteen paikkamerkki 4"/>
          <p:cNvSpPr>
            <a:spLocks noGrp="1"/>
          </p:cNvSpPr>
          <p:nvPr>
            <p:ph type="ftr" sz="quarter" idx="11"/>
          </p:nvPr>
        </p:nvSpPr>
        <p:spPr/>
        <p:txBody>
          <a:bodyPr/>
          <a:lstStyle/>
          <a:p>
            <a:r>
              <a:rPr lang="en-GB" dirty="0" err="1"/>
              <a:t>Opetushallitus</a:t>
            </a:r>
            <a:endParaRPr lang="en-GB" dirty="0"/>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84460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Numeroitu sisältö kaari">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lvl1pPr marL="355600" indent="-355600">
              <a:buFont typeface="+mj-lt"/>
              <a:buAutoNum type="arabicPeriod"/>
              <a:defRPr/>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Päivämäärän paikkamerkki 3"/>
          <p:cNvSpPr>
            <a:spLocks noGrp="1"/>
          </p:cNvSpPr>
          <p:nvPr>
            <p:ph type="dt" sz="half" idx="10"/>
          </p:nvPr>
        </p:nvSpPr>
        <p:spPr/>
        <p:txBody>
          <a:bodyPr/>
          <a:lstStyle/>
          <a:p>
            <a:fld id="{3B4D1DD6-A57F-432F-B3DA-3FB44A7235C5}" type="datetime1">
              <a:rPr lang="en-GB" smtClean="0"/>
              <a:t>20/11/2019</a:t>
            </a:fld>
            <a:endParaRPr lang="en-GB"/>
          </a:p>
        </p:txBody>
      </p:sp>
      <p:sp>
        <p:nvSpPr>
          <p:cNvPr id="5" name="Alatunnisteen paikkamerkki 4"/>
          <p:cNvSpPr>
            <a:spLocks noGrp="1"/>
          </p:cNvSpPr>
          <p:nvPr>
            <p:ph type="ftr" sz="quarter" idx="11"/>
          </p:nvPr>
        </p:nvSpPr>
        <p:spPr/>
        <p:txBody>
          <a:bodyPr/>
          <a:lstStyle/>
          <a:p>
            <a:r>
              <a:rPr lang="en-GB"/>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991611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ä kaari">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Sisällön paikkamerkki 3"/>
          <p:cNvSpPr>
            <a:spLocks noGrp="1"/>
          </p:cNvSpPr>
          <p:nvPr>
            <p:ph sz="half" idx="2"/>
          </p:nvPr>
        </p:nvSpPr>
        <p:spPr>
          <a:xfrm>
            <a:off x="6172200" y="2304000"/>
            <a:ext cx="5530174"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C47398F3-4007-4DAB-AE93-8719731555AB}" type="datetime1">
              <a:rPr lang="en-GB" smtClean="0"/>
              <a:t>20/11/2019</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682256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52F58CC6-DA49-4941-84B4-31EA1C59D22D}" type="datetime1">
              <a:rPr lang="en-GB" smtClean="0"/>
              <a:t>20/11/2019</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2365760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D36B375B-2A7A-47FC-AFAA-0D464918E174}" type="datetime1">
              <a:rPr lang="en-GB" smtClean="0"/>
              <a:t>20/11/2019</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888037"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127630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ni kuva 3">
    <p:spTree>
      <p:nvGrpSpPr>
        <p:cNvPr id="1" name=""/>
        <p:cNvGrpSpPr/>
        <p:nvPr/>
      </p:nvGrpSpPr>
      <p:grpSpPr>
        <a:xfrm>
          <a:off x="0" y="0"/>
          <a:ext cx="0" cy="0"/>
          <a:chOff x="0" y="0"/>
          <a:chExt cx="0" cy="0"/>
        </a:xfrm>
      </p:grpSpPr>
      <p:sp>
        <p:nvSpPr>
          <p:cNvPr id="2" name="Otsikko 1"/>
          <p:cNvSpPr>
            <a:spLocks noGrp="1"/>
          </p:cNvSpPr>
          <p:nvPr>
            <p:ph type="title"/>
          </p:nvPr>
        </p:nvSpPr>
        <p:spPr>
          <a:xfrm>
            <a:off x="789560" y="822328"/>
            <a:ext cx="5319410" cy="1325563"/>
          </a:xfrm>
        </p:spPr>
        <p:txBody>
          <a:bodyPr/>
          <a:lstStyle/>
          <a:p>
            <a:r>
              <a:rPr lang="fi-FI"/>
              <a:t>Muokkaa ots. perustyyl. napsautt.</a:t>
            </a:r>
            <a:endParaRPr lang="en-GB" dirty="0"/>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D36B375B-2A7A-47FC-AFAA-0D464918E174}" type="datetime1">
              <a:rPr lang="en-GB" smtClean="0"/>
              <a:t>20/11/2019</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612775"/>
            <a:ext cx="5019031" cy="52339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4286991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238B7CE-E7D2-4D7E-BC43-EB944411322E}" type="datetime1">
              <a:rPr lang="en-GB" smtClean="0"/>
              <a:t>20/11/2019</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179272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fi-FI"/>
              <a:t>Lisää medialeike napsauttamalla kuvaketta</a:t>
            </a:r>
          </a:p>
        </p:txBody>
      </p:sp>
      <p:sp>
        <p:nvSpPr>
          <p:cNvPr id="2" name="Päivämäärän paikkamerkki 1"/>
          <p:cNvSpPr>
            <a:spLocks noGrp="1"/>
          </p:cNvSpPr>
          <p:nvPr>
            <p:ph type="dt" sz="half" idx="10"/>
          </p:nvPr>
        </p:nvSpPr>
        <p:spPr/>
        <p:txBody>
          <a:bodyPr/>
          <a:lstStyle/>
          <a:p>
            <a:fld id="{5238B7CE-E7D2-4D7E-BC43-EB944411322E}" type="datetime1">
              <a:rPr lang="en-GB" smtClean="0"/>
              <a:t>20/11/2019</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4078877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3501498"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1E1B201E-BC91-47F6-BBE7-A638C5C85BC2}" type="datetime1">
              <a:rPr lang="en-GB" smtClean="0"/>
              <a:t>20/11/2019</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9" name="Kaavion paikkamerkki 8"/>
          <p:cNvSpPr>
            <a:spLocks noGrp="1"/>
          </p:cNvSpPr>
          <p:nvPr>
            <p:ph type="chart" sz="quarter" idx="13"/>
          </p:nvPr>
        </p:nvSpPr>
        <p:spPr>
          <a:xfrm>
            <a:off x="4435813" y="2303463"/>
            <a:ext cx="6937442" cy="3870325"/>
          </a:xfrm>
        </p:spPr>
        <p:txBody>
          <a:bodyPr/>
          <a:lstStyle>
            <a:lvl1pPr marL="0" indent="0">
              <a:buFontTx/>
              <a:buNone/>
              <a:defRPr sz="2000"/>
            </a:lvl1pPr>
          </a:lstStyle>
          <a:p>
            <a:r>
              <a:rPr lang="fi-FI"/>
              <a:t>Lisää kaavio napsauttamalla kuvaketta</a:t>
            </a:r>
          </a:p>
        </p:txBody>
      </p:sp>
    </p:spTree>
    <p:extLst>
      <p:ext uri="{BB962C8B-B14F-4D97-AF65-F5344CB8AC3E}">
        <p14:creationId xmlns:p14="http://schemas.microsoft.com/office/powerpoint/2010/main" val="257256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kaar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en-US"/>
              <a:t>Click to edit Master title style</a:t>
            </a:r>
            <a:endParaRPr lang="en-GB"/>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2275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Päivämäärän paikkamerkki 2"/>
          <p:cNvSpPr>
            <a:spLocks noGrp="1"/>
          </p:cNvSpPr>
          <p:nvPr>
            <p:ph type="dt" sz="half" idx="10"/>
          </p:nvPr>
        </p:nvSpPr>
        <p:spPr/>
        <p:txBody>
          <a:bodyPr/>
          <a:lstStyle/>
          <a:p>
            <a:fld id="{B7FF5407-8F7B-4224-8961-BF3EBA368BAE}" type="datetime1">
              <a:rPr lang="en-GB" smtClean="0"/>
              <a:t>20/11/2019</a:t>
            </a:fld>
            <a:endParaRPr lang="en-GB"/>
          </a:p>
        </p:txBody>
      </p:sp>
      <p:sp>
        <p:nvSpPr>
          <p:cNvPr id="4" name="Alatunnisteen paikkamerkki 3"/>
          <p:cNvSpPr>
            <a:spLocks noGrp="1"/>
          </p:cNvSpPr>
          <p:nvPr>
            <p:ph type="ftr" sz="quarter" idx="11"/>
          </p:nvPr>
        </p:nvSpPr>
        <p:spPr/>
        <p:txBody>
          <a:bodyPr/>
          <a:lstStyle/>
          <a:p>
            <a:r>
              <a:rPr lang="en-GB"/>
              <a:t>Opetushallitus</a:t>
            </a:r>
          </a:p>
        </p:txBody>
      </p:sp>
      <p:sp>
        <p:nvSpPr>
          <p:cNvPr id="5" name="Dian numeron paikkamerkki 4"/>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4184628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709FD6E-9D7D-45BF-8A1B-8D32E89EAEED}" type="datetime1">
              <a:rPr lang="en-GB" smtClean="0"/>
              <a:t>20/11/2019</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58441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ots. perustyyl. napsautt.</a:t>
            </a:r>
            <a:endParaRPr lang="en-GB" dirty="0"/>
          </a:p>
        </p:txBody>
      </p:sp>
    </p:spTree>
    <p:extLst>
      <p:ext uri="{BB962C8B-B14F-4D97-AF65-F5344CB8AC3E}">
        <p14:creationId xmlns:p14="http://schemas.microsoft.com/office/powerpoint/2010/main" val="3418398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ots. perustyyl. napsautt.</a:t>
            </a:r>
            <a:endParaRPr lang="en-GB" dirty="0"/>
          </a:p>
        </p:txBody>
      </p:sp>
    </p:spTree>
    <p:extLst>
      <p:ext uri="{BB962C8B-B14F-4D97-AF65-F5344CB8AC3E}">
        <p14:creationId xmlns:p14="http://schemas.microsoft.com/office/powerpoint/2010/main" val="1793164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1060315"/>
            <a:ext cx="6391073" cy="2286000"/>
          </a:xfrm>
        </p:spPr>
        <p:txBody>
          <a:bodyPr anchor="ctr" anchorCtr="0">
            <a:noAutofit/>
          </a:bodyPr>
          <a:lstStyle>
            <a:lvl1pPr algn="l">
              <a:lnSpc>
                <a:spcPct val="90000"/>
              </a:lnSpc>
              <a:defRPr sz="5000"/>
            </a:lvl1pPr>
          </a:lstStyle>
          <a:p>
            <a:r>
              <a:rPr lang="fi-FI"/>
              <a:t>Muokkaa ots. perustyyl. napsautt.</a:t>
            </a:r>
            <a:endParaRPr lang="en-GB" dirty="0"/>
          </a:p>
        </p:txBody>
      </p:sp>
    </p:spTree>
    <p:extLst>
      <p:ext uri="{BB962C8B-B14F-4D97-AF65-F5344CB8AC3E}">
        <p14:creationId xmlns:p14="http://schemas.microsoft.com/office/powerpoint/2010/main" val="958000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
        <p:nvSpPr>
          <p:cNvPr id="2" name="Otsikko 1"/>
          <p:cNvSpPr>
            <a:spLocks noGrp="1"/>
          </p:cNvSpPr>
          <p:nvPr>
            <p:ph type="ctrTitle"/>
          </p:nvPr>
        </p:nvSpPr>
        <p:spPr>
          <a:xfrm>
            <a:off x="787940" y="2853888"/>
            <a:ext cx="8239328" cy="930172"/>
          </a:xfrm>
        </p:spPr>
        <p:txBody>
          <a:bodyPr anchor="b" anchorCtr="0">
            <a:noAutofit/>
          </a:bodyPr>
          <a:lstStyle>
            <a:lvl1pPr algn="l">
              <a:lnSpc>
                <a:spcPct val="90000"/>
              </a:lnSpc>
              <a:defRPr sz="5000"/>
            </a:lvl1pPr>
          </a:lstStyle>
          <a:p>
            <a:r>
              <a:rPr lang="fi-FI"/>
              <a:t>Muokkaa ots. perustyyl. napsautt.</a:t>
            </a:r>
            <a:endParaRPr lang="en-GB" dirty="0"/>
          </a:p>
        </p:txBody>
      </p:sp>
      <p:sp>
        <p:nvSpPr>
          <p:cNvPr id="3" name="Alaotsikko 2"/>
          <p:cNvSpPr>
            <a:spLocks noGrp="1"/>
          </p:cNvSpPr>
          <p:nvPr>
            <p:ph type="subTitle" idx="1"/>
          </p:nvPr>
        </p:nvSpPr>
        <p:spPr>
          <a:xfrm>
            <a:off x="787940" y="4027251"/>
            <a:ext cx="8239328" cy="229086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spTree>
    <p:extLst>
      <p:ext uri="{BB962C8B-B14F-4D97-AF65-F5344CB8AC3E}">
        <p14:creationId xmlns:p14="http://schemas.microsoft.com/office/powerpoint/2010/main" val="35416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Numeroitu sisältö kaari">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en-US"/>
              <a:t>Click to edit Master title style</a:t>
            </a:r>
            <a:endParaRPr lang="en-GB"/>
          </a:p>
        </p:txBody>
      </p:sp>
      <p:sp>
        <p:nvSpPr>
          <p:cNvPr id="3" name="Sisällön paikkamerkki 2"/>
          <p:cNvSpPr>
            <a:spLocks noGrp="1"/>
          </p:cNvSpPr>
          <p:nvPr>
            <p:ph idx="1"/>
          </p:nvPr>
        </p:nvSpPr>
        <p:spPr/>
        <p:txBody>
          <a:bodyPr/>
          <a:lstStyle>
            <a:lvl1pPr marL="355600" indent="-355600">
              <a:buFont typeface="+mj-lt"/>
              <a:buAutoNum type="arabicPeriod"/>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9510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Kaksi sisältöä kaari">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en-US"/>
              <a:t>Click to edit Master title style</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isällön paikkamerkki 3"/>
          <p:cNvSpPr>
            <a:spLocks noGrp="1"/>
          </p:cNvSpPr>
          <p:nvPr>
            <p:ph sz="half" idx="2"/>
          </p:nvPr>
        </p:nvSpPr>
        <p:spPr>
          <a:xfrm>
            <a:off x="6172200" y="2304000"/>
            <a:ext cx="5530174" cy="3870000"/>
          </a:xfrm>
        </p:spPr>
        <p:txBody>
          <a:bodyPr/>
          <a:lstStyle>
            <a:lvl1pPr>
              <a:defRPr sz="20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05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eni kuva 1">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7" name="Title 6">
            <a:extLst>
              <a:ext uri="{FF2B5EF4-FFF2-40B4-BE49-F238E27FC236}">
                <a16:creationId xmlns:a16="http://schemas.microsoft.com/office/drawing/2014/main" id="{1FE143D7-1431-4CBC-B49B-CB95EB07FB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4030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Kuvan paikkamerkki 9"/>
          <p:cNvSpPr>
            <a:spLocks noGrp="1"/>
          </p:cNvSpPr>
          <p:nvPr>
            <p:ph type="pic" sz="quarter" idx="13"/>
          </p:nvPr>
        </p:nvSpPr>
        <p:spPr>
          <a:xfrm>
            <a:off x="6303963" y="2403475"/>
            <a:ext cx="5888037" cy="3443288"/>
          </a:xfrm>
          <a:solidFill>
            <a:schemeClr val="bg1">
              <a:lumMod val="85000"/>
            </a:schemeClr>
          </a:solidFill>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420603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eni kuva 3">
    <p:spTree>
      <p:nvGrpSpPr>
        <p:cNvPr id="1" name=""/>
        <p:cNvGrpSpPr/>
        <p:nvPr/>
      </p:nvGrpSpPr>
      <p:grpSpPr>
        <a:xfrm>
          <a:off x="0" y="0"/>
          <a:ext cx="0" cy="0"/>
          <a:chOff x="0" y="0"/>
          <a:chExt cx="0" cy="0"/>
        </a:xfrm>
      </p:grpSpPr>
      <p:sp>
        <p:nvSpPr>
          <p:cNvPr id="2" name="Otsikko 1"/>
          <p:cNvSpPr>
            <a:spLocks noGrp="1"/>
          </p:cNvSpPr>
          <p:nvPr>
            <p:ph type="title"/>
          </p:nvPr>
        </p:nvSpPr>
        <p:spPr>
          <a:xfrm>
            <a:off x="789560" y="822328"/>
            <a:ext cx="5319410" cy="1325563"/>
          </a:xfrm>
        </p:spPr>
        <p:txBody>
          <a:bodyPr/>
          <a:lstStyle/>
          <a:p>
            <a:r>
              <a:rPr lang="en-US"/>
              <a:t>Click to edit Master title style</a:t>
            </a:r>
            <a:endParaRPr lang="en-GB" dirty="0"/>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Kuvan paikkamerkki 9"/>
          <p:cNvSpPr>
            <a:spLocks noGrp="1"/>
          </p:cNvSpPr>
          <p:nvPr>
            <p:ph type="pic" sz="quarter" idx="13"/>
          </p:nvPr>
        </p:nvSpPr>
        <p:spPr>
          <a:xfrm>
            <a:off x="6303963" y="612775"/>
            <a:ext cx="5019031" cy="5233988"/>
          </a:xfrm>
          <a:solidFill>
            <a:schemeClr val="bg1">
              <a:lumMod val="85000"/>
            </a:schemeClr>
          </a:solidFill>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312170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so kuva">
    <p:spTree>
      <p:nvGrpSpPr>
        <p:cNvPr id="1" name=""/>
        <p:cNvGrpSpPr/>
        <p:nvPr/>
      </p:nvGrpSpPr>
      <p:grpSpPr>
        <a:xfrm>
          <a:off x="0" y="0"/>
          <a:ext cx="0" cy="0"/>
          <a:chOff x="0" y="0"/>
          <a:chExt cx="0" cy="0"/>
        </a:xfrm>
      </p:grpSpPr>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5600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89560" y="822328"/>
            <a:ext cx="10515600" cy="1325563"/>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kstin paikkamerkki 2"/>
          <p:cNvSpPr>
            <a:spLocks noGrp="1"/>
          </p:cNvSpPr>
          <p:nvPr>
            <p:ph type="body" idx="1"/>
          </p:nvPr>
        </p:nvSpPr>
        <p:spPr>
          <a:xfrm>
            <a:off x="789560" y="2305455"/>
            <a:ext cx="10515600" cy="3871507"/>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p:cNvSpPr>
            <a:spLocks noGrp="1"/>
          </p:cNvSpPr>
          <p:nvPr>
            <p:ph type="dt" sz="half" idx="2"/>
          </p:nvPr>
        </p:nvSpPr>
        <p:spPr>
          <a:xfrm>
            <a:off x="896568" y="6305687"/>
            <a:ext cx="883594"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fld id="{01A38EDB-82B5-47B3-B9C1-99B3AA4BAD8E}" type="datetime1">
              <a:rPr lang="en-GB" smtClean="0"/>
              <a:t>20/11/2019</a:t>
            </a:fld>
            <a:endParaRPr lang="en-GB" dirty="0"/>
          </a:p>
        </p:txBody>
      </p:sp>
      <p:sp>
        <p:nvSpPr>
          <p:cNvPr id="5" name="Alatunnisteen paikkamerkki 4"/>
          <p:cNvSpPr>
            <a:spLocks noGrp="1"/>
          </p:cNvSpPr>
          <p:nvPr>
            <p:ph type="ftr" sz="quarter" idx="3"/>
          </p:nvPr>
        </p:nvSpPr>
        <p:spPr>
          <a:xfrm>
            <a:off x="1780162" y="6305687"/>
            <a:ext cx="4328808"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r>
              <a:rPr lang="en-GB"/>
              <a:t>Opetushallitus</a:t>
            </a:r>
          </a:p>
        </p:txBody>
      </p:sp>
      <p:sp>
        <p:nvSpPr>
          <p:cNvPr id="6" name="Dian numeron paikkamerkki 5"/>
          <p:cNvSpPr>
            <a:spLocks noGrp="1"/>
          </p:cNvSpPr>
          <p:nvPr>
            <p:ph type="sldNum" sz="quarter" idx="4"/>
          </p:nvPr>
        </p:nvSpPr>
        <p:spPr>
          <a:xfrm>
            <a:off x="10554508" y="6305687"/>
            <a:ext cx="818748" cy="262309"/>
          </a:xfrm>
          <a:prstGeom prst="rect">
            <a:avLst/>
          </a:prstGeom>
        </p:spPr>
        <p:txBody>
          <a:bodyPr vert="horz" lIns="0" tIns="0" rIns="0" bIns="0" rtlCol="0" anchor="ctr"/>
          <a:lstStyle>
            <a:lvl1pPr algn="r">
              <a:defRPr sz="1200">
                <a:solidFill>
                  <a:schemeClr val="tx2"/>
                </a:solidFill>
                <a:latin typeface="+mn-lt"/>
                <a:cs typeface="Calibri" panose="020F0502020204030204" pitchFamily="34" charset="0"/>
              </a:defRPr>
            </a:lvl1pPr>
          </a:lstStyle>
          <a:p>
            <a:fld id="{A6E131DE-DA31-4CDF-828A-8EB206A3CD12}" type="slidenum">
              <a:rPr lang="en-GB" smtClean="0"/>
              <a:pPr/>
              <a:t>‹#›</a:t>
            </a:fld>
            <a:endParaRPr lang="en-GB"/>
          </a:p>
        </p:txBody>
      </p:sp>
      <p:cxnSp>
        <p:nvCxnSpPr>
          <p:cNvPr id="10" name="Suora yhdysviiva 9"/>
          <p:cNvCxnSpPr/>
          <p:nvPr userDrawn="1"/>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93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6" r:id="rId4"/>
    <p:sldLayoutId id="2147483652" r:id="rId5"/>
    <p:sldLayoutId id="2147483657" r:id="rId6"/>
    <p:sldLayoutId id="2147483658" r:id="rId7"/>
    <p:sldLayoutId id="2147483668" r:id="rId8"/>
    <p:sldLayoutId id="2147483659" r:id="rId9"/>
    <p:sldLayoutId id="2147483666" r:id="rId10"/>
    <p:sldLayoutId id="2147483660" r:id="rId11"/>
    <p:sldLayoutId id="2147483654" r:id="rId12"/>
    <p:sldLayoutId id="2147483655" r:id="rId13"/>
    <p:sldLayoutId id="2147483661" r:id="rId14"/>
    <p:sldLayoutId id="2147483665" r:id="rId15"/>
    <p:sldLayoutId id="2147483662" r:id="rId16"/>
    <p:sldLayoutId id="2147483663" r:id="rId17"/>
  </p:sldLayoutIdLst>
  <p:hf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7500"/>
          </a:xfrm>
          <a:prstGeom prst="rect">
            <a:avLst/>
          </a:prstGeom>
        </p:spPr>
      </p:pic>
    </p:spTree>
    <p:extLst>
      <p:ext uri="{BB962C8B-B14F-4D97-AF65-F5344CB8AC3E}">
        <p14:creationId xmlns:p14="http://schemas.microsoft.com/office/powerpoint/2010/main" val="2622664765"/>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89560" y="822328"/>
            <a:ext cx="10515600" cy="1325563"/>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kstin paikkamerkki 2"/>
          <p:cNvSpPr>
            <a:spLocks noGrp="1"/>
          </p:cNvSpPr>
          <p:nvPr>
            <p:ph type="body" idx="1"/>
          </p:nvPr>
        </p:nvSpPr>
        <p:spPr>
          <a:xfrm>
            <a:off x="789560" y="2305455"/>
            <a:ext cx="10515600" cy="3871507"/>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p:cNvSpPr>
            <a:spLocks noGrp="1"/>
          </p:cNvSpPr>
          <p:nvPr>
            <p:ph type="dt" sz="half" idx="2"/>
          </p:nvPr>
        </p:nvSpPr>
        <p:spPr>
          <a:xfrm>
            <a:off x="896568" y="6305687"/>
            <a:ext cx="883594"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fld id="{01A38EDB-82B5-47B3-B9C1-99B3AA4BAD8E}" type="datetime1">
              <a:rPr lang="en-GB" smtClean="0"/>
              <a:t>20/11/2019</a:t>
            </a:fld>
            <a:endParaRPr lang="en-GB" dirty="0"/>
          </a:p>
        </p:txBody>
      </p:sp>
      <p:sp>
        <p:nvSpPr>
          <p:cNvPr id="5" name="Alatunnisteen paikkamerkki 4"/>
          <p:cNvSpPr>
            <a:spLocks noGrp="1"/>
          </p:cNvSpPr>
          <p:nvPr>
            <p:ph type="ftr" sz="quarter" idx="3"/>
          </p:nvPr>
        </p:nvSpPr>
        <p:spPr>
          <a:xfrm>
            <a:off x="1780162" y="6305687"/>
            <a:ext cx="4328808"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r>
              <a:rPr lang="en-GB"/>
              <a:t>Opetushallitus</a:t>
            </a:r>
          </a:p>
        </p:txBody>
      </p:sp>
      <p:sp>
        <p:nvSpPr>
          <p:cNvPr id="6" name="Dian numeron paikkamerkki 5"/>
          <p:cNvSpPr>
            <a:spLocks noGrp="1"/>
          </p:cNvSpPr>
          <p:nvPr>
            <p:ph type="sldNum" sz="quarter" idx="4"/>
          </p:nvPr>
        </p:nvSpPr>
        <p:spPr>
          <a:xfrm>
            <a:off x="10554508" y="6305687"/>
            <a:ext cx="818748" cy="262309"/>
          </a:xfrm>
          <a:prstGeom prst="rect">
            <a:avLst/>
          </a:prstGeom>
        </p:spPr>
        <p:txBody>
          <a:bodyPr vert="horz" lIns="0" tIns="0" rIns="0" bIns="0" rtlCol="0" anchor="ctr"/>
          <a:lstStyle>
            <a:lvl1pPr algn="r">
              <a:defRPr sz="1200">
                <a:solidFill>
                  <a:schemeClr val="tx2"/>
                </a:solidFill>
                <a:latin typeface="+mn-lt"/>
                <a:cs typeface="Calibri" panose="020F0502020204030204" pitchFamily="34" charset="0"/>
              </a:defRPr>
            </a:lvl1pPr>
          </a:lstStyle>
          <a:p>
            <a:fld id="{A6E131DE-DA31-4CDF-828A-8EB206A3CD12}" type="slidenum">
              <a:rPr lang="en-GB" smtClean="0"/>
              <a:pPr/>
              <a:t>‹#›</a:t>
            </a:fld>
            <a:endParaRPr lang="en-GB"/>
          </a:p>
        </p:txBody>
      </p:sp>
      <p:cxnSp>
        <p:nvCxnSpPr>
          <p:cNvPr id="10" name="Suora yhdysviiva 9"/>
          <p:cNvCxnSpPr/>
          <p:nvPr userDrawn="1"/>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833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open?id=16htLqaEuWu_NqxPImisppMi_dWUq2dGt&amp;usp=sharing" TargetMode="External"/><Relationship Id="rId2" Type="http://schemas.openxmlformats.org/officeDocument/2006/relationships/image" Target="../media/image19.jpg"/><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oph.fi/fi/ohjelmat/rahoitetut-hankkeet-ja-tietoa-hakukierroksista-0" TargetMode="Externa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23.png"/><Relationship Id="rId4" Type="http://schemas.openxmlformats.org/officeDocument/2006/relationships/hyperlink" Target="https://www.oph.fi/fi/ohjelmat/opettajien-erasmus-taydennyskoulutusjaksojen-vaikutukset-kouluiss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oph.fi/fi/ohjelmat/rahoitetut-hankkeet-ja-tietoa-hakukierroksista-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blogit.gradia.fi/kansainvalisyys/2019/07/03/job-shadowing-vanne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hyperlink" Target="https://www.oph.fi/fi/ohjelmat/taydennyskoulutushankkeen-hakijall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hyperlink" Target="http://ec.europa.eu/education/participants/portal/desktop/en/home.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8" Type="http://schemas.openxmlformats.org/officeDocument/2006/relationships/hyperlink" Target="https://www.schooleducationgateway.eu/fi/pub/opportunities/mobility.cfm" TargetMode="External"/><Relationship Id="rId3" Type="http://schemas.openxmlformats.org/officeDocument/2006/relationships/hyperlink" Target="http://bit.ly/2ct5LCu" TargetMode="External"/><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ec.europa.eu/programmes/erasmus-plus/projects/eplus-project-details-page/?nodeRef=workspace://SpacesStore/d003ca0c-3f3f-4db5-ab9a-c875303297da" TargetMode="External"/><Relationship Id="rId5" Type="http://schemas.openxmlformats.org/officeDocument/2006/relationships/hyperlink" Target="https://www.oph.fi/fi/etwinning" TargetMode="External"/><Relationship Id="rId4" Type="http://schemas.openxmlformats.org/officeDocument/2006/relationships/hyperlink" Target="https://www.oph.fi/fi/ohjelmat/school-education-gateway-verkkofoorumi" TargetMode="External"/><Relationship Id="rId9"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9.jpe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hyperlink" Target="http://ec.europa.eu/programmes/erasmus-plus/projects/"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schooleducationgateway.eu/fi/pub/tools/mobility.cfm" TargetMode="External"/><Relationship Id="rId2" Type="http://schemas.openxmlformats.org/officeDocument/2006/relationships/hyperlink" Target="https://www.erasmusinschool.com/" TargetMode="Externa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http://erasmusintern.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7mbm3rG6_WY" TargetMode="External"/><Relationship Id="rId2" Type="http://schemas.openxmlformats.org/officeDocument/2006/relationships/slideLayout" Target="../slideLayouts/slideLayout5.xml"/><Relationship Id="rId1" Type="http://schemas.openxmlformats.org/officeDocument/2006/relationships/video" Target="https://www.youtube.com/embed/7mbm3rG6_WY" TargetMode="Externa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8" Type="http://schemas.openxmlformats.org/officeDocument/2006/relationships/hyperlink" Target="https://www.oph.fi/erasmusyleissivistavalle" TargetMode="External"/><Relationship Id="rId3" Type="http://schemas.openxmlformats.org/officeDocument/2006/relationships/hyperlink" Target="https://www.oph.fi/fi/ohjelmat/ota-yhteytta" TargetMode="External"/><Relationship Id="rId7" Type="http://schemas.openxmlformats.org/officeDocument/2006/relationships/hyperlink" Target="https://twitter.com/EDUFI_GeneralEd" TargetMode="External"/><Relationship Id="rId2" Type="http://schemas.openxmlformats.org/officeDocument/2006/relationships/hyperlink" Target="https://bit.ly/323yPsw" TargetMode="External"/><Relationship Id="rId1" Type="http://schemas.openxmlformats.org/officeDocument/2006/relationships/slideLayout" Target="../slideLayouts/slideLayout17.xml"/><Relationship Id="rId6" Type="http://schemas.openxmlformats.org/officeDocument/2006/relationships/hyperlink" Target="https://www.facebook.com/kansainvalisyyttakouluille/" TargetMode="External"/><Relationship Id="rId5" Type="http://schemas.openxmlformats.org/officeDocument/2006/relationships/hyperlink" Target="https://uutiskirje.oph.fi/" TargetMode="External"/><Relationship Id="rId4" Type="http://schemas.openxmlformats.org/officeDocument/2006/relationships/hyperlink" Target="https://lista.edu.fi/sympa/info/comeni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oph.fi/fi/uutiset/2019/paraskoulu-kiihdyttamon-teemat" TargetMode="External"/><Relationship Id="rId2" Type="http://schemas.openxmlformats.org/officeDocument/2006/relationships/hyperlink" Target="https://thl.fi/fi/web/hyvinvointi-ja-terveyserot/eriarvoisuus/hyvinvointi" TargetMode="External"/><Relationship Id="rId1" Type="http://schemas.openxmlformats.org/officeDocument/2006/relationships/slideLayout" Target="../slideLayouts/slideLayout5.xml"/><Relationship Id="rId4" Type="http://schemas.openxmlformats.org/officeDocument/2006/relationships/hyperlink" Target="https://www.oph.fi/fi/kehittaminen/kehittamiskouluverkosto-majakk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ctrTitle"/>
          </p:nvPr>
        </p:nvSpPr>
        <p:spPr>
          <a:xfrm>
            <a:off x="694421" y="1988288"/>
            <a:ext cx="7441661" cy="4506030"/>
          </a:xfrm>
        </p:spPr>
        <p:txBody>
          <a:bodyPr/>
          <a:lstStyle/>
          <a:p>
            <a:br>
              <a:rPr lang="en-GB" b="0" dirty="0"/>
            </a:br>
            <a:br>
              <a:rPr lang="en-GB" b="0" dirty="0"/>
            </a:br>
            <a:r>
              <a:rPr lang="fi-FI" sz="4000" dirty="0"/>
              <a:t>Kansainvälinen </a:t>
            </a:r>
            <a:r>
              <a:rPr lang="fi-FI" sz="4000" dirty="0" err="1"/>
              <a:t>job</a:t>
            </a:r>
            <a:r>
              <a:rPr lang="fi-FI" sz="4000" dirty="0"/>
              <a:t> </a:t>
            </a:r>
            <a:r>
              <a:rPr lang="fi-FI" sz="4000" dirty="0" err="1"/>
              <a:t>shadowing</a:t>
            </a:r>
            <a:r>
              <a:rPr lang="fi-FI" sz="4000" dirty="0"/>
              <a:t> opettajan itseluottamuksen ja hyvinvoinnin välineenä </a:t>
            </a:r>
            <a:br>
              <a:rPr lang="fi-FI" sz="4000" dirty="0"/>
            </a:br>
            <a:br>
              <a:rPr lang="en-GB" sz="3600" dirty="0"/>
            </a:br>
            <a:r>
              <a:rPr lang="en-GB" sz="3600" dirty="0"/>
              <a:t>15.11.2019 </a:t>
            </a:r>
            <a:br>
              <a:rPr lang="en-GB" sz="3600" dirty="0"/>
            </a:br>
            <a:r>
              <a:rPr lang="en-GB" sz="3600" dirty="0" err="1"/>
              <a:t>klo</a:t>
            </a:r>
            <a:r>
              <a:rPr lang="en-GB" sz="3600" dirty="0"/>
              <a:t> 14.30 - 15.30 tai </a:t>
            </a:r>
            <a:r>
              <a:rPr lang="en-GB" sz="3600" dirty="0" err="1"/>
              <a:t>klo</a:t>
            </a:r>
            <a:r>
              <a:rPr lang="en-GB" sz="3600" dirty="0"/>
              <a:t> 16.00 - 17.00</a:t>
            </a:r>
            <a:br>
              <a:rPr lang="en-GB" sz="3600" dirty="0"/>
            </a:br>
            <a:br>
              <a:rPr lang="en-GB" sz="3600" dirty="0"/>
            </a:br>
            <a:r>
              <a:rPr lang="en-GB" sz="3600" dirty="0" err="1"/>
              <a:t>Yleissivistävän</a:t>
            </a:r>
            <a:r>
              <a:rPr lang="en-GB" sz="3600" dirty="0"/>
              <a:t> </a:t>
            </a:r>
            <a:r>
              <a:rPr lang="en-GB" sz="3600" dirty="0" err="1"/>
              <a:t>koulutuksen</a:t>
            </a:r>
            <a:r>
              <a:rPr lang="en-GB" sz="3600" dirty="0"/>
              <a:t> </a:t>
            </a:r>
            <a:r>
              <a:rPr lang="fi-FI" sz="3600" dirty="0"/>
              <a:t>kansainvälistymispalvelut</a:t>
            </a:r>
            <a:br>
              <a:rPr lang="en-GB" sz="3600" dirty="0"/>
            </a:br>
            <a:r>
              <a:rPr lang="en-GB" sz="1600" dirty="0"/>
              <a:t>Sirkka Säikkälä</a:t>
            </a:r>
            <a:br>
              <a:rPr lang="en-GB" sz="4000" dirty="0"/>
            </a:br>
            <a:br>
              <a:rPr lang="en-GB" sz="3200" dirty="0"/>
            </a:br>
            <a:br>
              <a:rPr lang="en-GB" sz="3200" dirty="0"/>
            </a:br>
            <a:br>
              <a:rPr lang="en-GB" sz="2800" dirty="0"/>
            </a:br>
            <a:br>
              <a:rPr lang="en-GB" sz="2800" dirty="0"/>
            </a:br>
            <a:endParaRPr lang="fi-FI" sz="4800" dirty="0"/>
          </a:p>
        </p:txBody>
      </p:sp>
      <p:sp>
        <p:nvSpPr>
          <p:cNvPr id="6" name="Dian numeron paikkamerkki 5"/>
          <p:cNvSpPr>
            <a:spLocks noGrp="1"/>
          </p:cNvSpPr>
          <p:nvPr>
            <p:ph type="sldNum" sz="quarter" idx="4294967295"/>
          </p:nvPr>
        </p:nvSpPr>
        <p:spPr>
          <a:xfrm>
            <a:off x="11374438" y="6305550"/>
            <a:ext cx="817562" cy="261938"/>
          </a:xfrm>
        </p:spPr>
        <p:txBody>
          <a:bodyPr/>
          <a:lstStyle/>
          <a:p>
            <a:fld id="{A6E131DE-DA31-4CDF-828A-8EB206A3CD12}" type="slidenum">
              <a:rPr lang="en-GB" smtClean="0"/>
              <a:t>1</a:t>
            </a:fld>
            <a:endParaRPr lang="en-GB"/>
          </a:p>
        </p:txBody>
      </p:sp>
      <p:pic>
        <p:nvPicPr>
          <p:cNvPr id="4" name="Picture 8" descr="http://www.cimo.fi/instancedata/prime_product_julkaisu/cimo/embeds/cimowwwstructure/f6e2a87b5c03a67916fea1e9fa2ffd96648f3b3e.jpg">
            <a:extLst>
              <a:ext uri="{FF2B5EF4-FFF2-40B4-BE49-F238E27FC236}">
                <a16:creationId xmlns:a16="http://schemas.microsoft.com/office/drawing/2014/main" id="{E094CA09-E31D-4563-BC37-0313D1ADD1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8085" y="638031"/>
            <a:ext cx="1878513" cy="529084"/>
          </a:xfrm>
          <a:prstGeom prst="rect">
            <a:avLst/>
          </a:prstGeom>
          <a:noFill/>
          <a:ln>
            <a:noFill/>
          </a:ln>
        </p:spPr>
      </p:pic>
    </p:spTree>
    <p:extLst>
      <p:ext uri="{BB962C8B-B14F-4D97-AF65-F5344CB8AC3E}">
        <p14:creationId xmlns:p14="http://schemas.microsoft.com/office/powerpoint/2010/main" val="83077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5413BF-43B9-4F45-AADA-BA0373CFA39D}"/>
              </a:ext>
            </a:extLst>
          </p:cNvPr>
          <p:cNvSpPr>
            <a:spLocks noGrp="1"/>
          </p:cNvSpPr>
          <p:nvPr>
            <p:ph type="title"/>
          </p:nvPr>
        </p:nvSpPr>
        <p:spPr/>
        <p:txBody>
          <a:bodyPr/>
          <a:lstStyle/>
          <a:p>
            <a:r>
              <a:rPr lang="fi-FI" dirty="0"/>
              <a:t>Hyvinvointiin liittyvät Erasmus+ täydennyskoulutushankkeet </a:t>
            </a:r>
            <a:endParaRPr lang="en-GB" dirty="0"/>
          </a:p>
        </p:txBody>
      </p:sp>
      <p:sp>
        <p:nvSpPr>
          <p:cNvPr id="3" name="Sisällön paikkamerkki 2">
            <a:extLst>
              <a:ext uri="{FF2B5EF4-FFF2-40B4-BE49-F238E27FC236}">
                <a16:creationId xmlns:a16="http://schemas.microsoft.com/office/drawing/2014/main" id="{032B5384-C1A0-4004-A0D4-4E0D6D4AE761}"/>
              </a:ext>
            </a:extLst>
          </p:cNvPr>
          <p:cNvSpPr>
            <a:spLocks noGrp="1"/>
          </p:cNvSpPr>
          <p:nvPr>
            <p:ph sz="half" idx="1"/>
          </p:nvPr>
        </p:nvSpPr>
        <p:spPr/>
        <p:txBody>
          <a:bodyPr/>
          <a:lstStyle/>
          <a:p>
            <a:r>
              <a:rPr lang="fi-FI" b="1" dirty="0"/>
              <a:t>Vastaanottava organisaatio </a:t>
            </a:r>
            <a:r>
              <a:rPr lang="fi-FI" dirty="0"/>
              <a:t>vastaa opettajien ja koulujen muun opetushenkilöstön vastaanottamisesta ja koulutus toimintoja sisältävän ohjelman tarjoamisesta heille tai hyötyy vasta anottamansa henkilöstön antamasta opetuksesta.</a:t>
            </a:r>
          </a:p>
          <a:p>
            <a:r>
              <a:rPr lang="fi-FI" dirty="0"/>
              <a:t>Vastaanottavan organisaation tehtävään vaikuttavat toiminnon tyyppi ja sen suhde lähettävään organisaatioon.</a:t>
            </a:r>
          </a:p>
        </p:txBody>
      </p:sp>
      <p:sp>
        <p:nvSpPr>
          <p:cNvPr id="4" name="Sisällön paikkamerkki 3">
            <a:extLst>
              <a:ext uri="{FF2B5EF4-FFF2-40B4-BE49-F238E27FC236}">
                <a16:creationId xmlns:a16="http://schemas.microsoft.com/office/drawing/2014/main" id="{ADCE525B-7752-4A73-8C5E-B4F35C10AFA1}"/>
              </a:ext>
            </a:extLst>
          </p:cNvPr>
          <p:cNvSpPr>
            <a:spLocks noGrp="1"/>
          </p:cNvSpPr>
          <p:nvPr>
            <p:ph sz="half" idx="2"/>
          </p:nvPr>
        </p:nvSpPr>
        <p:spPr/>
        <p:txBody>
          <a:bodyPr/>
          <a:lstStyle/>
          <a:p>
            <a:r>
              <a:rPr lang="fi-FI" dirty="0"/>
              <a:t>Vastaanottava organisaatio voi olla</a:t>
            </a:r>
          </a:p>
          <a:p>
            <a:r>
              <a:rPr lang="fi-FI" b="1" dirty="0"/>
              <a:t>kumppanikoulu tai muu alan organisaatio </a:t>
            </a:r>
            <a:r>
              <a:rPr lang="fi-FI" dirty="0"/>
              <a:t>(jos on kyse työhön tutustumisesta tai opetustehtävistä).</a:t>
            </a:r>
          </a:p>
          <a:p>
            <a:r>
              <a:rPr lang="fi-FI" dirty="0"/>
              <a:t>lähettävän ja vastaanottavan organisaation on tehtävä osallistujien kanssa </a:t>
            </a:r>
            <a:r>
              <a:rPr lang="fi-FI" b="1" dirty="0"/>
              <a:t>sopimus</a:t>
            </a:r>
            <a:r>
              <a:rPr lang="fi-FI" dirty="0"/>
              <a:t> ennen toiminnon alkamista. Sopimuksessa määritellään ulkomaanjakson tavoitteet ja toiminnot ja mainitaan kunkin osapuolen oikeudet ja velvollisuudet.</a:t>
            </a:r>
            <a:endParaRPr lang="en-GB" dirty="0"/>
          </a:p>
          <a:p>
            <a:endParaRPr lang="en-GB" dirty="0"/>
          </a:p>
        </p:txBody>
      </p:sp>
      <p:pic>
        <p:nvPicPr>
          <p:cNvPr id="5" name="Kuva 4">
            <a:extLst>
              <a:ext uri="{FF2B5EF4-FFF2-40B4-BE49-F238E27FC236}">
                <a16:creationId xmlns:a16="http://schemas.microsoft.com/office/drawing/2014/main" id="{D4DCF907-322B-44AB-8A66-7437DB16FDDC}"/>
              </a:ext>
            </a:extLst>
          </p:cNvPr>
          <p:cNvPicPr>
            <a:picLocks noChangeAspect="1"/>
          </p:cNvPicPr>
          <p:nvPr/>
        </p:nvPicPr>
        <p:blipFill>
          <a:blip r:embed="rId2"/>
          <a:stretch>
            <a:fillRect/>
          </a:stretch>
        </p:blipFill>
        <p:spPr>
          <a:xfrm>
            <a:off x="9669438" y="138044"/>
            <a:ext cx="2322777" cy="792549"/>
          </a:xfrm>
          <a:prstGeom prst="rect">
            <a:avLst/>
          </a:prstGeom>
        </p:spPr>
      </p:pic>
    </p:spTree>
    <p:extLst>
      <p:ext uri="{BB962C8B-B14F-4D97-AF65-F5344CB8AC3E}">
        <p14:creationId xmlns:p14="http://schemas.microsoft.com/office/powerpoint/2010/main" val="195919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68FD24-F29A-4431-9BB4-F4622BEB744D}"/>
              </a:ext>
            </a:extLst>
          </p:cNvPr>
          <p:cNvSpPr>
            <a:spLocks noGrp="1"/>
          </p:cNvSpPr>
          <p:nvPr>
            <p:ph type="title"/>
          </p:nvPr>
        </p:nvSpPr>
        <p:spPr/>
        <p:txBody>
          <a:bodyPr/>
          <a:lstStyle/>
          <a:p>
            <a:r>
              <a:rPr lang="fi-FI" dirty="0"/>
              <a:t>Hyvinvoinnin edistäminen osana koulun arkea, Madekosken koulu, Oulu </a:t>
            </a:r>
            <a:br>
              <a:rPr lang="fi-FI" dirty="0"/>
            </a:br>
            <a:endParaRPr lang="en-GB" dirty="0"/>
          </a:p>
        </p:txBody>
      </p:sp>
      <p:sp>
        <p:nvSpPr>
          <p:cNvPr id="3" name="Sisällön paikkamerkki 2">
            <a:extLst>
              <a:ext uri="{FF2B5EF4-FFF2-40B4-BE49-F238E27FC236}">
                <a16:creationId xmlns:a16="http://schemas.microsoft.com/office/drawing/2014/main" id="{318D96C6-0859-450C-9189-70F53B21E388}"/>
              </a:ext>
            </a:extLst>
          </p:cNvPr>
          <p:cNvSpPr>
            <a:spLocks noGrp="1"/>
          </p:cNvSpPr>
          <p:nvPr>
            <p:ph sz="half" idx="1"/>
          </p:nvPr>
        </p:nvSpPr>
        <p:spPr>
          <a:xfrm>
            <a:off x="789560" y="2248916"/>
            <a:ext cx="10977614" cy="3870000"/>
          </a:xfrm>
        </p:spPr>
        <p:txBody>
          <a:bodyPr/>
          <a:lstStyle/>
          <a:p>
            <a:pPr>
              <a:buFontTx/>
              <a:buChar char="-"/>
            </a:pPr>
            <a:r>
              <a:rPr lang="fi-FI" dirty="0"/>
              <a:t>Taustalla: kelpohanke, kolmiportainen tuki, kaupungin hyvinvoinnin edistämisen tavoite</a:t>
            </a:r>
          </a:p>
          <a:p>
            <a:pPr>
              <a:buFontTx/>
              <a:buChar char="-"/>
            </a:pPr>
            <a:r>
              <a:rPr lang="fi-FI" dirty="0"/>
              <a:t>Toteutuksessa 3 näkökulmaa</a:t>
            </a:r>
          </a:p>
          <a:p>
            <a:pPr lvl="1">
              <a:buFontTx/>
              <a:buChar char="-"/>
            </a:pPr>
            <a:r>
              <a:rPr lang="fi-FI" dirty="0"/>
              <a:t>hyvinvointi osana yhteisöllistä oppilashuoltotyötä</a:t>
            </a:r>
          </a:p>
          <a:p>
            <a:pPr lvl="1">
              <a:buFontTx/>
              <a:buChar char="-"/>
            </a:pPr>
            <a:r>
              <a:rPr lang="fi-FI" dirty="0"/>
              <a:t>kaikkien koulussa toimivien ihmisten hyvinvoinnin edistäminen</a:t>
            </a:r>
          </a:p>
          <a:p>
            <a:pPr lvl="1">
              <a:buFontTx/>
              <a:buChar char="-"/>
            </a:pPr>
            <a:r>
              <a:rPr lang="fi-FI" dirty="0"/>
              <a:t>kaikkien koulussa toimivien ihmisten hyvinvoinnin edistäminen</a:t>
            </a:r>
          </a:p>
          <a:p>
            <a:pPr>
              <a:buFontTx/>
              <a:buChar char="-"/>
            </a:pPr>
            <a:r>
              <a:rPr lang="fi-FI" dirty="0"/>
              <a:t>Saatu uutta osaamista, joka edistää koko kouluyhteisön kokonaisvaltaista hyvinvointia ja jaksamista, sekä ennaltaehkäisee ylikuormittumista, syrjäytymistä ja pahoinvointia</a:t>
            </a:r>
          </a:p>
          <a:p>
            <a:pPr>
              <a:buFontTx/>
              <a:buChar char="-"/>
            </a:pPr>
            <a:r>
              <a:rPr lang="fi-FI" dirty="0"/>
              <a:t>edistää koko kouluyhteisön kokonaisvaltaista hyvinvointia ja jaksamista, sekä ennaltaehkäistä ylikuormittumista, syrjäytymistä ja pahoinvointia</a:t>
            </a:r>
          </a:p>
        </p:txBody>
      </p:sp>
      <p:sp>
        <p:nvSpPr>
          <p:cNvPr id="4" name="Tekstiruutu 3">
            <a:extLst>
              <a:ext uri="{FF2B5EF4-FFF2-40B4-BE49-F238E27FC236}">
                <a16:creationId xmlns:a16="http://schemas.microsoft.com/office/drawing/2014/main" id="{304C0FA6-0F26-48F7-A47E-6D234728CCFF}"/>
              </a:ext>
            </a:extLst>
          </p:cNvPr>
          <p:cNvSpPr txBox="1"/>
          <p:nvPr/>
        </p:nvSpPr>
        <p:spPr>
          <a:xfrm rot="1470582">
            <a:off x="9661792" y="1852375"/>
            <a:ext cx="1850834" cy="369332"/>
          </a:xfrm>
          <a:prstGeom prst="rect">
            <a:avLst/>
          </a:prstGeom>
          <a:solidFill>
            <a:schemeClr val="accent6">
              <a:lumMod val="40000"/>
              <a:lumOff val="60000"/>
            </a:schemeClr>
          </a:solidFill>
        </p:spPr>
        <p:txBody>
          <a:bodyPr wrap="square" rtlCol="0">
            <a:spAutoFit/>
          </a:bodyPr>
          <a:lstStyle/>
          <a:p>
            <a:r>
              <a:rPr lang="fi-FI" dirty="0"/>
              <a:t>Hanke-esimerkki</a:t>
            </a:r>
            <a:endParaRPr lang="en-GB" dirty="0"/>
          </a:p>
        </p:txBody>
      </p:sp>
    </p:spTree>
    <p:extLst>
      <p:ext uri="{BB962C8B-B14F-4D97-AF65-F5344CB8AC3E}">
        <p14:creationId xmlns:p14="http://schemas.microsoft.com/office/powerpoint/2010/main" val="58812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9ED7B4-EBF4-481B-B232-600AF5D37791}"/>
              </a:ext>
            </a:extLst>
          </p:cNvPr>
          <p:cNvSpPr>
            <a:spLocks noGrp="1"/>
          </p:cNvSpPr>
          <p:nvPr>
            <p:ph type="title"/>
          </p:nvPr>
        </p:nvSpPr>
        <p:spPr/>
        <p:txBody>
          <a:bodyPr/>
          <a:lstStyle/>
          <a:p>
            <a:r>
              <a:rPr lang="fi-FI" dirty="0"/>
              <a:t>Hyvinvointiin liittyvät Erasmus+ täydennyskoulutushankkeet </a:t>
            </a:r>
            <a:endParaRPr lang="en-GB" dirty="0"/>
          </a:p>
        </p:txBody>
      </p:sp>
      <p:sp>
        <p:nvSpPr>
          <p:cNvPr id="3" name="Sisällön paikkamerkki 2">
            <a:extLst>
              <a:ext uri="{FF2B5EF4-FFF2-40B4-BE49-F238E27FC236}">
                <a16:creationId xmlns:a16="http://schemas.microsoft.com/office/drawing/2014/main" id="{36DA4953-984F-49FE-B2ED-6534AA93D623}"/>
              </a:ext>
            </a:extLst>
          </p:cNvPr>
          <p:cNvSpPr>
            <a:spLocks noGrp="1"/>
          </p:cNvSpPr>
          <p:nvPr>
            <p:ph sz="half" idx="1"/>
          </p:nvPr>
        </p:nvSpPr>
        <p:spPr>
          <a:xfrm>
            <a:off x="789560" y="2323802"/>
            <a:ext cx="10515600" cy="811542"/>
          </a:xfrm>
        </p:spPr>
        <p:txBody>
          <a:bodyPr/>
          <a:lstStyle/>
          <a:p>
            <a:pPr marL="0" indent="0">
              <a:buNone/>
            </a:pPr>
            <a:r>
              <a:rPr lang="fi-FI" b="1" dirty="0"/>
              <a:t>Samalla hakemuksella voit hakea sekä </a:t>
            </a:r>
            <a:r>
              <a:rPr lang="fi-FI" b="1" dirty="0" err="1"/>
              <a:t>job</a:t>
            </a:r>
            <a:r>
              <a:rPr lang="fi-FI" b="1" dirty="0"/>
              <a:t> </a:t>
            </a:r>
            <a:r>
              <a:rPr lang="fi-FI" b="1" dirty="0" err="1"/>
              <a:t>shadowing</a:t>
            </a:r>
            <a:r>
              <a:rPr lang="fi-FI" b="1" dirty="0"/>
              <a:t> –vaihtoa että kurssille osallistumista </a:t>
            </a:r>
            <a:r>
              <a:rPr lang="fi-FI" i="1" dirty="0"/>
              <a:t>Hyvinvointi teeman valintaa on perusteltu: </a:t>
            </a:r>
          </a:p>
          <a:p>
            <a:pPr marL="0" indent="0">
              <a:buNone/>
            </a:pPr>
            <a:endParaRPr lang="fi-FI" b="1" dirty="0"/>
          </a:p>
        </p:txBody>
      </p:sp>
      <p:sp>
        <p:nvSpPr>
          <p:cNvPr id="4" name="Sisällön paikkamerkki 3">
            <a:extLst>
              <a:ext uri="{FF2B5EF4-FFF2-40B4-BE49-F238E27FC236}">
                <a16:creationId xmlns:a16="http://schemas.microsoft.com/office/drawing/2014/main" id="{E3835A0A-2EB8-4D35-89B7-EAD675FAA4FF}"/>
              </a:ext>
            </a:extLst>
          </p:cNvPr>
          <p:cNvSpPr>
            <a:spLocks noGrp="1"/>
          </p:cNvSpPr>
          <p:nvPr>
            <p:ph sz="half" idx="2"/>
          </p:nvPr>
        </p:nvSpPr>
        <p:spPr>
          <a:xfrm>
            <a:off x="6228907" y="3115542"/>
            <a:ext cx="5530174" cy="2920130"/>
          </a:xfrm>
        </p:spPr>
        <p:txBody>
          <a:bodyPr/>
          <a:lstStyle/>
          <a:p>
            <a:r>
              <a:rPr lang="fi-FI" dirty="0"/>
              <a:t>opettajat voivat parantaa omaa jaksamistaan </a:t>
            </a:r>
          </a:p>
          <a:p>
            <a:r>
              <a:rPr lang="fi-FI" dirty="0"/>
              <a:t>ohjata oppilaita stressinhallintaan, kuten hengitys ja rentoutus -harjoituksiin, jotka helpottavat jaksamista arkipäivän kuormittavissa tilanteissa ja tätä kautta mahdollistavat oppimisen</a:t>
            </a:r>
            <a:endParaRPr lang="en-GB" dirty="0"/>
          </a:p>
          <a:p>
            <a:pPr marL="0" indent="0">
              <a:buNone/>
            </a:pPr>
            <a:endParaRPr lang="en-GB" dirty="0"/>
          </a:p>
        </p:txBody>
      </p:sp>
      <p:sp>
        <p:nvSpPr>
          <p:cNvPr id="5" name="Sisällön paikkamerkki 2">
            <a:extLst>
              <a:ext uri="{FF2B5EF4-FFF2-40B4-BE49-F238E27FC236}">
                <a16:creationId xmlns:a16="http://schemas.microsoft.com/office/drawing/2014/main" id="{04107ADE-F008-4D89-A626-E52E17E396F4}"/>
              </a:ext>
            </a:extLst>
          </p:cNvPr>
          <p:cNvSpPr txBox="1">
            <a:spLocks/>
          </p:cNvSpPr>
          <p:nvPr/>
        </p:nvSpPr>
        <p:spPr>
          <a:xfrm>
            <a:off x="788400" y="3115542"/>
            <a:ext cx="5320570" cy="3870000"/>
          </a:xfrm>
          <a:prstGeom prst="rect">
            <a:avLst/>
          </a:prstGeom>
        </p:spPr>
        <p:txBody>
          <a:bodyPr vert="horz" lIns="91440" tIns="45720" rIns="91440" bIns="45720" rtlCol="0">
            <a:noAutofit/>
          </a:bodyPr>
          <a:lst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18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yhtenäiskoulun tulemisella, jolloin tukea haetaan alakoulujen ja yläkoulujen henkilökunnan uuden toimintakulttuurin rakentamiseen</a:t>
            </a:r>
          </a:p>
          <a:p>
            <a:r>
              <a:rPr lang="fi-FI" dirty="0"/>
              <a:t>vuorovaikutustaitojen kehittäminen  </a:t>
            </a:r>
          </a:p>
          <a:p>
            <a:r>
              <a:rPr lang="fi-FI" dirty="0"/>
              <a:t>vahvuuspedagogiikalla, jossa oppilaita ja oppilaan vahvuuksia arvostetaan ja korostetaan</a:t>
            </a:r>
          </a:p>
          <a:p>
            <a:endParaRPr lang="en-GB" dirty="0"/>
          </a:p>
        </p:txBody>
      </p:sp>
      <p:pic>
        <p:nvPicPr>
          <p:cNvPr id="6" name="Kuva 5">
            <a:extLst>
              <a:ext uri="{FF2B5EF4-FFF2-40B4-BE49-F238E27FC236}">
                <a16:creationId xmlns:a16="http://schemas.microsoft.com/office/drawing/2014/main" id="{A51FDBCF-2EA2-40AA-863D-CECC032D16F4}"/>
              </a:ext>
            </a:extLst>
          </p:cNvPr>
          <p:cNvPicPr>
            <a:picLocks noChangeAspect="1"/>
          </p:cNvPicPr>
          <p:nvPr/>
        </p:nvPicPr>
        <p:blipFill>
          <a:blip r:embed="rId2"/>
          <a:stretch>
            <a:fillRect/>
          </a:stretch>
        </p:blipFill>
        <p:spPr>
          <a:xfrm>
            <a:off x="9669438" y="138044"/>
            <a:ext cx="2322777" cy="792549"/>
          </a:xfrm>
          <a:prstGeom prst="rect">
            <a:avLst/>
          </a:prstGeom>
        </p:spPr>
      </p:pic>
    </p:spTree>
    <p:extLst>
      <p:ext uri="{BB962C8B-B14F-4D97-AF65-F5344CB8AC3E}">
        <p14:creationId xmlns:p14="http://schemas.microsoft.com/office/powerpoint/2010/main" val="23240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59D90-146D-4B21-AACB-220EF5ED15B8}"/>
              </a:ext>
            </a:extLst>
          </p:cNvPr>
          <p:cNvSpPr>
            <a:spLocks noGrp="1"/>
          </p:cNvSpPr>
          <p:nvPr>
            <p:ph type="title"/>
          </p:nvPr>
        </p:nvSpPr>
        <p:spPr/>
        <p:txBody>
          <a:bodyPr/>
          <a:lstStyle/>
          <a:p>
            <a:r>
              <a:rPr lang="fi-FI" dirty="0"/>
              <a:t>Eurooppalainen kehittämissuunnitelma</a:t>
            </a:r>
            <a:endParaRPr lang="en-GB" dirty="0"/>
          </a:p>
        </p:txBody>
      </p:sp>
      <p:sp>
        <p:nvSpPr>
          <p:cNvPr id="3" name="Sisällön paikkamerkki 2">
            <a:extLst>
              <a:ext uri="{FF2B5EF4-FFF2-40B4-BE49-F238E27FC236}">
                <a16:creationId xmlns:a16="http://schemas.microsoft.com/office/drawing/2014/main" id="{9B918BFB-FB63-4A41-B2FB-57FFCE777B5F}"/>
              </a:ext>
            </a:extLst>
          </p:cNvPr>
          <p:cNvSpPr>
            <a:spLocks noGrp="1"/>
          </p:cNvSpPr>
          <p:nvPr>
            <p:ph sz="half" idx="1"/>
          </p:nvPr>
        </p:nvSpPr>
        <p:spPr/>
        <p:txBody>
          <a:bodyPr/>
          <a:lstStyle/>
          <a:p>
            <a:r>
              <a:rPr lang="fi-FI" dirty="0"/>
              <a:t>Ennen hakemuksen jättämistä koulun/päiväkodin tai kansallisen liikkuvuuskonsortion koordinaattorin on laadittava eurooppalainen kehittämissuunnitelma, joka on osa hakulomaketta. Tässä osassa osoitetaan, miten suunnitellut liikkuvuustoiminnot sopivat hankkeeseen osallistuvien koulujen laajempiin ja pitkäjänteisiin kehittämis- ja uudistamisstrategioihin.</a:t>
            </a:r>
            <a:endParaRPr lang="en-GB" dirty="0"/>
          </a:p>
        </p:txBody>
      </p:sp>
      <p:sp>
        <p:nvSpPr>
          <p:cNvPr id="4" name="Sisällön paikkamerkki 3">
            <a:extLst>
              <a:ext uri="{FF2B5EF4-FFF2-40B4-BE49-F238E27FC236}">
                <a16:creationId xmlns:a16="http://schemas.microsoft.com/office/drawing/2014/main" id="{43CEC604-32FE-46B3-844D-88C034F664E6}"/>
              </a:ext>
            </a:extLst>
          </p:cNvPr>
          <p:cNvSpPr>
            <a:spLocks noGrp="1"/>
          </p:cNvSpPr>
          <p:nvPr>
            <p:ph sz="half" idx="2"/>
          </p:nvPr>
        </p:nvSpPr>
        <p:spPr/>
        <p:txBody>
          <a:bodyPr/>
          <a:lstStyle/>
          <a:p>
            <a:r>
              <a:rPr lang="fi-FI" sz="4800" dirty="0">
                <a:solidFill>
                  <a:schemeClr val="accent1"/>
                </a:solidFill>
              </a:rPr>
              <a:t>EDP</a:t>
            </a:r>
            <a:endParaRPr lang="en-GB" sz="4800" dirty="0">
              <a:solidFill>
                <a:schemeClr val="accent1"/>
              </a:solidFill>
            </a:endParaRPr>
          </a:p>
        </p:txBody>
      </p:sp>
      <p:pic>
        <p:nvPicPr>
          <p:cNvPr id="5" name="Kuva 4">
            <a:extLst>
              <a:ext uri="{FF2B5EF4-FFF2-40B4-BE49-F238E27FC236}">
                <a16:creationId xmlns:a16="http://schemas.microsoft.com/office/drawing/2014/main" id="{BAE76800-2334-47BD-9593-D4B5F770D999}"/>
              </a:ext>
            </a:extLst>
          </p:cNvPr>
          <p:cNvPicPr>
            <a:picLocks noChangeAspect="1"/>
          </p:cNvPicPr>
          <p:nvPr/>
        </p:nvPicPr>
        <p:blipFill>
          <a:blip r:embed="rId2"/>
          <a:stretch>
            <a:fillRect/>
          </a:stretch>
        </p:blipFill>
        <p:spPr>
          <a:xfrm>
            <a:off x="9669438" y="138044"/>
            <a:ext cx="2322777" cy="792549"/>
          </a:xfrm>
          <a:prstGeom prst="rect">
            <a:avLst/>
          </a:prstGeom>
        </p:spPr>
      </p:pic>
    </p:spTree>
    <p:extLst>
      <p:ext uri="{BB962C8B-B14F-4D97-AF65-F5344CB8AC3E}">
        <p14:creationId xmlns:p14="http://schemas.microsoft.com/office/powerpoint/2010/main" val="234574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uhekupla: Soikea 4">
            <a:extLst>
              <a:ext uri="{FF2B5EF4-FFF2-40B4-BE49-F238E27FC236}">
                <a16:creationId xmlns:a16="http://schemas.microsoft.com/office/drawing/2014/main" id="{B0D078A4-4760-4DF5-8C45-BA2238F14455}"/>
              </a:ext>
            </a:extLst>
          </p:cNvPr>
          <p:cNvSpPr/>
          <p:nvPr/>
        </p:nvSpPr>
        <p:spPr>
          <a:xfrm>
            <a:off x="1068636" y="452646"/>
            <a:ext cx="10282392" cy="48244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400" dirty="0"/>
              <a:t>2016-1-FI01-KA101-022389 Ennen kumpaakin Job </a:t>
            </a:r>
            <a:r>
              <a:rPr lang="fi-FI" sz="2400" dirty="0" err="1"/>
              <a:t>shadowing</a:t>
            </a:r>
            <a:r>
              <a:rPr lang="fi-FI" sz="2400" dirty="0"/>
              <a:t> –matkaa pidimme useampia yhteisiä matkan valmistelukokouksia. Alkupalavereissa ideoimme </a:t>
            </a:r>
            <a:r>
              <a:rPr lang="fi-FI" sz="2400" dirty="0" err="1"/>
              <a:t>Mobility</a:t>
            </a:r>
            <a:r>
              <a:rPr lang="fi-FI" sz="2400" dirty="0"/>
              <a:t> </a:t>
            </a:r>
            <a:r>
              <a:rPr lang="fi-FI" sz="2400" dirty="0" err="1"/>
              <a:t>agreement</a:t>
            </a:r>
            <a:r>
              <a:rPr lang="fi-FI" sz="2400" dirty="0"/>
              <a:t>-sopimuksista, jotka lähetettiin etukäteen molempiin maihin. Espanjaan sopimus lähetettiin koordinaattorilta koordinaattorille ja Irlannin rehtorilta vastaanottavan koulun yhdyshenkilölle.</a:t>
            </a:r>
            <a:endParaRPr lang="en-GB" sz="2400" dirty="0"/>
          </a:p>
        </p:txBody>
      </p:sp>
    </p:spTree>
    <p:extLst>
      <p:ext uri="{BB962C8B-B14F-4D97-AF65-F5344CB8AC3E}">
        <p14:creationId xmlns:p14="http://schemas.microsoft.com/office/powerpoint/2010/main" val="66631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7CF6FA-D07D-4FB7-AFF5-EB0C23507876}"/>
              </a:ext>
            </a:extLst>
          </p:cNvPr>
          <p:cNvSpPr>
            <a:spLocks noGrp="1"/>
          </p:cNvSpPr>
          <p:nvPr>
            <p:ph type="title"/>
          </p:nvPr>
        </p:nvSpPr>
        <p:spPr/>
        <p:txBody>
          <a:bodyPr/>
          <a:lstStyle/>
          <a:p>
            <a:r>
              <a:rPr lang="fi-FI" dirty="0"/>
              <a:t>Erasmus+ täydennyskoulutushankkeet </a:t>
            </a:r>
            <a:endParaRPr lang="en-GB" dirty="0"/>
          </a:p>
        </p:txBody>
      </p:sp>
      <p:sp>
        <p:nvSpPr>
          <p:cNvPr id="3" name="Sisällön paikkamerkki 2">
            <a:extLst>
              <a:ext uri="{FF2B5EF4-FFF2-40B4-BE49-F238E27FC236}">
                <a16:creationId xmlns:a16="http://schemas.microsoft.com/office/drawing/2014/main" id="{4A9CF3FD-D927-4273-9BD0-E5F0471A2D97}"/>
              </a:ext>
            </a:extLst>
          </p:cNvPr>
          <p:cNvSpPr>
            <a:spLocks noGrp="1"/>
          </p:cNvSpPr>
          <p:nvPr>
            <p:ph sz="half" idx="1"/>
          </p:nvPr>
        </p:nvSpPr>
        <p:spPr/>
        <p:txBody>
          <a:bodyPr/>
          <a:lstStyle/>
          <a:p>
            <a:r>
              <a:rPr lang="fi-FI" dirty="0"/>
              <a:t>Erasmus+ ohjelmasta tuetaan oppimiseen liittyvää henkilöstöliikkuvuutta,</a:t>
            </a:r>
          </a:p>
          <a:p>
            <a:r>
              <a:rPr lang="fi-FI" dirty="0"/>
              <a:t>joka nivoutuu lähettävää organisaatiota koskevaan eurooppalaiseen </a:t>
            </a:r>
            <a:r>
              <a:rPr lang="fi-FI" dirty="0" err="1"/>
              <a:t>kehittämissuunnitelmaana</a:t>
            </a:r>
            <a:r>
              <a:rPr lang="fi-FI" dirty="0"/>
              <a:t>, joka vastaa selkeästi määriteltyihin henkilöstönkehittämistarpeisiin </a:t>
            </a:r>
          </a:p>
          <a:p>
            <a:endParaRPr lang="en-GB" dirty="0"/>
          </a:p>
        </p:txBody>
      </p:sp>
      <p:sp>
        <p:nvSpPr>
          <p:cNvPr id="4" name="Sisällön paikkamerkki 3">
            <a:extLst>
              <a:ext uri="{FF2B5EF4-FFF2-40B4-BE49-F238E27FC236}">
                <a16:creationId xmlns:a16="http://schemas.microsoft.com/office/drawing/2014/main" id="{C05BA4BC-BAD1-4C33-9C18-275956C8E0F3}"/>
              </a:ext>
            </a:extLst>
          </p:cNvPr>
          <p:cNvSpPr>
            <a:spLocks noGrp="1"/>
          </p:cNvSpPr>
          <p:nvPr>
            <p:ph sz="half" idx="2"/>
          </p:nvPr>
        </p:nvSpPr>
        <p:spPr/>
        <p:txBody>
          <a:bodyPr/>
          <a:lstStyle/>
          <a:p>
            <a:r>
              <a:rPr lang="fi-FI" dirty="0"/>
              <a:t>joka käsittää asianmukaiset valinta --, valmistelu ja jatkotoimet,</a:t>
            </a:r>
          </a:p>
          <a:p>
            <a:r>
              <a:rPr lang="fi-FI" dirty="0"/>
              <a:t>jossa osallistuvan henkilöstön oppimistulokset tunnustetaan asianmukaisesti</a:t>
            </a:r>
          </a:p>
          <a:p>
            <a:r>
              <a:rPr lang="fi-FI" dirty="0"/>
              <a:t>ja jossa oppimistuloksia levitetään ja hyödynnetään laajalti kyseisessä organisaatiossa.</a:t>
            </a:r>
            <a:endParaRPr lang="en-GB" dirty="0"/>
          </a:p>
          <a:p>
            <a:endParaRPr lang="en-GB" dirty="0"/>
          </a:p>
        </p:txBody>
      </p:sp>
      <p:pic>
        <p:nvPicPr>
          <p:cNvPr id="5" name="Kuva 4">
            <a:extLst>
              <a:ext uri="{FF2B5EF4-FFF2-40B4-BE49-F238E27FC236}">
                <a16:creationId xmlns:a16="http://schemas.microsoft.com/office/drawing/2014/main" id="{390A2E49-3BED-46FA-BB7B-13D050999F9D}"/>
              </a:ext>
            </a:extLst>
          </p:cNvPr>
          <p:cNvPicPr>
            <a:picLocks noChangeAspect="1"/>
          </p:cNvPicPr>
          <p:nvPr/>
        </p:nvPicPr>
        <p:blipFill>
          <a:blip r:embed="rId2"/>
          <a:stretch>
            <a:fillRect/>
          </a:stretch>
        </p:blipFill>
        <p:spPr>
          <a:xfrm>
            <a:off x="9669438" y="138044"/>
            <a:ext cx="2322777" cy="792549"/>
          </a:xfrm>
          <a:prstGeom prst="rect">
            <a:avLst/>
          </a:prstGeom>
        </p:spPr>
      </p:pic>
    </p:spTree>
    <p:extLst>
      <p:ext uri="{BB962C8B-B14F-4D97-AF65-F5344CB8AC3E}">
        <p14:creationId xmlns:p14="http://schemas.microsoft.com/office/powerpoint/2010/main" val="1017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1DAB19-B814-4CCC-B6BD-09106354552B}"/>
              </a:ext>
            </a:extLst>
          </p:cNvPr>
          <p:cNvSpPr>
            <a:spLocks noGrp="1"/>
          </p:cNvSpPr>
          <p:nvPr>
            <p:ph type="title"/>
          </p:nvPr>
        </p:nvSpPr>
        <p:spPr>
          <a:xfrm>
            <a:off x="789560" y="822329"/>
            <a:ext cx="10515600" cy="1162416"/>
          </a:xfrm>
        </p:spPr>
        <p:txBody>
          <a:bodyPr/>
          <a:lstStyle/>
          <a:p>
            <a:r>
              <a:rPr lang="fi-FI" dirty="0"/>
              <a:t>LIIKKUVUUSSOPIMUS</a:t>
            </a:r>
            <a:br>
              <a:rPr lang="fi-FI" dirty="0"/>
            </a:br>
            <a:endParaRPr lang="en-GB" dirty="0"/>
          </a:p>
        </p:txBody>
      </p:sp>
      <p:sp>
        <p:nvSpPr>
          <p:cNvPr id="3" name="Sisällön paikkamerkki 2">
            <a:extLst>
              <a:ext uri="{FF2B5EF4-FFF2-40B4-BE49-F238E27FC236}">
                <a16:creationId xmlns:a16="http://schemas.microsoft.com/office/drawing/2014/main" id="{1B119F4F-D01C-48B2-9A11-AAB8603AE6A9}"/>
              </a:ext>
            </a:extLst>
          </p:cNvPr>
          <p:cNvSpPr>
            <a:spLocks noGrp="1"/>
          </p:cNvSpPr>
          <p:nvPr>
            <p:ph sz="half" idx="1"/>
          </p:nvPr>
        </p:nvSpPr>
        <p:spPr>
          <a:xfrm>
            <a:off x="649612" y="1898037"/>
            <a:ext cx="5320570" cy="3870000"/>
          </a:xfrm>
        </p:spPr>
        <p:txBody>
          <a:bodyPr/>
          <a:lstStyle/>
          <a:p>
            <a:r>
              <a:rPr lang="fi-FI" dirty="0"/>
              <a:t>Kun osallistuja on tullut valituksi, hänen on sovittava lähettävän koulun kanssa (ja kumppaniorganisaation kanssa, jos</a:t>
            </a:r>
          </a:p>
          <a:p>
            <a:r>
              <a:rPr lang="fi-FI" dirty="0"/>
              <a:t>liikkuvuusjaksolle lähdetään opetustehtäviä tai työhön tutustumista varten) virallisesti siitä, minkä tyyppistä koulutusta </a:t>
            </a:r>
            <a:r>
              <a:rPr lang="fi-FI" dirty="0" err="1"/>
              <a:t>hä</a:t>
            </a:r>
            <a:r>
              <a:rPr lang="fi-FI" dirty="0"/>
              <a:t> n</a:t>
            </a:r>
          </a:p>
          <a:p>
            <a:r>
              <a:rPr lang="fi-FI" dirty="0"/>
              <a:t>aikoo hankkia ja mikä on sen sisältö . Sopimuksessa on myös mainittava, miten hän aikoo valmentautua koulutukseen, miten</a:t>
            </a:r>
          </a:p>
          <a:p>
            <a:r>
              <a:rPr lang="fi-FI" dirty="0"/>
              <a:t>hänen hankkimansa tiedot tai taidot saatetaan koko koulun ja sen ulkopuolisten tahojen tietoon ja mitä hyötyä hänen</a:t>
            </a:r>
          </a:p>
          <a:p>
            <a:endParaRPr lang="en-GB" dirty="0"/>
          </a:p>
        </p:txBody>
      </p:sp>
      <p:sp>
        <p:nvSpPr>
          <p:cNvPr id="4" name="Sisällön paikkamerkki 3">
            <a:extLst>
              <a:ext uri="{FF2B5EF4-FFF2-40B4-BE49-F238E27FC236}">
                <a16:creationId xmlns:a16="http://schemas.microsoft.com/office/drawing/2014/main" id="{38017C46-B91F-4993-B572-E267226DEA03}"/>
              </a:ext>
            </a:extLst>
          </p:cNvPr>
          <p:cNvSpPr>
            <a:spLocks noGrp="1"/>
          </p:cNvSpPr>
          <p:nvPr>
            <p:ph sz="half" idx="2"/>
          </p:nvPr>
        </p:nvSpPr>
        <p:spPr>
          <a:xfrm>
            <a:off x="6012214" y="1984745"/>
            <a:ext cx="5530174" cy="3870000"/>
          </a:xfrm>
        </p:spPr>
        <p:txBody>
          <a:bodyPr/>
          <a:lstStyle/>
          <a:p>
            <a:r>
              <a:rPr lang="fi-FI" dirty="0"/>
              <a:t>osallistumisestaan on oppilaitos ja yksilötasolla. </a:t>
            </a:r>
            <a:r>
              <a:rPr lang="fi-FI" dirty="0" err="1"/>
              <a:t>Häne</a:t>
            </a:r>
            <a:r>
              <a:rPr lang="fi-FI" dirty="0"/>
              <a:t> n on myös sovittava lähettävän koulun kanssa siitä, miten</a:t>
            </a:r>
          </a:p>
          <a:p>
            <a:r>
              <a:rPr lang="fi-FI" dirty="0"/>
              <a:t>kouluttautumisjakso arvioidaan ja miten lähettävä koulu sen tunnustaa.</a:t>
            </a:r>
          </a:p>
          <a:p>
            <a:r>
              <a:rPr lang="fi-FI" dirty="0"/>
              <a:t>Tällainen sopimus on tehtävä ennen liikkuvuustoiminnon alkua. Sopimuksen tärkeimpänä tavoitteena on varmistaa, että</a:t>
            </a:r>
          </a:p>
          <a:p>
            <a:r>
              <a:rPr lang="fi-FI" dirty="0"/>
              <a:t>lähettävä koulu, vastaanottava organisaatio ja osallistuja selkiyttävät liikkuvuusjaksoon liittyvät odotukset ja että oleskelu ulkomailla on mielekästä.</a:t>
            </a:r>
          </a:p>
          <a:p>
            <a:endParaRPr lang="en-GB" dirty="0"/>
          </a:p>
        </p:txBody>
      </p:sp>
      <p:pic>
        <p:nvPicPr>
          <p:cNvPr id="5" name="Kuva 4">
            <a:extLst>
              <a:ext uri="{FF2B5EF4-FFF2-40B4-BE49-F238E27FC236}">
                <a16:creationId xmlns:a16="http://schemas.microsoft.com/office/drawing/2014/main" id="{895EA08A-ACAD-4F4D-B3DB-C8CAA446EB91}"/>
              </a:ext>
            </a:extLst>
          </p:cNvPr>
          <p:cNvPicPr>
            <a:picLocks noChangeAspect="1"/>
          </p:cNvPicPr>
          <p:nvPr/>
        </p:nvPicPr>
        <p:blipFill>
          <a:blip r:embed="rId2"/>
          <a:stretch>
            <a:fillRect/>
          </a:stretch>
        </p:blipFill>
        <p:spPr>
          <a:xfrm>
            <a:off x="9669438" y="138044"/>
            <a:ext cx="2322777" cy="792549"/>
          </a:xfrm>
          <a:prstGeom prst="rect">
            <a:avLst/>
          </a:prstGeom>
        </p:spPr>
      </p:pic>
    </p:spTree>
    <p:extLst>
      <p:ext uri="{BB962C8B-B14F-4D97-AF65-F5344CB8AC3E}">
        <p14:creationId xmlns:p14="http://schemas.microsoft.com/office/powerpoint/2010/main" val="183340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7BE7AA3E-093E-4BF2-B006-6B1A9DED3AAE}"/>
              </a:ext>
            </a:extLst>
          </p:cNvPr>
          <p:cNvPicPr>
            <a:picLocks noGrp="1" noChangeAspect="1"/>
          </p:cNvPicPr>
          <p:nvPr>
            <p:ph sz="half" idx="1"/>
          </p:nvPr>
        </p:nvPicPr>
        <p:blipFill>
          <a:blip r:embed="rId2"/>
          <a:stretch>
            <a:fillRect/>
          </a:stretch>
        </p:blipFill>
        <p:spPr>
          <a:xfrm>
            <a:off x="788988" y="180046"/>
            <a:ext cx="9425356" cy="5654209"/>
          </a:xfrm>
          <a:prstGeom prst="rect">
            <a:avLst/>
          </a:prstGeom>
        </p:spPr>
      </p:pic>
    </p:spTree>
    <p:extLst>
      <p:ext uri="{BB962C8B-B14F-4D97-AF65-F5344CB8AC3E}">
        <p14:creationId xmlns:p14="http://schemas.microsoft.com/office/powerpoint/2010/main" val="426432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493371-345F-4E77-8362-7321E6A41825}"/>
              </a:ext>
            </a:extLst>
          </p:cNvPr>
          <p:cNvSpPr>
            <a:spLocks noGrp="1"/>
          </p:cNvSpPr>
          <p:nvPr>
            <p:ph type="title"/>
          </p:nvPr>
        </p:nvSpPr>
        <p:spPr/>
        <p:txBody>
          <a:bodyPr/>
          <a:lstStyle/>
          <a:p>
            <a:r>
              <a:rPr lang="en-GB" dirty="0" err="1"/>
              <a:t>Vaikuttavuuden</a:t>
            </a:r>
            <a:r>
              <a:rPr lang="en-GB" dirty="0"/>
              <a:t> </a:t>
            </a:r>
            <a:r>
              <a:rPr lang="en-GB" dirty="0" err="1"/>
              <a:t>arviointi</a:t>
            </a:r>
            <a:r>
              <a:rPr lang="en-GB" dirty="0"/>
              <a:t> </a:t>
            </a:r>
            <a:r>
              <a:rPr lang="en-GB" dirty="0" err="1"/>
              <a:t>ei</a:t>
            </a:r>
            <a:r>
              <a:rPr lang="en-GB" dirty="0"/>
              <a:t> </a:t>
            </a:r>
            <a:r>
              <a:rPr lang="en-GB" dirty="0" err="1"/>
              <a:t>tapahtu</a:t>
            </a:r>
            <a:r>
              <a:rPr lang="en-GB" dirty="0"/>
              <a:t> </a:t>
            </a:r>
            <a:r>
              <a:rPr lang="en-GB" dirty="0" err="1"/>
              <a:t>lopussa</a:t>
            </a:r>
            <a:r>
              <a:rPr lang="en-GB" dirty="0"/>
              <a:t> </a:t>
            </a:r>
            <a:r>
              <a:rPr lang="en-GB" dirty="0" err="1"/>
              <a:t>vaan</a:t>
            </a:r>
            <a:r>
              <a:rPr lang="en-GB" dirty="0"/>
              <a:t> se </a:t>
            </a:r>
            <a:r>
              <a:rPr lang="en-GB" dirty="0" err="1"/>
              <a:t>pitää</a:t>
            </a:r>
            <a:r>
              <a:rPr lang="en-GB" dirty="0"/>
              <a:t> </a:t>
            </a:r>
            <a:r>
              <a:rPr lang="en-GB" dirty="0" err="1"/>
              <a:t>määritellä</a:t>
            </a:r>
            <a:r>
              <a:rPr lang="en-GB" dirty="0"/>
              <a:t> jo </a:t>
            </a:r>
            <a:r>
              <a:rPr lang="en-GB" dirty="0" err="1"/>
              <a:t>alussa</a:t>
            </a:r>
            <a:br>
              <a:rPr lang="en-GB" dirty="0"/>
            </a:br>
            <a:endParaRPr lang="en-GB" dirty="0"/>
          </a:p>
        </p:txBody>
      </p:sp>
      <p:graphicFrame>
        <p:nvGraphicFramePr>
          <p:cNvPr id="8" name="Sisällön paikkamerkki 7">
            <a:extLst>
              <a:ext uri="{FF2B5EF4-FFF2-40B4-BE49-F238E27FC236}">
                <a16:creationId xmlns:a16="http://schemas.microsoft.com/office/drawing/2014/main" id="{6046BB2B-C898-4047-BB7B-473014D94ED7}"/>
              </a:ext>
            </a:extLst>
          </p:cNvPr>
          <p:cNvGraphicFramePr>
            <a:graphicFrameLocks noGrp="1"/>
          </p:cNvGraphicFramePr>
          <p:nvPr>
            <p:ph sz="half" idx="1"/>
            <p:extLst>
              <p:ext uri="{D42A27DB-BD31-4B8C-83A1-F6EECF244321}">
                <p14:modId xmlns:p14="http://schemas.microsoft.com/office/powerpoint/2010/main" val="2978031269"/>
              </p:ext>
            </p:extLst>
          </p:nvPr>
        </p:nvGraphicFramePr>
        <p:xfrm>
          <a:off x="788988" y="2303463"/>
          <a:ext cx="5319712" cy="3870325"/>
        </p:xfrm>
        <a:graphic>
          <a:graphicData uri="http://schemas.openxmlformats.org/drawingml/2006/chart">
            <c:chart xmlns:c="http://schemas.openxmlformats.org/drawingml/2006/chart" xmlns:r="http://schemas.openxmlformats.org/officeDocument/2006/relationships" r:id="rId3"/>
          </a:graphicData>
        </a:graphic>
      </p:graphicFrame>
      <p:sp>
        <p:nvSpPr>
          <p:cNvPr id="4" name="Sisällön paikkamerkki 3">
            <a:extLst>
              <a:ext uri="{FF2B5EF4-FFF2-40B4-BE49-F238E27FC236}">
                <a16:creationId xmlns:a16="http://schemas.microsoft.com/office/drawing/2014/main" id="{E9D916B8-3B95-4FA2-8B00-9CB244931221}"/>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84677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3D3B5C-82C8-4F17-B0CC-55658815539A}"/>
              </a:ext>
            </a:extLst>
          </p:cNvPr>
          <p:cNvSpPr>
            <a:spLocks noGrp="1"/>
          </p:cNvSpPr>
          <p:nvPr>
            <p:ph type="title"/>
          </p:nvPr>
        </p:nvSpPr>
        <p:spPr/>
        <p:txBody>
          <a:bodyPr/>
          <a:lstStyle/>
          <a:p>
            <a:r>
              <a:rPr lang="fi-FI" dirty="0"/>
              <a:t>Koulujen kansainvälisyys </a:t>
            </a:r>
          </a:p>
        </p:txBody>
      </p:sp>
      <p:sp>
        <p:nvSpPr>
          <p:cNvPr id="4" name="Sisällön paikkamerkki 3">
            <a:extLst>
              <a:ext uri="{FF2B5EF4-FFF2-40B4-BE49-F238E27FC236}">
                <a16:creationId xmlns:a16="http://schemas.microsoft.com/office/drawing/2014/main" id="{5D30D231-A8A9-4652-9B65-4597987369F7}"/>
              </a:ext>
            </a:extLst>
          </p:cNvPr>
          <p:cNvSpPr>
            <a:spLocks noGrp="1"/>
          </p:cNvSpPr>
          <p:nvPr>
            <p:ph sz="half" idx="2"/>
          </p:nvPr>
        </p:nvSpPr>
        <p:spPr>
          <a:xfrm>
            <a:off x="6172200" y="2877954"/>
            <a:ext cx="5530174" cy="3296046"/>
          </a:xfrm>
        </p:spPr>
        <p:txBody>
          <a:bodyPr/>
          <a:lstStyle/>
          <a:p>
            <a:r>
              <a:rPr lang="fi-FI" dirty="0"/>
              <a:t>Opetuksen järjestäjien kansainvälisyysstrategiat ja koulujen ​kansainvälisyyssuunnitelmat:</a:t>
            </a:r>
          </a:p>
          <a:p>
            <a:pPr lvl="1"/>
            <a:r>
              <a:rPr lang="fi-FI" dirty="0"/>
              <a:t>tukevat opetussuunnitelman toteutumista</a:t>
            </a:r>
          </a:p>
          <a:p>
            <a:pPr lvl="1"/>
            <a:r>
              <a:rPr lang="fi-FI" dirty="0"/>
              <a:t>tekevät kansainvälisestä toiminnasta jäsennellympää, monipuolisempaa ja laadukkaampaa. </a:t>
            </a:r>
          </a:p>
          <a:p>
            <a:pPr marL="0" indent="0">
              <a:buNone/>
            </a:pPr>
            <a:endParaRPr lang="fi-FI" dirty="0"/>
          </a:p>
        </p:txBody>
      </p:sp>
      <p:pic>
        <p:nvPicPr>
          <p:cNvPr id="3074" name="Picture 2" descr="https://static.secure.website/wscfus/8595229/3418583/kv-rakenne-pyramidi-w999-o.png">
            <a:extLst>
              <a:ext uri="{FF2B5EF4-FFF2-40B4-BE49-F238E27FC236}">
                <a16:creationId xmlns:a16="http://schemas.microsoft.com/office/drawing/2014/main" id="{85ABDC2B-533D-4540-97A7-1F2DBEF2FAB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9626" y="2446598"/>
            <a:ext cx="5319712" cy="3589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Puhekupla: Soikea 4">
            <a:extLst>
              <a:ext uri="{FF2B5EF4-FFF2-40B4-BE49-F238E27FC236}">
                <a16:creationId xmlns:a16="http://schemas.microsoft.com/office/drawing/2014/main" id="{9189A3E1-92FC-4627-8E6F-C155C17BFB36}"/>
              </a:ext>
            </a:extLst>
          </p:cNvPr>
          <p:cNvSpPr/>
          <p:nvPr/>
        </p:nvSpPr>
        <p:spPr>
          <a:xfrm>
            <a:off x="7286847" y="523621"/>
            <a:ext cx="4285714" cy="1470761"/>
          </a:xfrm>
          <a:prstGeom prst="wedgeEllipseCallout">
            <a:avLst>
              <a:gd name="adj1" fmla="val -69925"/>
              <a:gd name="adj2" fmla="val 10324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i-FI" dirty="0">
                <a:solidFill>
                  <a:schemeClr val="tx1"/>
                </a:solidFill>
              </a:rPr>
              <a:t>Hankkeet ovat yksi työkalu tukea suunnitelmien toteutusta</a:t>
            </a:r>
          </a:p>
          <a:p>
            <a:endParaRPr lang="en-GB" dirty="0">
              <a:solidFill>
                <a:schemeClr val="tx1"/>
              </a:solidFill>
            </a:endParaRPr>
          </a:p>
        </p:txBody>
      </p:sp>
    </p:spTree>
    <p:extLst>
      <p:ext uri="{BB962C8B-B14F-4D97-AF65-F5344CB8AC3E}">
        <p14:creationId xmlns:p14="http://schemas.microsoft.com/office/powerpoint/2010/main" val="153867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85F1022-71D0-4456-B7B3-527612149F08}"/>
              </a:ext>
            </a:extLst>
          </p:cNvPr>
          <p:cNvPicPr>
            <a:picLocks noChangeAspect="1"/>
          </p:cNvPicPr>
          <p:nvPr/>
        </p:nvPicPr>
        <p:blipFill>
          <a:blip r:embed="rId2"/>
          <a:stretch>
            <a:fillRect/>
          </a:stretch>
        </p:blipFill>
        <p:spPr>
          <a:xfrm>
            <a:off x="199785" y="4003119"/>
            <a:ext cx="11792430" cy="2320562"/>
          </a:xfrm>
          <a:prstGeom prst="rect">
            <a:avLst/>
          </a:prstGeom>
        </p:spPr>
      </p:pic>
      <p:pic>
        <p:nvPicPr>
          <p:cNvPr id="5" name="Kuva 4">
            <a:extLst>
              <a:ext uri="{FF2B5EF4-FFF2-40B4-BE49-F238E27FC236}">
                <a16:creationId xmlns:a16="http://schemas.microsoft.com/office/drawing/2014/main" id="{BA7306B0-D90A-4B44-9E78-B40A88017002}"/>
              </a:ext>
            </a:extLst>
          </p:cNvPr>
          <p:cNvPicPr>
            <a:picLocks noChangeAspect="1"/>
          </p:cNvPicPr>
          <p:nvPr/>
        </p:nvPicPr>
        <p:blipFill>
          <a:blip r:embed="rId3"/>
          <a:stretch>
            <a:fillRect/>
          </a:stretch>
        </p:blipFill>
        <p:spPr>
          <a:xfrm>
            <a:off x="3900602" y="132801"/>
            <a:ext cx="4853504" cy="3870318"/>
          </a:xfrm>
          <a:prstGeom prst="rect">
            <a:avLst/>
          </a:prstGeom>
        </p:spPr>
      </p:pic>
      <p:pic>
        <p:nvPicPr>
          <p:cNvPr id="6" name="Kuva 5">
            <a:extLst>
              <a:ext uri="{FF2B5EF4-FFF2-40B4-BE49-F238E27FC236}">
                <a16:creationId xmlns:a16="http://schemas.microsoft.com/office/drawing/2014/main" id="{B785932C-4A85-4A7C-A879-4EB52FAEC931}"/>
              </a:ext>
            </a:extLst>
          </p:cNvPr>
          <p:cNvPicPr>
            <a:picLocks noChangeAspect="1"/>
          </p:cNvPicPr>
          <p:nvPr/>
        </p:nvPicPr>
        <p:blipFill>
          <a:blip r:embed="rId4"/>
          <a:stretch>
            <a:fillRect/>
          </a:stretch>
        </p:blipFill>
        <p:spPr>
          <a:xfrm>
            <a:off x="9669438" y="138044"/>
            <a:ext cx="2322777" cy="792549"/>
          </a:xfrm>
          <a:prstGeom prst="rect">
            <a:avLst/>
          </a:prstGeom>
        </p:spPr>
      </p:pic>
      <p:sp>
        <p:nvSpPr>
          <p:cNvPr id="7" name="Puhekupla: Soikea 6">
            <a:extLst>
              <a:ext uri="{FF2B5EF4-FFF2-40B4-BE49-F238E27FC236}">
                <a16:creationId xmlns:a16="http://schemas.microsoft.com/office/drawing/2014/main" id="{3835C8C1-D6F7-4FD7-BA8A-80221036B714}"/>
              </a:ext>
            </a:extLst>
          </p:cNvPr>
          <p:cNvSpPr/>
          <p:nvPr/>
        </p:nvSpPr>
        <p:spPr>
          <a:xfrm>
            <a:off x="341523" y="484742"/>
            <a:ext cx="3172858" cy="2809301"/>
          </a:xfrm>
          <a:prstGeom prst="wedgeEllipseCallout">
            <a:avLst>
              <a:gd name="adj1" fmla="val 51389"/>
              <a:gd name="adj2" fmla="val 28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solidFill>
                  <a:schemeClr val="bg1"/>
                </a:solidFill>
              </a:rPr>
              <a:t>Kokemuksia täydennys-koulutus-hankkeista </a:t>
            </a:r>
            <a:endParaRPr lang="en-GB" sz="2800" dirty="0">
              <a:solidFill>
                <a:schemeClr val="bg1"/>
              </a:solidFill>
            </a:endParaRPr>
          </a:p>
        </p:txBody>
      </p:sp>
    </p:spTree>
    <p:extLst>
      <p:ext uri="{BB962C8B-B14F-4D97-AF65-F5344CB8AC3E}">
        <p14:creationId xmlns:p14="http://schemas.microsoft.com/office/powerpoint/2010/main" val="75534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7BA90FE9-3139-4437-ABA9-EB8B3FEAE19D}"/>
              </a:ext>
            </a:extLst>
          </p:cNvPr>
          <p:cNvPicPr>
            <a:picLocks noGrp="1" noChangeAspect="1"/>
          </p:cNvPicPr>
          <p:nvPr>
            <p:ph idx="1"/>
          </p:nvPr>
        </p:nvPicPr>
        <p:blipFill>
          <a:blip r:embed="rId2"/>
          <a:stretch>
            <a:fillRect/>
          </a:stretch>
        </p:blipFill>
        <p:spPr>
          <a:xfrm rot="10800000">
            <a:off x="4323233" y="1825625"/>
            <a:ext cx="3545534" cy="4351338"/>
          </a:xfrm>
          <a:prstGeom prst="rect">
            <a:avLst/>
          </a:prstGeom>
        </p:spPr>
      </p:pic>
      <p:pic>
        <p:nvPicPr>
          <p:cNvPr id="5" name="Kuva 4">
            <a:extLst>
              <a:ext uri="{FF2B5EF4-FFF2-40B4-BE49-F238E27FC236}">
                <a16:creationId xmlns:a16="http://schemas.microsoft.com/office/drawing/2014/main" id="{86565D51-A7D8-4763-B3D8-B90C92E45BFE}"/>
              </a:ext>
            </a:extLst>
          </p:cNvPr>
          <p:cNvPicPr>
            <a:picLocks noChangeAspect="1"/>
          </p:cNvPicPr>
          <p:nvPr/>
        </p:nvPicPr>
        <p:blipFill>
          <a:blip r:embed="rId3"/>
          <a:stretch>
            <a:fillRect/>
          </a:stretch>
        </p:blipFill>
        <p:spPr>
          <a:xfrm rot="10800000">
            <a:off x="3042457" y="0"/>
            <a:ext cx="5279651" cy="6678421"/>
          </a:xfrm>
          <a:prstGeom prst="rect">
            <a:avLst/>
          </a:prstGeom>
        </p:spPr>
      </p:pic>
      <p:sp>
        <p:nvSpPr>
          <p:cNvPr id="3" name="Otsikko 2">
            <a:extLst>
              <a:ext uri="{FF2B5EF4-FFF2-40B4-BE49-F238E27FC236}">
                <a16:creationId xmlns:a16="http://schemas.microsoft.com/office/drawing/2014/main" id="{D9F98EFF-24D1-46AE-AB61-7D1EF68652C0}"/>
              </a:ext>
            </a:extLst>
          </p:cNvPr>
          <p:cNvSpPr>
            <a:spLocks noGrp="1"/>
          </p:cNvSpPr>
          <p:nvPr>
            <p:ph type="title"/>
          </p:nvPr>
        </p:nvSpPr>
        <p:spPr>
          <a:xfrm>
            <a:off x="8887376" y="6234223"/>
            <a:ext cx="3304625" cy="623777"/>
          </a:xfrm>
        </p:spPr>
        <p:txBody>
          <a:bodyPr/>
          <a:lstStyle/>
          <a:p>
            <a:r>
              <a:rPr lang="fi-FI" sz="1000" dirty="0"/>
              <a:t>Kuvan muodostamisessa lähteenä on käytetty Ollila, Anne. Saarelainen,Juhani.2013.Kosmopoliittisuus,Monikulttuurisuus, kansainvälisyys, Kulttuurihistoriallisia näkökulmia.</a:t>
            </a:r>
            <a:endParaRPr lang="en-GB" sz="1000" dirty="0"/>
          </a:p>
        </p:txBody>
      </p:sp>
      <p:sp>
        <p:nvSpPr>
          <p:cNvPr id="7" name="Puhekupla: Soikea 6">
            <a:extLst>
              <a:ext uri="{FF2B5EF4-FFF2-40B4-BE49-F238E27FC236}">
                <a16:creationId xmlns:a16="http://schemas.microsoft.com/office/drawing/2014/main" id="{FE8CAAAB-0B46-4C99-87AC-CF63961390F1}"/>
              </a:ext>
            </a:extLst>
          </p:cNvPr>
          <p:cNvSpPr/>
          <p:nvPr/>
        </p:nvSpPr>
        <p:spPr>
          <a:xfrm>
            <a:off x="8887377" y="545805"/>
            <a:ext cx="2609964" cy="2275367"/>
          </a:xfrm>
          <a:prstGeom prst="wedgeEllipseCallout">
            <a:avLst>
              <a:gd name="adj1" fmla="val -50532"/>
              <a:gd name="adj2" fmla="val 4092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i-FI" dirty="0">
                <a:solidFill>
                  <a:schemeClr val="tx1"/>
                </a:solidFill>
              </a:rPr>
              <a:t>Yksi tapa määritellä kansainvälisyys</a:t>
            </a:r>
          </a:p>
          <a:p>
            <a:endParaRPr lang="en-GB" dirty="0">
              <a:solidFill>
                <a:schemeClr val="tx1"/>
              </a:solidFill>
            </a:endParaRPr>
          </a:p>
        </p:txBody>
      </p:sp>
    </p:spTree>
    <p:extLst>
      <p:ext uri="{BB962C8B-B14F-4D97-AF65-F5344CB8AC3E}">
        <p14:creationId xmlns:p14="http://schemas.microsoft.com/office/powerpoint/2010/main" val="3405563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7BA90FE9-3139-4437-ABA9-EB8B3FEAE19D}"/>
              </a:ext>
            </a:extLst>
          </p:cNvPr>
          <p:cNvPicPr>
            <a:picLocks noGrp="1" noChangeAspect="1"/>
          </p:cNvPicPr>
          <p:nvPr>
            <p:ph idx="1"/>
          </p:nvPr>
        </p:nvPicPr>
        <p:blipFill>
          <a:blip r:embed="rId2"/>
          <a:stretch>
            <a:fillRect/>
          </a:stretch>
        </p:blipFill>
        <p:spPr>
          <a:xfrm rot="10800000">
            <a:off x="4323233" y="1825625"/>
            <a:ext cx="3545534" cy="4351338"/>
          </a:xfrm>
          <a:prstGeom prst="rect">
            <a:avLst/>
          </a:prstGeom>
        </p:spPr>
      </p:pic>
      <p:pic>
        <p:nvPicPr>
          <p:cNvPr id="5" name="Kuva 4">
            <a:extLst>
              <a:ext uri="{FF2B5EF4-FFF2-40B4-BE49-F238E27FC236}">
                <a16:creationId xmlns:a16="http://schemas.microsoft.com/office/drawing/2014/main" id="{86565D51-A7D8-4763-B3D8-B90C92E45BFE}"/>
              </a:ext>
            </a:extLst>
          </p:cNvPr>
          <p:cNvPicPr>
            <a:picLocks noChangeAspect="1"/>
          </p:cNvPicPr>
          <p:nvPr/>
        </p:nvPicPr>
        <p:blipFill>
          <a:blip r:embed="rId3"/>
          <a:stretch>
            <a:fillRect/>
          </a:stretch>
        </p:blipFill>
        <p:spPr>
          <a:xfrm>
            <a:off x="3042457" y="0"/>
            <a:ext cx="5279651" cy="6678421"/>
          </a:xfrm>
          <a:prstGeom prst="rect">
            <a:avLst/>
          </a:prstGeom>
        </p:spPr>
      </p:pic>
      <p:sp>
        <p:nvSpPr>
          <p:cNvPr id="3" name="Otsikko 2">
            <a:extLst>
              <a:ext uri="{FF2B5EF4-FFF2-40B4-BE49-F238E27FC236}">
                <a16:creationId xmlns:a16="http://schemas.microsoft.com/office/drawing/2014/main" id="{D9F98EFF-24D1-46AE-AB61-7D1EF68652C0}"/>
              </a:ext>
            </a:extLst>
          </p:cNvPr>
          <p:cNvSpPr>
            <a:spLocks noGrp="1"/>
          </p:cNvSpPr>
          <p:nvPr>
            <p:ph type="title"/>
          </p:nvPr>
        </p:nvSpPr>
        <p:spPr>
          <a:xfrm>
            <a:off x="8887376" y="6234223"/>
            <a:ext cx="3304625" cy="623777"/>
          </a:xfrm>
        </p:spPr>
        <p:txBody>
          <a:bodyPr/>
          <a:lstStyle/>
          <a:p>
            <a:r>
              <a:rPr lang="fi-FI" sz="1000" dirty="0"/>
              <a:t>Kuvan muodostamisessa lähteenä on käytetty Ollila, Anne. Saarelainen,Juhani.2013.Kosmopoliittisuus,Monikulttuurisuus, kansainvälisyys, Kulttuurihistoriallisia näkökulmia.</a:t>
            </a:r>
            <a:endParaRPr lang="en-GB" sz="1000" dirty="0"/>
          </a:p>
        </p:txBody>
      </p:sp>
      <p:sp>
        <p:nvSpPr>
          <p:cNvPr id="6" name="Puhekupla: Soikea 5">
            <a:extLst>
              <a:ext uri="{FF2B5EF4-FFF2-40B4-BE49-F238E27FC236}">
                <a16:creationId xmlns:a16="http://schemas.microsoft.com/office/drawing/2014/main" id="{D830BDE3-5FF6-4DA8-9962-5E28903D2827}"/>
              </a:ext>
            </a:extLst>
          </p:cNvPr>
          <p:cNvSpPr/>
          <p:nvPr/>
        </p:nvSpPr>
        <p:spPr>
          <a:xfrm>
            <a:off x="8887377" y="545805"/>
            <a:ext cx="2609964" cy="2275367"/>
          </a:xfrm>
          <a:prstGeom prst="wedgeEllipseCallout">
            <a:avLst>
              <a:gd name="adj1" fmla="val -50532"/>
              <a:gd name="adj2" fmla="val 4092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i-FI" dirty="0">
                <a:solidFill>
                  <a:schemeClr val="tx1"/>
                </a:solidFill>
              </a:rPr>
              <a:t>Yksi tapa määritellä kansainvälisyys</a:t>
            </a:r>
          </a:p>
          <a:p>
            <a:endParaRPr lang="en-GB" dirty="0">
              <a:solidFill>
                <a:schemeClr val="tx1"/>
              </a:solidFill>
            </a:endParaRPr>
          </a:p>
        </p:txBody>
      </p:sp>
    </p:spTree>
    <p:extLst>
      <p:ext uri="{BB962C8B-B14F-4D97-AF65-F5344CB8AC3E}">
        <p14:creationId xmlns:p14="http://schemas.microsoft.com/office/powerpoint/2010/main" val="59640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5D6020A-6A3F-460A-A955-9311B17F7D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2921" y="2188557"/>
            <a:ext cx="4685413" cy="1639165"/>
          </a:xfrm>
          <a:prstGeom prst="rect">
            <a:avLst/>
          </a:prstGeom>
          <a:noFill/>
          <a:ln>
            <a:noFill/>
          </a:ln>
          <a:effectLst/>
        </p:spPr>
      </p:pic>
    </p:spTree>
    <p:extLst>
      <p:ext uri="{BB962C8B-B14F-4D97-AF65-F5344CB8AC3E}">
        <p14:creationId xmlns:p14="http://schemas.microsoft.com/office/powerpoint/2010/main" val="307008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C11F5982-A7ED-4DBC-9306-5D7CF85916B1}"/>
              </a:ext>
            </a:extLst>
          </p:cNvPr>
          <p:cNvSpPr/>
          <p:nvPr/>
        </p:nvSpPr>
        <p:spPr>
          <a:xfrm>
            <a:off x="6096000" y="4607441"/>
            <a:ext cx="5160334" cy="1325563"/>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96F44AE-954A-4BDA-B1D0-2BD7F76CC855}"/>
              </a:ext>
            </a:extLst>
          </p:cNvPr>
          <p:cNvSpPr>
            <a:spLocks noGrp="1"/>
          </p:cNvSpPr>
          <p:nvPr>
            <p:ph type="title"/>
          </p:nvPr>
        </p:nvSpPr>
        <p:spPr>
          <a:xfrm>
            <a:off x="570039" y="798085"/>
            <a:ext cx="9548242" cy="1325563"/>
          </a:xfrm>
        </p:spPr>
        <p:txBody>
          <a:bodyPr/>
          <a:lstStyle/>
          <a:p>
            <a:r>
              <a:rPr lang="fi-FI" dirty="0"/>
              <a:t>Erasmus+ tukee aktiivista ja laaja-alaista oppimista</a:t>
            </a:r>
            <a:endParaRPr lang="sv-SE" dirty="0"/>
          </a:p>
        </p:txBody>
      </p:sp>
      <p:pic>
        <p:nvPicPr>
          <p:cNvPr id="5" name="Picture 4" descr="http://www.cimo.fi/instancedata/prime_product_julkaisu/cimo/embeds/cimowwwstructure/f6e2a87b5c03a67916fea1e9fa2ffd96648f3b3e.jpg">
            <a:extLst>
              <a:ext uri="{FF2B5EF4-FFF2-40B4-BE49-F238E27FC236}">
                <a16:creationId xmlns:a16="http://schemas.microsoft.com/office/drawing/2014/main" id="{AF371DE3-77E7-427F-A45B-4F44A1A005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71489" y="0"/>
            <a:ext cx="2320511" cy="792447"/>
          </a:xfrm>
          <a:prstGeom prst="rect">
            <a:avLst/>
          </a:prstGeom>
          <a:noFill/>
          <a:ln>
            <a:noFill/>
          </a:ln>
        </p:spPr>
      </p:pic>
      <p:sp>
        <p:nvSpPr>
          <p:cNvPr id="6" name="Sisällön paikkamerkki 2">
            <a:extLst>
              <a:ext uri="{FF2B5EF4-FFF2-40B4-BE49-F238E27FC236}">
                <a16:creationId xmlns:a16="http://schemas.microsoft.com/office/drawing/2014/main" id="{557EC223-6769-4F34-8DF6-B675389CF4B6}"/>
              </a:ext>
            </a:extLst>
          </p:cNvPr>
          <p:cNvSpPr txBox="1">
            <a:spLocks/>
          </p:cNvSpPr>
          <p:nvPr/>
        </p:nvSpPr>
        <p:spPr>
          <a:xfrm>
            <a:off x="570039" y="2112839"/>
            <a:ext cx="4864480" cy="4359690"/>
          </a:xfrm>
          <a:prstGeom prst="rect">
            <a:avLst/>
          </a:prstGeom>
        </p:spPr>
        <p:txBody>
          <a:bodyPr vert="horz" lIns="91440" tIns="45720" rIns="91440" bIns="45720" rtlCol="0">
            <a:noAutofit/>
          </a:bodyPr>
          <a:lst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200" dirty="0"/>
              <a:t>Päiväkodit / varhaiskasvatus</a:t>
            </a:r>
          </a:p>
          <a:p>
            <a:r>
              <a:rPr lang="fi-FI" sz="2200" dirty="0"/>
              <a:t>Peruskoulut</a:t>
            </a:r>
          </a:p>
          <a:p>
            <a:r>
              <a:rPr lang="fi-FI" sz="2200" dirty="0"/>
              <a:t>Lukiot</a:t>
            </a:r>
          </a:p>
          <a:p>
            <a:r>
              <a:rPr lang="fi-FI" sz="2200" dirty="0"/>
              <a:t>Taiteen perusopetusta tarjoavat  oppilaitokset</a:t>
            </a:r>
          </a:p>
          <a:p>
            <a:r>
              <a:rPr lang="fi-FI" sz="2200" dirty="0"/>
              <a:t>Ammatilliset oppilaitokset</a:t>
            </a:r>
          </a:p>
        </p:txBody>
      </p:sp>
      <p:sp>
        <p:nvSpPr>
          <p:cNvPr id="9" name="Sisällön paikkamerkki 19">
            <a:extLst>
              <a:ext uri="{FF2B5EF4-FFF2-40B4-BE49-F238E27FC236}">
                <a16:creationId xmlns:a16="http://schemas.microsoft.com/office/drawing/2014/main" id="{DA1C3AFF-5521-4216-86D8-7A640A082424}"/>
              </a:ext>
            </a:extLst>
          </p:cNvPr>
          <p:cNvSpPr>
            <a:spLocks noGrp="1"/>
          </p:cNvSpPr>
          <p:nvPr>
            <p:ph idx="1"/>
          </p:nvPr>
        </p:nvSpPr>
        <p:spPr>
          <a:xfrm>
            <a:off x="6096000" y="1909084"/>
            <a:ext cx="5380038" cy="4563445"/>
          </a:xfrm>
        </p:spPr>
        <p:txBody>
          <a:bodyPr/>
          <a:lstStyle/>
          <a:p>
            <a:r>
              <a:rPr lang="fi-FI" sz="2200" dirty="0"/>
              <a:t>Koulutusta kehitetään yhdessä!</a:t>
            </a:r>
          </a:p>
          <a:p>
            <a:r>
              <a:rPr lang="fi-FI" sz="2200" dirty="0"/>
              <a:t>Koulut ja päiväkodit tekevät teemakohtaista yhteistyötä, koululuokat osallistuvat ja tapaavat toisiaan, tuetaan opettajavaihtoja sekä opettajien täydennyskoulutusta</a:t>
            </a:r>
          </a:p>
          <a:p>
            <a:endParaRPr lang="fi-FI" sz="2200" dirty="0"/>
          </a:p>
          <a:p>
            <a:r>
              <a:rPr lang="fi-FI" sz="2200" dirty="0"/>
              <a:t>Erasmus+ -osallistujamaat: EU-maat, Norja, Islanti, Liechtenstein, Turkki ja Makedonia, Serbia</a:t>
            </a:r>
          </a:p>
        </p:txBody>
      </p:sp>
    </p:spTree>
    <p:extLst>
      <p:ext uri="{BB962C8B-B14F-4D97-AF65-F5344CB8AC3E}">
        <p14:creationId xmlns:p14="http://schemas.microsoft.com/office/powerpoint/2010/main" val="360003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DB7E640B-A66B-4E5E-A773-22D808908E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7099" y="1095470"/>
            <a:ext cx="3502427" cy="5762532"/>
          </a:xfrm>
        </p:spPr>
      </p:pic>
      <p:sp>
        <p:nvSpPr>
          <p:cNvPr id="2" name="Otsikko 1">
            <a:extLst>
              <a:ext uri="{FF2B5EF4-FFF2-40B4-BE49-F238E27FC236}">
                <a16:creationId xmlns:a16="http://schemas.microsoft.com/office/drawing/2014/main" id="{43F27A20-B97D-4832-8CAE-D7DCFDD63919}"/>
              </a:ext>
            </a:extLst>
          </p:cNvPr>
          <p:cNvSpPr>
            <a:spLocks noGrp="1"/>
          </p:cNvSpPr>
          <p:nvPr>
            <p:ph type="title"/>
          </p:nvPr>
        </p:nvSpPr>
        <p:spPr>
          <a:xfrm>
            <a:off x="555290" y="382028"/>
            <a:ext cx="10408592" cy="472318"/>
          </a:xfrm>
        </p:spPr>
        <p:txBody>
          <a:bodyPr/>
          <a:lstStyle/>
          <a:p>
            <a:r>
              <a:rPr lang="fi-FI" sz="2000" dirty="0">
                <a:solidFill>
                  <a:schemeClr val="accent1"/>
                </a:solidFill>
                <a:hlinkClick r:id="rId3"/>
              </a:rPr>
              <a:t>Kaikki hyväksytyt liikkuvuus- ja kumppanuushankkeet 2014-2019 kartalla (google </a:t>
            </a:r>
            <a:r>
              <a:rPr lang="fi-FI" sz="2000" dirty="0" err="1">
                <a:solidFill>
                  <a:schemeClr val="accent1"/>
                </a:solidFill>
                <a:hlinkClick r:id="rId3"/>
              </a:rPr>
              <a:t>maps</a:t>
            </a:r>
            <a:r>
              <a:rPr lang="fi-FI" sz="2000" dirty="0">
                <a:solidFill>
                  <a:schemeClr val="accent1"/>
                </a:solidFill>
                <a:hlinkClick r:id="rId3"/>
              </a:rPr>
              <a:t>)</a:t>
            </a:r>
            <a:endParaRPr lang="fi-FI" sz="2000" dirty="0">
              <a:solidFill>
                <a:schemeClr val="accent1"/>
              </a:solidFill>
            </a:endParaRPr>
          </a:p>
        </p:txBody>
      </p:sp>
      <p:sp>
        <p:nvSpPr>
          <p:cNvPr id="4" name="Päivämäärän paikkamerkki 3">
            <a:extLst>
              <a:ext uri="{FF2B5EF4-FFF2-40B4-BE49-F238E27FC236}">
                <a16:creationId xmlns:a16="http://schemas.microsoft.com/office/drawing/2014/main" id="{D51B0811-ABC4-4A7F-BBC5-E817CB1750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4D1DD6-A57F-432F-B3DA-3FB44A7235C5}"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20/11/2019</a:t>
            </a:fld>
            <a:endParaRPr kumimoji="0" lang="en-GB" sz="1200" b="0" i="0" u="none" strike="noStrike" kern="1200" cap="none" spc="0" normalizeH="0" baseline="0" noProof="0" dirty="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A32787BF-736F-4685-9CE8-5B29A496AFB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
        <p:nvSpPr>
          <p:cNvPr id="6" name="Dian numeron paikkamerkki 5">
            <a:extLst>
              <a:ext uri="{FF2B5EF4-FFF2-40B4-BE49-F238E27FC236}">
                <a16:creationId xmlns:a16="http://schemas.microsoft.com/office/drawing/2014/main" id="{2CD7D672-3576-4A24-9D85-96F513B16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131DE-DA31-4CDF-828A-8EB206A3CD12}" type="slidenum">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pic>
        <p:nvPicPr>
          <p:cNvPr id="9" name="Picture 8" descr="http://www.cimo.fi/instancedata/prime_product_julkaisu/cimo/embeds/cimowwwstructure/f6e2a87b5c03a67916fea1e9fa2ffd96648f3b3e.jpg">
            <a:extLst>
              <a:ext uri="{FF2B5EF4-FFF2-40B4-BE49-F238E27FC236}">
                <a16:creationId xmlns:a16="http://schemas.microsoft.com/office/drawing/2014/main" id="{3D7CC91C-09B9-442C-A278-2F39804418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13487" y="68229"/>
            <a:ext cx="1878513" cy="529084"/>
          </a:xfrm>
          <a:prstGeom prst="rect">
            <a:avLst/>
          </a:prstGeom>
          <a:noFill/>
          <a:ln>
            <a:noFill/>
          </a:ln>
        </p:spPr>
      </p:pic>
      <p:pic>
        <p:nvPicPr>
          <p:cNvPr id="10" name="Kuva 9">
            <a:extLst>
              <a:ext uri="{FF2B5EF4-FFF2-40B4-BE49-F238E27FC236}">
                <a16:creationId xmlns:a16="http://schemas.microsoft.com/office/drawing/2014/main" id="{BCA17490-8095-4BA3-AD9A-789D9E3B6237}"/>
              </a:ext>
            </a:extLst>
          </p:cNvPr>
          <p:cNvPicPr>
            <a:picLocks noChangeAspect="1"/>
          </p:cNvPicPr>
          <p:nvPr/>
        </p:nvPicPr>
        <p:blipFill>
          <a:blip r:embed="rId5"/>
          <a:stretch>
            <a:fillRect/>
          </a:stretch>
        </p:blipFill>
        <p:spPr>
          <a:xfrm>
            <a:off x="3220498" y="1147991"/>
            <a:ext cx="2967651" cy="5710009"/>
          </a:xfrm>
          <a:prstGeom prst="rect">
            <a:avLst/>
          </a:prstGeom>
        </p:spPr>
      </p:pic>
      <p:pic>
        <p:nvPicPr>
          <p:cNvPr id="11" name="Kuva 10">
            <a:extLst>
              <a:ext uri="{FF2B5EF4-FFF2-40B4-BE49-F238E27FC236}">
                <a16:creationId xmlns:a16="http://schemas.microsoft.com/office/drawing/2014/main" id="{95FF8D1E-C575-412C-9E42-4769F54BA8CD}"/>
              </a:ext>
            </a:extLst>
          </p:cNvPr>
          <p:cNvPicPr>
            <a:picLocks noChangeAspect="1"/>
          </p:cNvPicPr>
          <p:nvPr/>
        </p:nvPicPr>
        <p:blipFill>
          <a:blip r:embed="rId6"/>
          <a:stretch>
            <a:fillRect/>
          </a:stretch>
        </p:blipFill>
        <p:spPr>
          <a:xfrm>
            <a:off x="409483" y="1131808"/>
            <a:ext cx="2811015" cy="5726192"/>
          </a:xfrm>
          <a:prstGeom prst="rect">
            <a:avLst/>
          </a:prstGeom>
        </p:spPr>
      </p:pic>
    </p:spTree>
    <p:extLst>
      <p:ext uri="{BB962C8B-B14F-4D97-AF65-F5344CB8AC3E}">
        <p14:creationId xmlns:p14="http://schemas.microsoft.com/office/powerpoint/2010/main" val="275501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7E857F-90E4-4BF0-88C1-AD6509B42D3C}"/>
              </a:ext>
            </a:extLst>
          </p:cNvPr>
          <p:cNvSpPr>
            <a:spLocks noGrp="1"/>
          </p:cNvSpPr>
          <p:nvPr>
            <p:ph type="title"/>
          </p:nvPr>
        </p:nvSpPr>
        <p:spPr/>
        <p:txBody>
          <a:bodyPr/>
          <a:lstStyle/>
          <a:p>
            <a:r>
              <a:rPr lang="fi-FI" dirty="0"/>
              <a:t>Erasmus+ tuki koulutusta Suomessa yhteensä </a:t>
            </a:r>
            <a:br>
              <a:rPr lang="fi-FI" dirty="0"/>
            </a:br>
            <a:r>
              <a:rPr lang="fi-FI" dirty="0"/>
              <a:t>8,5 miljoonalla vuonna 2019</a:t>
            </a:r>
            <a:br>
              <a:rPr lang="en-GB" dirty="0"/>
            </a:br>
            <a:endParaRPr lang="en-GB" dirty="0"/>
          </a:p>
        </p:txBody>
      </p:sp>
      <p:sp>
        <p:nvSpPr>
          <p:cNvPr id="3" name="Sisällön paikkamerkki 2">
            <a:extLst>
              <a:ext uri="{FF2B5EF4-FFF2-40B4-BE49-F238E27FC236}">
                <a16:creationId xmlns:a16="http://schemas.microsoft.com/office/drawing/2014/main" id="{DEBFCA71-440A-4EF0-BB3D-68FCA40CF626}"/>
              </a:ext>
            </a:extLst>
          </p:cNvPr>
          <p:cNvSpPr>
            <a:spLocks noGrp="1"/>
          </p:cNvSpPr>
          <p:nvPr>
            <p:ph idx="1"/>
          </p:nvPr>
        </p:nvSpPr>
        <p:spPr/>
        <p:txBody>
          <a:bodyPr/>
          <a:lstStyle/>
          <a:p>
            <a:pPr marL="342900" indent="-342900">
              <a:buFontTx/>
              <a:buChar char="-"/>
            </a:pPr>
            <a:r>
              <a:rPr lang="fi-FI" dirty="0"/>
              <a:t>110 Täydennyskoulutushanketta (KA101), joille myönnettiin yhteensä 2.3 milj. euroa </a:t>
            </a:r>
          </a:p>
          <a:p>
            <a:pPr marL="342900" indent="-342900">
              <a:buFontTx/>
              <a:buChar char="-"/>
            </a:pPr>
            <a:r>
              <a:rPr lang="fi-FI" dirty="0"/>
              <a:t>36 Koulujen yhteistyöhankkeen (KA229)  koordinaattorikoulua Suomesta, yhteensä 5 milj. euroa partnereineen</a:t>
            </a:r>
          </a:p>
          <a:p>
            <a:pPr marL="342900" indent="-342900">
              <a:buFontTx/>
              <a:buChar char="-"/>
            </a:pPr>
            <a:r>
              <a:rPr lang="fi-FI" dirty="0"/>
              <a:t>122 Koulujen yhteistyöhankkeen (KA229) partnerikoulua Suomesta, yhteensä 3.3. milj. euroa </a:t>
            </a:r>
          </a:p>
          <a:p>
            <a:pPr marL="342900" indent="-342900">
              <a:buFontTx/>
              <a:buChar char="-"/>
            </a:pPr>
            <a:r>
              <a:rPr lang="fi-FI" dirty="0"/>
              <a:t>5 Strategista kumppanuushanketta (KA201) 1.3 milj. euroa partnereineen</a:t>
            </a:r>
          </a:p>
          <a:p>
            <a:pPr marL="342900" indent="-342900">
              <a:buFontTx/>
              <a:buChar char="-"/>
            </a:pPr>
            <a:r>
              <a:rPr lang="en-GB" dirty="0" err="1"/>
              <a:t>Katso</a:t>
            </a:r>
            <a:r>
              <a:rPr lang="en-GB" dirty="0"/>
              <a:t> </a:t>
            </a:r>
            <a:r>
              <a:rPr lang="en-GB" dirty="0" err="1"/>
              <a:t>myönnetyt</a:t>
            </a:r>
            <a:r>
              <a:rPr lang="en-GB" dirty="0"/>
              <a:t> </a:t>
            </a:r>
            <a:r>
              <a:rPr lang="en-GB" dirty="0" err="1"/>
              <a:t>hankkeet</a:t>
            </a:r>
            <a:r>
              <a:rPr lang="en-GB" dirty="0"/>
              <a:t> </a:t>
            </a:r>
            <a:r>
              <a:rPr lang="en-GB" dirty="0" err="1"/>
              <a:t>eri</a:t>
            </a:r>
            <a:r>
              <a:rPr lang="en-GB" dirty="0"/>
              <a:t> </a:t>
            </a:r>
            <a:r>
              <a:rPr lang="en-GB" dirty="0" err="1"/>
              <a:t>vuosilta</a:t>
            </a:r>
            <a:r>
              <a:rPr lang="en-GB" dirty="0"/>
              <a:t> </a:t>
            </a:r>
            <a:r>
              <a:rPr lang="en-GB" dirty="0">
                <a:hlinkClick r:id="rId2"/>
              </a:rPr>
              <a:t>https://www.oph.fi/fi/ohjelmat/rahoitetut-hankkeet-ja-tietoa-hakukierroksista-0</a:t>
            </a:r>
            <a:r>
              <a:rPr lang="en-GB" dirty="0"/>
              <a:t> </a:t>
            </a:r>
          </a:p>
        </p:txBody>
      </p:sp>
      <p:sp>
        <p:nvSpPr>
          <p:cNvPr id="4" name="Päivämäärän paikkamerkki 3">
            <a:extLst>
              <a:ext uri="{FF2B5EF4-FFF2-40B4-BE49-F238E27FC236}">
                <a16:creationId xmlns:a16="http://schemas.microsoft.com/office/drawing/2014/main" id="{6E07C18F-31F6-480F-8BEC-248973891344}"/>
              </a:ext>
            </a:extLst>
          </p:cNvPr>
          <p:cNvSpPr>
            <a:spLocks noGrp="1"/>
          </p:cNvSpPr>
          <p:nvPr>
            <p:ph type="dt" sz="half" idx="10"/>
          </p:nvPr>
        </p:nvSpPr>
        <p:spPr/>
        <p:txBody>
          <a:bodyPr/>
          <a:lstStyle/>
          <a:p>
            <a:fld id="{3B4D1DD6-A57F-432F-B3DA-3FB44A7235C5}" type="datetime1">
              <a:rPr lang="en-GB" smtClean="0"/>
              <a:t>20/11/2019</a:t>
            </a:fld>
            <a:endParaRPr lang="en-GB"/>
          </a:p>
        </p:txBody>
      </p:sp>
      <p:sp>
        <p:nvSpPr>
          <p:cNvPr id="5" name="Alatunnisteen paikkamerkki 4">
            <a:extLst>
              <a:ext uri="{FF2B5EF4-FFF2-40B4-BE49-F238E27FC236}">
                <a16:creationId xmlns:a16="http://schemas.microsoft.com/office/drawing/2014/main" id="{DCD12442-FE7C-4D1D-9A26-3FC12290B2D7}"/>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DAAA61B2-2BA2-41BC-B766-75E69054F3A4}"/>
              </a:ext>
            </a:extLst>
          </p:cNvPr>
          <p:cNvSpPr>
            <a:spLocks noGrp="1"/>
          </p:cNvSpPr>
          <p:nvPr>
            <p:ph type="sldNum" sz="quarter" idx="12"/>
          </p:nvPr>
        </p:nvSpPr>
        <p:spPr/>
        <p:txBody>
          <a:bodyPr/>
          <a:lstStyle/>
          <a:p>
            <a:fld id="{A6E131DE-DA31-4CDF-828A-8EB206A3CD12}" type="slidenum">
              <a:rPr lang="en-GB" smtClean="0"/>
              <a:t>25</a:t>
            </a:fld>
            <a:endParaRPr lang="en-GB"/>
          </a:p>
        </p:txBody>
      </p:sp>
      <p:pic>
        <p:nvPicPr>
          <p:cNvPr id="7" name="Picture 8" descr="http://www.cimo.fi/instancedata/prime_product_julkaisu/cimo/embeds/cimowwwstructure/f6e2a87b5c03a67916fea1e9fa2ffd96648f3b3e.jpg">
            <a:extLst>
              <a:ext uri="{FF2B5EF4-FFF2-40B4-BE49-F238E27FC236}">
                <a16:creationId xmlns:a16="http://schemas.microsoft.com/office/drawing/2014/main" id="{7CD0E89D-5A52-4F76-8562-8482CC01D7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13487" y="68229"/>
            <a:ext cx="1878513" cy="529084"/>
          </a:xfrm>
          <a:prstGeom prst="rect">
            <a:avLst/>
          </a:prstGeom>
          <a:noFill/>
          <a:ln>
            <a:noFill/>
          </a:ln>
        </p:spPr>
      </p:pic>
    </p:spTree>
    <p:extLst>
      <p:ext uri="{BB962C8B-B14F-4D97-AF65-F5344CB8AC3E}">
        <p14:creationId xmlns:p14="http://schemas.microsoft.com/office/powerpoint/2010/main" val="420084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4656" y="500008"/>
            <a:ext cx="11058600" cy="1129637"/>
          </a:xfrm>
        </p:spPr>
        <p:txBody>
          <a:bodyPr/>
          <a:lstStyle/>
          <a:p>
            <a:r>
              <a:rPr lang="fi-FI" dirty="0"/>
              <a:t>Miksi menisin täydennyskoulutukseen ulkomaille? </a:t>
            </a:r>
            <a:endParaRPr lang="en-GB" dirty="0"/>
          </a:p>
        </p:txBody>
      </p:sp>
      <p:sp>
        <p:nvSpPr>
          <p:cNvPr id="3" name="Sisällön paikkamerkki 2"/>
          <p:cNvSpPr>
            <a:spLocks noGrp="1"/>
          </p:cNvSpPr>
          <p:nvPr>
            <p:ph sz="half" idx="1"/>
          </p:nvPr>
        </p:nvSpPr>
        <p:spPr>
          <a:xfrm>
            <a:off x="910229" y="1219652"/>
            <a:ext cx="5320570" cy="399055"/>
          </a:xfrm>
        </p:spPr>
        <p:txBody>
          <a:bodyPr/>
          <a:lstStyle/>
          <a:p>
            <a:r>
              <a:rPr lang="fi-FI" dirty="0"/>
              <a:t>Kansainvälinen selvitys</a:t>
            </a:r>
          </a:p>
        </p:txBody>
      </p:sp>
      <p:pic>
        <p:nvPicPr>
          <p:cNvPr id="8" name="Sisällön paikkamerkki 7"/>
          <p:cNvPicPr>
            <a:picLocks noGrp="1" noChangeAspect="1"/>
          </p:cNvPicPr>
          <p:nvPr>
            <p:ph sz="half" idx="2"/>
          </p:nvPr>
        </p:nvPicPr>
        <p:blipFill>
          <a:blip r:embed="rId3"/>
          <a:stretch>
            <a:fillRect/>
          </a:stretch>
        </p:blipFill>
        <p:spPr>
          <a:xfrm>
            <a:off x="9722709" y="1954439"/>
            <a:ext cx="2314575" cy="3105150"/>
          </a:xfrm>
          <a:prstGeom prst="rect">
            <a:avLst/>
          </a:prstGeom>
        </p:spPr>
      </p:pic>
      <p:sp>
        <p:nvSpPr>
          <p:cNvPr id="7" name="Dian numeron paikkamerkki 6"/>
          <p:cNvSpPr>
            <a:spLocks noGrp="1"/>
          </p:cNvSpPr>
          <p:nvPr>
            <p:ph type="sldNum" sz="quarter" idx="4294967295"/>
          </p:nvPr>
        </p:nvSpPr>
        <p:spPr>
          <a:xfrm>
            <a:off x="10554508" y="6305687"/>
            <a:ext cx="818748" cy="262309"/>
          </a:xfrm>
        </p:spPr>
        <p:txBody>
          <a:bodyPr/>
          <a:lstStyle/>
          <a:p>
            <a:fld id="{A6E131DE-DA31-4CDF-828A-8EB206A3CD12}" type="slidenum">
              <a:rPr lang="en-GB" smtClean="0"/>
              <a:t>26</a:t>
            </a:fld>
            <a:endParaRPr lang="en-GB"/>
          </a:p>
        </p:txBody>
      </p:sp>
      <p:sp>
        <p:nvSpPr>
          <p:cNvPr id="9" name="Suorakulmio 8"/>
          <p:cNvSpPr/>
          <p:nvPr/>
        </p:nvSpPr>
        <p:spPr>
          <a:xfrm>
            <a:off x="3705172" y="1264681"/>
            <a:ext cx="10817680" cy="307777"/>
          </a:xfrm>
          <a:prstGeom prst="rect">
            <a:avLst/>
          </a:prstGeom>
        </p:spPr>
        <p:txBody>
          <a:bodyPr wrap="square">
            <a:spAutoFit/>
          </a:bodyPr>
          <a:lstStyle/>
          <a:p>
            <a:r>
              <a:rPr lang="en-GB" sz="1400" dirty="0">
                <a:hlinkClick r:id="rId4"/>
              </a:rPr>
              <a:t>https://www.oph.fi/fi/ohjelmat/opettajien-erasmus-taydennyskoulutusjaksojen-vaikutukset-kouluissa</a:t>
            </a:r>
            <a:r>
              <a:rPr lang="en-GB" sz="1400" dirty="0"/>
              <a:t> </a:t>
            </a:r>
          </a:p>
        </p:txBody>
      </p:sp>
      <p:pic>
        <p:nvPicPr>
          <p:cNvPr id="4" name="Kuva 3">
            <a:extLst>
              <a:ext uri="{FF2B5EF4-FFF2-40B4-BE49-F238E27FC236}">
                <a16:creationId xmlns:a16="http://schemas.microsoft.com/office/drawing/2014/main" id="{DD498801-D334-4FC0-90C9-C5234A6DFD89}"/>
              </a:ext>
            </a:extLst>
          </p:cNvPr>
          <p:cNvPicPr>
            <a:picLocks noChangeAspect="1"/>
          </p:cNvPicPr>
          <p:nvPr/>
        </p:nvPicPr>
        <p:blipFill>
          <a:blip r:embed="rId5"/>
          <a:stretch>
            <a:fillRect/>
          </a:stretch>
        </p:blipFill>
        <p:spPr>
          <a:xfrm>
            <a:off x="154716" y="1629645"/>
            <a:ext cx="7266634" cy="5244848"/>
          </a:xfrm>
          <a:prstGeom prst="rect">
            <a:avLst/>
          </a:prstGeom>
        </p:spPr>
      </p:pic>
      <p:pic>
        <p:nvPicPr>
          <p:cNvPr id="10" name="Picture 8" descr="http://www.cimo.fi/instancedata/prime_product_julkaisu/cimo/embeds/cimowwwstructure/f6e2a87b5c03a67916fea1e9fa2ffd96648f3b3e.jpg">
            <a:extLst>
              <a:ext uri="{FF2B5EF4-FFF2-40B4-BE49-F238E27FC236}">
                <a16:creationId xmlns:a16="http://schemas.microsoft.com/office/drawing/2014/main" id="{EA3B481A-F141-4F6E-8209-6305F55CF59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13487" y="0"/>
            <a:ext cx="1878513" cy="529084"/>
          </a:xfrm>
          <a:prstGeom prst="rect">
            <a:avLst/>
          </a:prstGeom>
          <a:noFill/>
          <a:ln>
            <a:noFill/>
          </a:ln>
        </p:spPr>
      </p:pic>
      <p:sp>
        <p:nvSpPr>
          <p:cNvPr id="6" name="Kuvaselite: Nuoli alas 5">
            <a:extLst>
              <a:ext uri="{FF2B5EF4-FFF2-40B4-BE49-F238E27FC236}">
                <a16:creationId xmlns:a16="http://schemas.microsoft.com/office/drawing/2014/main" id="{DB8AE825-7A2C-4D17-ACDD-CA2D8D37C1CF}"/>
              </a:ext>
            </a:extLst>
          </p:cNvPr>
          <p:cNvSpPr/>
          <p:nvPr/>
        </p:nvSpPr>
        <p:spPr>
          <a:xfrm rot="5400000">
            <a:off x="8727688" y="3049814"/>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5192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D47616AA-BD2D-4A18-AF3A-F5B7201EF5C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8988" y="443478"/>
            <a:ext cx="9421812" cy="5287991"/>
          </a:xfrm>
        </p:spPr>
      </p:pic>
      <p:pic>
        <p:nvPicPr>
          <p:cNvPr id="9" name="Kuva 8">
            <a:extLst>
              <a:ext uri="{FF2B5EF4-FFF2-40B4-BE49-F238E27FC236}">
                <a16:creationId xmlns:a16="http://schemas.microsoft.com/office/drawing/2014/main" id="{247FC1BE-7276-4BD1-A7C0-0EAE937B8228}"/>
              </a:ext>
            </a:extLst>
          </p:cNvPr>
          <p:cNvPicPr>
            <a:picLocks noChangeAspect="1"/>
          </p:cNvPicPr>
          <p:nvPr/>
        </p:nvPicPr>
        <p:blipFill>
          <a:blip r:embed="rId3"/>
          <a:stretch>
            <a:fillRect/>
          </a:stretch>
        </p:blipFill>
        <p:spPr>
          <a:xfrm>
            <a:off x="10283371" y="65314"/>
            <a:ext cx="1831159" cy="2568258"/>
          </a:xfrm>
          <a:prstGeom prst="rect">
            <a:avLst/>
          </a:prstGeom>
        </p:spPr>
      </p:pic>
      <p:sp>
        <p:nvSpPr>
          <p:cNvPr id="10" name="Kuvaselite: Nuoli alas 9">
            <a:extLst>
              <a:ext uri="{FF2B5EF4-FFF2-40B4-BE49-F238E27FC236}">
                <a16:creationId xmlns:a16="http://schemas.microsoft.com/office/drawing/2014/main" id="{CEF0E706-CF98-4E6F-BAD2-F3FD9AE3C5BD}"/>
              </a:ext>
            </a:extLst>
          </p:cNvPr>
          <p:cNvSpPr/>
          <p:nvPr/>
        </p:nvSpPr>
        <p:spPr>
          <a:xfrm rot="2103501">
            <a:off x="10104880" y="2053772"/>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594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16AE6FC1-7B1A-4EFD-9E8C-D0667B3A33B4}"/>
              </a:ext>
            </a:extLst>
          </p:cNvPr>
          <p:cNvGraphicFramePr>
            <a:graphicFrameLocks noGrp="1"/>
          </p:cNvGraphicFramePr>
          <p:nvPr>
            <p:ph sz="half" idx="1"/>
            <p:extLst>
              <p:ext uri="{D42A27DB-BD31-4B8C-83A1-F6EECF244321}">
                <p14:modId xmlns:p14="http://schemas.microsoft.com/office/powerpoint/2010/main" val="2691249322"/>
              </p:ext>
            </p:extLst>
          </p:nvPr>
        </p:nvGraphicFramePr>
        <p:xfrm>
          <a:off x="399143" y="370115"/>
          <a:ext cx="11792857" cy="6487885"/>
        </p:xfrm>
        <a:graphic>
          <a:graphicData uri="http://schemas.openxmlformats.org/drawingml/2006/table">
            <a:tbl>
              <a:tblPr firstRow="1" firstCol="1" bandRow="1">
                <a:tableStyleId>{8A107856-5554-42FB-B03E-39F5DBC370BA}</a:tableStyleId>
              </a:tblPr>
              <a:tblGrid>
                <a:gridCol w="2951889">
                  <a:extLst>
                    <a:ext uri="{9D8B030D-6E8A-4147-A177-3AD203B41FA5}">
                      <a16:colId xmlns:a16="http://schemas.microsoft.com/office/drawing/2014/main" val="689378383"/>
                    </a:ext>
                  </a:extLst>
                </a:gridCol>
                <a:gridCol w="2928617">
                  <a:extLst>
                    <a:ext uri="{9D8B030D-6E8A-4147-A177-3AD203B41FA5}">
                      <a16:colId xmlns:a16="http://schemas.microsoft.com/office/drawing/2014/main" val="987156932"/>
                    </a:ext>
                  </a:extLst>
                </a:gridCol>
                <a:gridCol w="2814704">
                  <a:extLst>
                    <a:ext uri="{9D8B030D-6E8A-4147-A177-3AD203B41FA5}">
                      <a16:colId xmlns:a16="http://schemas.microsoft.com/office/drawing/2014/main" val="2192318139"/>
                    </a:ext>
                  </a:extLst>
                </a:gridCol>
                <a:gridCol w="3097647">
                  <a:extLst>
                    <a:ext uri="{9D8B030D-6E8A-4147-A177-3AD203B41FA5}">
                      <a16:colId xmlns:a16="http://schemas.microsoft.com/office/drawing/2014/main" val="2116507627"/>
                    </a:ext>
                  </a:extLst>
                </a:gridCol>
              </a:tblGrid>
              <a:tr h="351046">
                <a:tc gridSpan="4">
                  <a:txBody>
                    <a:bodyPr/>
                    <a:lstStyle/>
                    <a:p>
                      <a:pPr algn="ctr">
                        <a:lnSpc>
                          <a:spcPct val="115000"/>
                        </a:lnSpc>
                        <a:spcAft>
                          <a:spcPts val="0"/>
                        </a:spcAft>
                      </a:pPr>
                      <a:r>
                        <a:rPr lang="en-GB" sz="2000" dirty="0">
                          <a:effectLst/>
                        </a:rPr>
                        <a:t>INCREASE IN TEACHERS’ SELF-ESTEEM</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04052118"/>
                  </a:ext>
                </a:extLst>
              </a:tr>
              <a:tr h="325923">
                <a:tc>
                  <a:txBody>
                    <a:bodyPr/>
                    <a:lstStyle/>
                    <a:p>
                      <a:pPr algn="ctr">
                        <a:spcAft>
                          <a:spcPts val="0"/>
                        </a:spcAft>
                      </a:pPr>
                      <a:r>
                        <a:rPr lang="en-GB" sz="2000" b="0" dirty="0">
                          <a:effectLst/>
                        </a:rPr>
                        <a:t>Estonia</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lgn="ctr">
                        <a:spcAft>
                          <a:spcPts val="0"/>
                        </a:spcAft>
                      </a:pPr>
                      <a:r>
                        <a:rPr lang="en-GB" sz="2000" dirty="0">
                          <a:effectLst/>
                        </a:rPr>
                        <a:t>Finland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lgn="ctr">
                        <a:spcAft>
                          <a:spcPts val="0"/>
                        </a:spcAft>
                      </a:pPr>
                      <a:r>
                        <a:rPr lang="en-GB" sz="2000" dirty="0">
                          <a:effectLst/>
                        </a:rPr>
                        <a:t>Lithuania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lgn="ctr">
                        <a:spcAft>
                          <a:spcPts val="0"/>
                        </a:spcAft>
                      </a:pPr>
                      <a:r>
                        <a:rPr lang="en-GB" sz="2000" dirty="0">
                          <a:effectLst/>
                        </a:rPr>
                        <a:t>Poland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extLst>
                  <a:ext uri="{0D108BD9-81ED-4DB2-BD59-A6C34878D82A}">
                    <a16:rowId xmlns:a16="http://schemas.microsoft.com/office/drawing/2014/main" val="4282640034"/>
                  </a:ext>
                </a:extLst>
              </a:tr>
              <a:tr h="446154">
                <a:tc>
                  <a:txBody>
                    <a:bodyPr/>
                    <a:lstStyle/>
                    <a:p>
                      <a:pPr>
                        <a:spcAft>
                          <a:spcPts val="0"/>
                        </a:spcAft>
                      </a:pPr>
                      <a:r>
                        <a:rPr lang="en-GB" sz="1200" b="0">
                          <a:effectLst/>
                        </a:rPr>
                        <a:t>Satisfaction from being professionally up-to-date </a:t>
                      </a:r>
                      <a:endParaRPr lang="en-GB" sz="1200" b="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lnSpc>
                          <a:spcPct val="115000"/>
                        </a:lnSpc>
                        <a:spcAft>
                          <a:spcPts val="0"/>
                        </a:spcAft>
                      </a:pPr>
                      <a:r>
                        <a:rPr lang="en-GB" sz="1200">
                          <a:effectLst/>
                        </a:rPr>
                        <a:t>Seeing and appreciating what already works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a:txBody>
                    <a:bodyPr/>
                    <a:lstStyle/>
                    <a:p>
                      <a:pPr>
                        <a:spcAft>
                          <a:spcPts val="0"/>
                        </a:spcAft>
                      </a:pPr>
                      <a:r>
                        <a:rPr lang="en-GB" sz="1200">
                          <a:effectLst/>
                        </a:rPr>
                        <a:t>The feeling of self-esteem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spcAft>
                          <a:spcPts val="0"/>
                        </a:spcAft>
                      </a:pPr>
                      <a:r>
                        <a:rPr lang="en-GB" sz="1200">
                          <a:effectLst/>
                        </a:rPr>
                        <a:t>Gaining self-confidence in dealing with foreign partners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extLst>
                  <a:ext uri="{0D108BD9-81ED-4DB2-BD59-A6C34878D82A}">
                    <a16:rowId xmlns:a16="http://schemas.microsoft.com/office/drawing/2014/main" val="15120847"/>
                  </a:ext>
                </a:extLst>
              </a:tr>
              <a:tr h="400598">
                <a:tc>
                  <a:txBody>
                    <a:bodyPr/>
                    <a:lstStyle/>
                    <a:p>
                      <a:pPr>
                        <a:spcAft>
                          <a:spcPts val="0"/>
                        </a:spcAft>
                      </a:pPr>
                      <a:r>
                        <a:rPr lang="en-GB" sz="1200" b="0">
                          <a:effectLst/>
                        </a:rPr>
                        <a:t>Openness and courageousness to share one’s experience</a:t>
                      </a:r>
                      <a:endParaRPr lang="en-GB" sz="1200" b="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lnSpc>
                          <a:spcPct val="115000"/>
                        </a:lnSpc>
                        <a:spcAft>
                          <a:spcPts val="0"/>
                        </a:spcAft>
                      </a:pPr>
                      <a:r>
                        <a:rPr lang="en-GB" sz="1200">
                          <a:effectLst/>
                        </a:rPr>
                        <a:t>Proven ability to use a foreign language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a:txBody>
                    <a:bodyPr/>
                    <a:lstStyle/>
                    <a:p>
                      <a:pPr>
                        <a:spcAft>
                          <a:spcPts val="0"/>
                        </a:spcAft>
                      </a:pPr>
                      <a:r>
                        <a:rPr lang="en-GB" sz="1200">
                          <a:effectLst/>
                        </a:rPr>
                        <a:t>Courage to act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spcAft>
                          <a:spcPts val="0"/>
                        </a:spcAft>
                      </a:pPr>
                      <a:r>
                        <a:rPr lang="en-GB" sz="1200" dirty="0">
                          <a:effectLst/>
                        </a:rPr>
                        <a:t>Overcoming language barriers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extLst>
                  <a:ext uri="{0D108BD9-81ED-4DB2-BD59-A6C34878D82A}">
                    <a16:rowId xmlns:a16="http://schemas.microsoft.com/office/drawing/2014/main" val="4116397557"/>
                  </a:ext>
                </a:extLst>
              </a:tr>
              <a:tr h="400598">
                <a:tc>
                  <a:txBody>
                    <a:bodyPr/>
                    <a:lstStyle/>
                    <a:p>
                      <a:pPr>
                        <a:lnSpc>
                          <a:spcPct val="115000"/>
                        </a:lnSpc>
                        <a:spcAft>
                          <a:spcPts val="0"/>
                        </a:spcAft>
                      </a:pPr>
                      <a:r>
                        <a:rPr lang="en-GB" sz="1200" b="0" dirty="0">
                          <a:effectLst/>
                        </a:rPr>
                        <a:t>Confirmation of good work</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a:txBody>
                    <a:bodyPr/>
                    <a:lstStyle/>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a:txBody>
                    <a:bodyPr/>
                    <a:lstStyle/>
                    <a:p>
                      <a:pPr>
                        <a:spcAft>
                          <a:spcPts val="0"/>
                        </a:spcAft>
                      </a:pPr>
                      <a:r>
                        <a:rPr lang="en-GB" sz="1200">
                          <a:effectLst/>
                        </a:rPr>
                        <a:t>Openness to innovations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spcAft>
                          <a:spcPts val="0"/>
                        </a:spcAft>
                      </a:pPr>
                      <a:r>
                        <a:rPr lang="en-GB" sz="1200">
                          <a:effectLst/>
                        </a:rPr>
                        <a:t>Encouragement to start learning a foreign language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extLst>
                  <a:ext uri="{0D108BD9-81ED-4DB2-BD59-A6C34878D82A}">
                    <a16:rowId xmlns:a16="http://schemas.microsoft.com/office/drawing/2014/main" val="512861771"/>
                  </a:ext>
                </a:extLst>
              </a:tr>
              <a:tr h="446154">
                <a:tc>
                  <a:txBody>
                    <a:bodyPr/>
                    <a:lstStyle/>
                    <a:p>
                      <a:pPr>
                        <a:lnSpc>
                          <a:spcPct val="115000"/>
                        </a:lnSpc>
                        <a:spcAft>
                          <a:spcPts val="0"/>
                        </a:spcAft>
                      </a:pPr>
                      <a:r>
                        <a:rPr lang="en-GB" sz="1200" b="0" dirty="0">
                          <a:effectLst/>
                        </a:rPr>
                        <a:t>More confident and more actively engaged</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a:txBody>
                    <a:bodyPr/>
                    <a:lstStyle/>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a:txBody>
                    <a:bodyPr/>
                    <a:lstStyle/>
                    <a:p>
                      <a:pPr>
                        <a:spcAft>
                          <a:spcPts val="0"/>
                        </a:spcAft>
                      </a:pPr>
                      <a:r>
                        <a:rPr lang="en-GB" sz="1200">
                          <a:effectLst/>
                        </a:rPr>
                        <a:t>Self-confidence when meeting the international standards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a:txBody>
                    <a:bodyPr/>
                    <a:lstStyle/>
                    <a:p>
                      <a:pPr>
                        <a:spcAft>
                          <a:spcPts val="0"/>
                        </a:spcAft>
                      </a:pPr>
                      <a:r>
                        <a:rPr lang="en-GB" sz="1200">
                          <a:effectLst/>
                        </a:rPr>
                        <a:t>Teacher as a role model and authority for learners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extLst>
                  <a:ext uri="{0D108BD9-81ED-4DB2-BD59-A6C34878D82A}">
                    <a16:rowId xmlns:a16="http://schemas.microsoft.com/office/drawing/2014/main" val="1472302356"/>
                  </a:ext>
                </a:extLst>
              </a:tr>
              <a:tr h="2258862">
                <a:tc>
                  <a:txBody>
                    <a:bodyPr/>
                    <a:lstStyle/>
                    <a:p>
                      <a:pPr>
                        <a:spcAft>
                          <a:spcPts val="0"/>
                        </a:spcAft>
                      </a:pPr>
                      <a:endParaRPr lang="en-GB" sz="1200" dirty="0">
                        <a:effectLst/>
                      </a:endParaRPr>
                    </a:p>
                    <a:p>
                      <a:pPr algn="ctr">
                        <a:lnSpc>
                          <a:spcPct val="115000"/>
                        </a:lnSpc>
                        <a:spcAft>
                          <a:spcPts val="0"/>
                        </a:spcAft>
                      </a:pPr>
                      <a:r>
                        <a:rPr lang="en-GB" sz="1200" b="0" dirty="0">
                          <a:effectLst/>
                        </a:rPr>
                        <a:t>“I gained confidence that we also do a great job; we are on a quite similar level; we do things quite similarly also in the ICT sphere”</a:t>
                      </a:r>
                    </a:p>
                    <a:p>
                      <a:pPr algn="ctr">
                        <a:lnSpc>
                          <a:spcPct val="115000"/>
                        </a:lnSpc>
                        <a:spcAft>
                          <a:spcPts val="0"/>
                        </a:spcAft>
                      </a:pPr>
                      <a:r>
                        <a:rPr lang="en-US" sz="1200" b="0" dirty="0">
                          <a:effectLst/>
                        </a:rPr>
                        <a:t>“I also gained confidence for presenting myself and my work to others. This is important because I would not do this without my experience of learning mobility.”</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rowSpan="3">
                  <a:txBody>
                    <a:bodyPr/>
                    <a:lstStyle/>
                    <a:p>
                      <a:pPr algn="just">
                        <a:spcAft>
                          <a:spcPts val="0"/>
                        </a:spcAft>
                      </a:pPr>
                      <a:endParaRPr lang="en-GB" sz="1200" dirty="0">
                        <a:effectLst/>
                      </a:endParaRPr>
                    </a:p>
                    <a:p>
                      <a:pPr algn="ctr">
                        <a:lnSpc>
                          <a:spcPct val="115000"/>
                        </a:lnSpc>
                        <a:spcAft>
                          <a:spcPts val="0"/>
                        </a:spcAft>
                      </a:pPr>
                      <a:r>
                        <a:rPr lang="en-US" sz="1200" dirty="0">
                          <a:effectLst/>
                        </a:rPr>
                        <a:t>“We can now appreciate the Finnish special education field and the expertise therein. We really don’t have anything to be ashamed of there.”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rowSpan="3">
                  <a:txBody>
                    <a:bodyPr/>
                    <a:lstStyle/>
                    <a:p>
                      <a:pPr algn="just">
                        <a:spcAft>
                          <a:spcPts val="0"/>
                        </a:spcAft>
                      </a:pPr>
                      <a:endParaRPr lang="en-GB" sz="1200">
                        <a:effectLst/>
                      </a:endParaRPr>
                    </a:p>
                    <a:p>
                      <a:pPr algn="ctr">
                        <a:lnSpc>
                          <a:spcPct val="115000"/>
                        </a:lnSpc>
                        <a:spcAft>
                          <a:spcPts val="0"/>
                        </a:spcAft>
                      </a:pPr>
                      <a:r>
                        <a:rPr lang="en-US" sz="1200">
                          <a:effectLst/>
                        </a:rPr>
                        <a:t>“What they brought is the ideas and the self-esteem”</a:t>
                      </a:r>
                      <a:endParaRPr lang="en-GB" sz="1200">
                        <a:effectLst/>
                      </a:endParaRPr>
                    </a:p>
                    <a:p>
                      <a:pPr algn="ctr">
                        <a:lnSpc>
                          <a:spcPct val="115000"/>
                        </a:lnSpc>
                        <a:spcAft>
                          <a:spcPts val="0"/>
                        </a:spcAft>
                      </a:pPr>
                      <a:r>
                        <a:rPr lang="en-US" sz="1200">
                          <a:effectLst/>
                        </a:rPr>
                        <a:t>“When they left, they told that we have top-level leaders, and said they would come with their team to learn from our teachers and directors. It is also a great achievement.”</a:t>
                      </a:r>
                      <a:endParaRPr lang="en-GB" sz="1200">
                        <a:effectLst/>
                      </a:endParaRPr>
                    </a:p>
                    <a:p>
                      <a:pPr algn="ctr">
                        <a:lnSpc>
                          <a:spcPct val="115000"/>
                        </a:lnSpc>
                        <a:spcAft>
                          <a:spcPts val="0"/>
                        </a:spcAft>
                      </a:pPr>
                      <a:r>
                        <a:rPr lang="lt-LT" sz="1200">
                          <a:effectLst/>
                        </a:rPr>
                        <a:t> </a:t>
                      </a:r>
                      <a:endParaRPr lang="en-GB" sz="1200">
                        <a:effectLst/>
                      </a:endParaRPr>
                    </a:p>
                    <a:p>
                      <a:pPr algn="just">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rowSpan="3">
                  <a:txBody>
                    <a:bodyPr/>
                    <a:lstStyle/>
                    <a:p>
                      <a:pPr algn="just">
                        <a:spcAft>
                          <a:spcPts val="0"/>
                        </a:spcAft>
                      </a:pPr>
                      <a:endParaRPr lang="en-GB" sz="1200" dirty="0">
                        <a:effectLst/>
                      </a:endParaRPr>
                    </a:p>
                    <a:p>
                      <a:pPr algn="ctr">
                        <a:lnSpc>
                          <a:spcPct val="115000"/>
                        </a:lnSpc>
                        <a:spcAft>
                          <a:spcPts val="0"/>
                        </a:spcAft>
                      </a:pPr>
                      <a:r>
                        <a:rPr lang="en-GB" sz="1200" dirty="0">
                          <a:effectLst/>
                        </a:rPr>
                        <a:t>We had 2 teachers from Portugal visiting our school (…) We randomly picked some classes to show them how the classes look in our school and we suddenly entered the chemistry lesson. The teacher started to chat with them although she wasn’t neither prepared nor even warned about their visit. If such thing happened a few years ago, it would have caused only shock and awe from her side.”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extLst>
                  <a:ext uri="{0D108BD9-81ED-4DB2-BD59-A6C34878D82A}">
                    <a16:rowId xmlns:a16="http://schemas.microsoft.com/office/drawing/2014/main" val="230808538"/>
                  </a:ext>
                </a:extLst>
              </a:tr>
              <a:tr h="90007">
                <a:tc>
                  <a:txBody>
                    <a:bodyPr/>
                    <a:lstStyle/>
                    <a:p>
                      <a:pPr>
                        <a:spcAft>
                          <a:spcPts val="0"/>
                        </a:spcAft>
                      </a:pPr>
                      <a:r>
                        <a:rPr lang="en-GB" sz="500">
                          <a:effectLst/>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30275" marR="30275"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61738384"/>
                  </a:ext>
                </a:extLst>
              </a:tr>
              <a:tr h="1768543">
                <a:tc>
                  <a:txBody>
                    <a:bodyPr/>
                    <a:lstStyle/>
                    <a:p>
                      <a:pPr algn="just">
                        <a:lnSpc>
                          <a:spcPct val="115000"/>
                        </a:lnSpc>
                        <a:spcAft>
                          <a:spcPts val="0"/>
                        </a:spcAft>
                      </a:pPr>
                      <a:r>
                        <a:rPr lang="en-GB" sz="500" dirty="0">
                          <a:effectLst/>
                        </a:rPr>
                        <a:t> </a:t>
                      </a:r>
                      <a:endParaRPr lang="en-GB"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75" marR="30275"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68369574"/>
                  </a:ext>
                </a:extLst>
              </a:tr>
            </a:tbl>
          </a:graphicData>
        </a:graphic>
      </p:graphicFrame>
      <p:sp>
        <p:nvSpPr>
          <p:cNvPr id="13" name="Ellipsi 12">
            <a:extLst>
              <a:ext uri="{FF2B5EF4-FFF2-40B4-BE49-F238E27FC236}">
                <a16:creationId xmlns:a16="http://schemas.microsoft.com/office/drawing/2014/main" id="{D49E8252-2479-4D91-B2F1-3220DA15E39C}"/>
              </a:ext>
            </a:extLst>
          </p:cNvPr>
          <p:cNvSpPr/>
          <p:nvPr/>
        </p:nvSpPr>
        <p:spPr>
          <a:xfrm>
            <a:off x="2743200" y="4608286"/>
            <a:ext cx="3352800" cy="1415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able to communicate in a foreign language</a:t>
            </a:r>
          </a:p>
        </p:txBody>
      </p:sp>
      <p:sp>
        <p:nvSpPr>
          <p:cNvPr id="14" name="Ellipsi 13">
            <a:extLst>
              <a:ext uri="{FF2B5EF4-FFF2-40B4-BE49-F238E27FC236}">
                <a16:creationId xmlns:a16="http://schemas.microsoft.com/office/drawing/2014/main" id="{B9007E6B-672F-4513-9915-3DAE0A2E84BD}"/>
              </a:ext>
            </a:extLst>
          </p:cNvPr>
          <p:cNvSpPr/>
          <p:nvPr/>
        </p:nvSpPr>
        <p:spPr>
          <a:xfrm>
            <a:off x="6408058" y="4775200"/>
            <a:ext cx="3272971" cy="1770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shift from “problems to solve” to “possibilities to see” a</a:t>
            </a:r>
          </a:p>
        </p:txBody>
      </p:sp>
    </p:spTree>
    <p:extLst>
      <p:ext uri="{BB962C8B-B14F-4D97-AF65-F5344CB8AC3E}">
        <p14:creationId xmlns:p14="http://schemas.microsoft.com/office/powerpoint/2010/main" val="3979533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554" y="1316715"/>
            <a:ext cx="7149830" cy="2387600"/>
          </a:xfrm>
        </p:spPr>
        <p:txBody>
          <a:bodyPr/>
          <a:lstStyle/>
          <a:p>
            <a:r>
              <a:rPr lang="fi-FI" dirty="0"/>
              <a:t>Erasmus+ KA101 pähkinänkuoressa </a:t>
            </a:r>
          </a:p>
        </p:txBody>
      </p:sp>
      <p:sp>
        <p:nvSpPr>
          <p:cNvPr id="12" name="Sisällön paikkamerkki 11"/>
          <p:cNvSpPr>
            <a:spLocks noGrp="1"/>
          </p:cNvSpPr>
          <p:nvPr>
            <p:ph type="subTitle" idx="1"/>
          </p:nvPr>
        </p:nvSpPr>
        <p:spPr>
          <a:xfrm>
            <a:off x="683164" y="3704315"/>
            <a:ext cx="7907943" cy="2515510"/>
          </a:xfrm>
        </p:spPr>
        <p:txBody>
          <a:bodyPr>
            <a:normAutofit/>
          </a:bodyPr>
          <a:lstStyle/>
          <a:p>
            <a:pPr marL="0" indent="0">
              <a:buNone/>
            </a:pPr>
            <a:r>
              <a:rPr lang="fi-FI" b="1" dirty="0">
                <a:solidFill>
                  <a:schemeClr val="accent1"/>
                </a:solidFill>
              </a:rPr>
              <a:t>Opetushenkilöstön täydennyskoulutus (KA101)</a:t>
            </a:r>
          </a:p>
          <a:p>
            <a:pPr marL="342900" indent="-342900">
              <a:buFont typeface="Arial" panose="020B0604020202020204" pitchFamily="34" charset="0"/>
              <a:buChar char="•"/>
            </a:pPr>
            <a:r>
              <a:rPr lang="fi-FI" dirty="0"/>
              <a:t>Hankkeessa vain Suomi </a:t>
            </a:r>
          </a:p>
          <a:p>
            <a:pPr marL="342900" indent="-342900">
              <a:buFont typeface="Arial" panose="020B0604020202020204" pitchFamily="34" charset="0"/>
              <a:buChar char="•"/>
            </a:pPr>
            <a:r>
              <a:rPr lang="fi-FI" dirty="0"/>
              <a:t>Hakuaika päättyy 5.2.2020 klo 13 Suomen aikaa</a:t>
            </a:r>
          </a:p>
          <a:p>
            <a:pPr marL="342900" indent="-342900">
              <a:buFont typeface="Arial" panose="020B0604020202020204" pitchFamily="34" charset="0"/>
              <a:buChar char="•"/>
            </a:pPr>
            <a:r>
              <a:rPr lang="fi-FI" dirty="0"/>
              <a:t>Hanke voi alkaa 1.6.-31.12.</a:t>
            </a:r>
          </a:p>
          <a:p>
            <a:pPr marL="342900" indent="-342900">
              <a:buFont typeface="Arial" panose="020B0604020202020204" pitchFamily="34" charset="0"/>
              <a:buChar char="•"/>
            </a:pPr>
            <a:r>
              <a:rPr lang="fi-FI" dirty="0">
                <a:hlinkClick r:id="rId3"/>
              </a:rPr>
              <a:t>Vuodessa noin 110 hanketta </a:t>
            </a:r>
            <a:r>
              <a:rPr lang="fi-FI" dirty="0"/>
              <a:t>joissa yli 1000 osallistujaa </a:t>
            </a:r>
          </a:p>
          <a:p>
            <a:pPr marL="342900" indent="-342900">
              <a:buFont typeface="Arial" panose="020B0604020202020204" pitchFamily="34" charset="0"/>
              <a:buChar char="•"/>
            </a:pPr>
            <a:r>
              <a:rPr lang="fi-FI" dirty="0"/>
              <a:t>Hyväksymisprosentti ollut 63-80%</a:t>
            </a:r>
          </a:p>
          <a:p>
            <a:pPr marL="342900" indent="-342900">
              <a:buFont typeface="Arial" panose="020B0604020202020204" pitchFamily="34" charset="0"/>
              <a:buChar char="•"/>
            </a:pPr>
            <a:r>
              <a:rPr lang="fi-FI" dirty="0"/>
              <a:t>Keskimääräinen tuki 20.000 €</a:t>
            </a:r>
          </a:p>
          <a:p>
            <a:endParaRPr lang="fi-FI" dirty="0"/>
          </a:p>
          <a:p>
            <a:endParaRPr lang="fi-FI" dirty="0"/>
          </a:p>
          <a:p>
            <a:endParaRPr lang="fi-FI" dirty="0"/>
          </a:p>
        </p:txBody>
      </p:sp>
      <p:sp>
        <p:nvSpPr>
          <p:cNvPr id="7" name="Slide Number Placeholder 6"/>
          <p:cNvSpPr>
            <a:spLocks noGrp="1"/>
          </p:cNvSpPr>
          <p:nvPr>
            <p:ph type="sldNum" sz="quarter" idx="4294967295"/>
          </p:nvPr>
        </p:nvSpPr>
        <p:spPr>
          <a:xfrm>
            <a:off x="11374438" y="6305550"/>
            <a:ext cx="817562" cy="261938"/>
          </a:xfrm>
        </p:spPr>
        <p:txBody>
          <a:bodyPr/>
          <a:lstStyle/>
          <a:p>
            <a:fld id="{A6E131DE-DA31-4CDF-828A-8EB206A3CD12}" type="slidenum">
              <a:rPr lang="en-GB" smtClean="0"/>
              <a:t>29</a:t>
            </a:fld>
            <a:endParaRPr lang="en-GB"/>
          </a:p>
        </p:txBody>
      </p:sp>
      <p:pic>
        <p:nvPicPr>
          <p:cNvPr id="9" name="Picture 8" descr="http://www.cimo.fi/instancedata/prime_product_julkaisu/cimo/embeds/cimowwwstructure/f6e2a87b5c03a67916fea1e9fa2ffd96648f3b3e.jpg"/>
          <p:cNvPicPr/>
          <p:nvPr/>
        </p:nvPicPr>
        <p:blipFill>
          <a:blip r:embed="rId4">
            <a:extLst>
              <a:ext uri="{28A0092B-C50C-407E-A947-70E740481C1C}">
                <a14:useLocalDpi xmlns:a14="http://schemas.microsoft.com/office/drawing/2010/main" val="0"/>
              </a:ext>
            </a:extLst>
          </a:blip>
          <a:srcRect/>
          <a:stretch>
            <a:fillRect/>
          </a:stretch>
        </p:blipFill>
        <p:spPr bwMode="auto">
          <a:xfrm>
            <a:off x="4170469" y="698503"/>
            <a:ext cx="1878513" cy="529084"/>
          </a:xfrm>
          <a:prstGeom prst="rect">
            <a:avLst/>
          </a:prstGeom>
          <a:noFill/>
          <a:ln>
            <a:noFill/>
          </a:ln>
        </p:spPr>
      </p:pic>
    </p:spTree>
    <p:extLst>
      <p:ext uri="{BB962C8B-B14F-4D97-AF65-F5344CB8AC3E}">
        <p14:creationId xmlns:p14="http://schemas.microsoft.com/office/powerpoint/2010/main" val="202607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A84D1F-6C62-4A7B-9F1E-5631304D0B2E}"/>
              </a:ext>
            </a:extLst>
          </p:cNvPr>
          <p:cNvSpPr>
            <a:spLocks noGrp="1"/>
          </p:cNvSpPr>
          <p:nvPr>
            <p:ph type="title"/>
          </p:nvPr>
        </p:nvSpPr>
        <p:spPr/>
        <p:txBody>
          <a:bodyPr/>
          <a:lstStyle/>
          <a:p>
            <a:r>
              <a:rPr lang="fi-FI" dirty="0"/>
              <a:t>Kokemuksia </a:t>
            </a:r>
            <a:endParaRPr lang="en-GB" dirty="0"/>
          </a:p>
        </p:txBody>
      </p:sp>
      <p:sp>
        <p:nvSpPr>
          <p:cNvPr id="3" name="Sisällön paikkamerkki 2">
            <a:extLst>
              <a:ext uri="{FF2B5EF4-FFF2-40B4-BE49-F238E27FC236}">
                <a16:creationId xmlns:a16="http://schemas.microsoft.com/office/drawing/2014/main" id="{22A09F80-0452-40D8-A354-F110D227DB5E}"/>
              </a:ext>
            </a:extLst>
          </p:cNvPr>
          <p:cNvSpPr>
            <a:spLocks noGrp="1"/>
          </p:cNvSpPr>
          <p:nvPr>
            <p:ph sz="half" idx="1"/>
          </p:nvPr>
        </p:nvSpPr>
        <p:spPr/>
        <p:txBody>
          <a:bodyPr/>
          <a:lstStyle/>
          <a:p>
            <a:r>
              <a:rPr lang="fi-FI" dirty="0"/>
              <a:t>Ilkka Kleemola, musiikinopettaja, Jyväskylän Lyseon lukio </a:t>
            </a:r>
            <a:r>
              <a:rPr lang="fi-FI" dirty="0">
                <a:hlinkClick r:id="rId3"/>
              </a:rPr>
              <a:t>https://blogit.gradia.fi/kansainvalisyys/2019/07/03/job-shadowing-vannes/</a:t>
            </a:r>
            <a:r>
              <a:rPr lang="fi-FI" dirty="0"/>
              <a:t> </a:t>
            </a:r>
          </a:p>
          <a:p>
            <a:endParaRPr lang="fi-FI" dirty="0"/>
          </a:p>
          <a:p>
            <a:r>
              <a:rPr lang="fi-FI" dirty="0"/>
              <a:t>Lyseon Lukion </a:t>
            </a:r>
            <a:r>
              <a:rPr lang="fi-FI" dirty="0" err="1"/>
              <a:t>ständiltä</a:t>
            </a:r>
            <a:r>
              <a:rPr lang="fi-FI" dirty="0"/>
              <a:t> löydät lisää kokemuksia…</a:t>
            </a:r>
          </a:p>
          <a:p>
            <a:endParaRPr lang="fi-FI" dirty="0"/>
          </a:p>
          <a:p>
            <a:endParaRPr lang="en-GB" dirty="0"/>
          </a:p>
        </p:txBody>
      </p:sp>
      <p:pic>
        <p:nvPicPr>
          <p:cNvPr id="5" name="Sisällön paikkamerkki 4">
            <a:extLst>
              <a:ext uri="{FF2B5EF4-FFF2-40B4-BE49-F238E27FC236}">
                <a16:creationId xmlns:a16="http://schemas.microsoft.com/office/drawing/2014/main" id="{66E88F8F-F8BC-4546-B306-86D823BF2789}"/>
              </a:ext>
            </a:extLst>
          </p:cNvPr>
          <p:cNvPicPr>
            <a:picLocks noGrp="1" noChangeAspect="1"/>
          </p:cNvPicPr>
          <p:nvPr>
            <p:ph sz="half" idx="2"/>
          </p:nvPr>
        </p:nvPicPr>
        <p:blipFill>
          <a:blip r:embed="rId4"/>
          <a:stretch>
            <a:fillRect/>
          </a:stretch>
        </p:blipFill>
        <p:spPr>
          <a:xfrm>
            <a:off x="6494556" y="2147891"/>
            <a:ext cx="5029069" cy="3870325"/>
          </a:xfrm>
          <a:prstGeom prst="rect">
            <a:avLst/>
          </a:prstGeom>
        </p:spPr>
      </p:pic>
      <p:pic>
        <p:nvPicPr>
          <p:cNvPr id="6" name="Kuva 5">
            <a:extLst>
              <a:ext uri="{FF2B5EF4-FFF2-40B4-BE49-F238E27FC236}">
                <a16:creationId xmlns:a16="http://schemas.microsoft.com/office/drawing/2014/main" id="{39913061-D5B6-4C85-89B7-CECF54A87F02}"/>
              </a:ext>
            </a:extLst>
          </p:cNvPr>
          <p:cNvPicPr>
            <a:picLocks noChangeAspect="1"/>
          </p:cNvPicPr>
          <p:nvPr/>
        </p:nvPicPr>
        <p:blipFill>
          <a:blip r:embed="rId5"/>
          <a:stretch>
            <a:fillRect/>
          </a:stretch>
        </p:blipFill>
        <p:spPr>
          <a:xfrm>
            <a:off x="9669438" y="138044"/>
            <a:ext cx="2322777" cy="792549"/>
          </a:xfrm>
          <a:prstGeom prst="rect">
            <a:avLst/>
          </a:prstGeom>
        </p:spPr>
      </p:pic>
    </p:spTree>
    <p:extLst>
      <p:ext uri="{BB962C8B-B14F-4D97-AF65-F5344CB8AC3E}">
        <p14:creationId xmlns:p14="http://schemas.microsoft.com/office/powerpoint/2010/main" val="85818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47167" y="502143"/>
            <a:ext cx="10515600" cy="1325563"/>
          </a:xfrm>
        </p:spPr>
        <p:txBody>
          <a:bodyPr/>
          <a:lstStyle/>
          <a:p>
            <a:r>
              <a:rPr lang="fi-FI" sz="3600" dirty="0">
                <a:solidFill>
                  <a:schemeClr val="accent1"/>
                </a:solidFill>
              </a:rPr>
              <a:t>Täydennyskoulutushanke (KA101)</a:t>
            </a:r>
            <a:br>
              <a:rPr lang="fi-FI" sz="3600" dirty="0">
                <a:solidFill>
                  <a:schemeClr val="accent1"/>
                </a:solidFill>
              </a:rPr>
            </a:br>
            <a:r>
              <a:rPr lang="fi-FI" sz="1600" dirty="0">
                <a:solidFill>
                  <a:schemeClr val="accent1"/>
                </a:solidFill>
                <a:hlinkClick r:id="rId3"/>
              </a:rPr>
              <a:t>https://www.oph.fi/fi/ohjelmat/taydennyskoulutushankkeen-hakijalle</a:t>
            </a:r>
            <a:r>
              <a:rPr lang="fi-FI" sz="1600" dirty="0">
                <a:solidFill>
                  <a:schemeClr val="accent1"/>
                </a:solidFill>
              </a:rPr>
              <a:t> </a:t>
            </a:r>
            <a:endParaRPr lang="en-GB" sz="1600" dirty="0"/>
          </a:p>
        </p:txBody>
      </p:sp>
      <p:sp>
        <p:nvSpPr>
          <p:cNvPr id="3" name="Sisällön paikkamerkki 2"/>
          <p:cNvSpPr>
            <a:spLocks noGrp="1"/>
          </p:cNvSpPr>
          <p:nvPr>
            <p:ph sz="half" idx="1"/>
          </p:nvPr>
        </p:nvSpPr>
        <p:spPr/>
        <p:txBody>
          <a:bodyPr/>
          <a:lstStyle/>
          <a:p>
            <a:r>
              <a:rPr lang="fi-FI" dirty="0"/>
              <a:t>hankkeen kesto 12-24 kk</a:t>
            </a:r>
          </a:p>
          <a:p>
            <a:r>
              <a:rPr lang="fi-FI" dirty="0"/>
              <a:t>koulutukset 2 pv – 2 kk</a:t>
            </a:r>
          </a:p>
          <a:p>
            <a:r>
              <a:rPr lang="fi-FI" dirty="0"/>
              <a:t>hakemuksen tekee </a:t>
            </a:r>
          </a:p>
          <a:p>
            <a:pPr lvl="1"/>
            <a:r>
              <a:rPr lang="fi-FI" dirty="0"/>
              <a:t>koulu tai päiväkoti</a:t>
            </a:r>
          </a:p>
          <a:p>
            <a:pPr lvl="1"/>
            <a:r>
              <a:rPr lang="fi-FI" dirty="0"/>
              <a:t>kunnan sivistystoimi (konsortio)</a:t>
            </a:r>
          </a:p>
          <a:p>
            <a:r>
              <a:rPr lang="fi-FI" dirty="0">
                <a:hlinkClick r:id="rId4"/>
              </a:rPr>
              <a:t>OID-numero</a:t>
            </a:r>
            <a:r>
              <a:rPr lang="fi-FI" dirty="0"/>
              <a:t> vaaditaan (ent. PIC)</a:t>
            </a:r>
          </a:p>
          <a:p>
            <a:r>
              <a:rPr lang="fi-FI" dirty="0"/>
              <a:t>Hakulomake ja –ohje: </a:t>
            </a:r>
            <a:r>
              <a:rPr lang="fi-FI" sz="1200" dirty="0">
                <a:hlinkClick r:id="rId3"/>
              </a:rPr>
              <a:t>https://www.oph.fi/fi/ohjelmat/taydennyskoulutushankkeen-hakijalle</a:t>
            </a:r>
            <a:r>
              <a:rPr lang="fi-FI" sz="1200" dirty="0"/>
              <a:t> </a:t>
            </a:r>
          </a:p>
          <a:p>
            <a:endParaRPr lang="en-GB" dirty="0"/>
          </a:p>
        </p:txBody>
      </p:sp>
      <p:sp>
        <p:nvSpPr>
          <p:cNvPr id="4" name="Sisällön paikkamerkki 3"/>
          <p:cNvSpPr>
            <a:spLocks noGrp="1"/>
          </p:cNvSpPr>
          <p:nvPr>
            <p:ph sz="half" idx="2"/>
          </p:nvPr>
        </p:nvSpPr>
        <p:spPr/>
        <p:txBody>
          <a:bodyPr/>
          <a:lstStyle/>
          <a:p>
            <a:r>
              <a:rPr lang="fi-FI" dirty="0"/>
              <a:t>päätökset toukokuussa</a:t>
            </a:r>
          </a:p>
          <a:p>
            <a:r>
              <a:rPr lang="fi-FI" dirty="0"/>
              <a:t>hankesopimuksen allekirjoitus</a:t>
            </a:r>
          </a:p>
          <a:p>
            <a:r>
              <a:rPr lang="fi-FI" dirty="0"/>
              <a:t>hankekoulutus verkossa toukokuussa ja syksyllä Helsingissä </a:t>
            </a:r>
          </a:p>
          <a:p>
            <a:r>
              <a:rPr lang="fi-FI" dirty="0"/>
              <a:t>hankehallinto tehdään komission </a:t>
            </a:r>
            <a:r>
              <a:rPr lang="fi-FI" dirty="0" err="1"/>
              <a:t>Mobility</a:t>
            </a:r>
            <a:r>
              <a:rPr lang="fi-FI" dirty="0"/>
              <a:t> </a:t>
            </a:r>
            <a:r>
              <a:rPr lang="fi-FI" dirty="0" err="1"/>
              <a:t>Tool</a:t>
            </a:r>
            <a:r>
              <a:rPr lang="fi-FI" dirty="0"/>
              <a:t>+ -alustalla</a:t>
            </a:r>
          </a:p>
          <a:p>
            <a:pPr lvl="1"/>
            <a:r>
              <a:rPr lang="fi-FI" sz="1400" dirty="0"/>
              <a:t>koordinaattori hallinnoi </a:t>
            </a:r>
          </a:p>
          <a:p>
            <a:pPr lvl="1"/>
            <a:r>
              <a:rPr lang="fi-FI" sz="1400" dirty="0"/>
              <a:t>osallistujien raportointi  </a:t>
            </a:r>
          </a:p>
          <a:p>
            <a:pPr lvl="1"/>
            <a:r>
              <a:rPr lang="fi-FI" sz="1400" dirty="0"/>
              <a:t>hankeseuranta </a:t>
            </a:r>
          </a:p>
          <a:p>
            <a:pPr lvl="1"/>
            <a:r>
              <a:rPr lang="fi-FI" sz="1400" dirty="0"/>
              <a:t>loppuraportti </a:t>
            </a:r>
          </a:p>
          <a:p>
            <a:endParaRPr lang="en-GB" dirty="0"/>
          </a:p>
        </p:txBody>
      </p:sp>
      <p:sp>
        <p:nvSpPr>
          <p:cNvPr id="7" name="Dian numeron paikkamerkki 6"/>
          <p:cNvSpPr>
            <a:spLocks noGrp="1"/>
          </p:cNvSpPr>
          <p:nvPr>
            <p:ph type="sldNum" sz="quarter" idx="4294967295"/>
          </p:nvPr>
        </p:nvSpPr>
        <p:spPr>
          <a:xfrm>
            <a:off x="10554508" y="6305687"/>
            <a:ext cx="818748" cy="262309"/>
          </a:xfrm>
        </p:spPr>
        <p:txBody>
          <a:bodyPr/>
          <a:lstStyle/>
          <a:p>
            <a:fld id="{A6E131DE-DA31-4CDF-828A-8EB206A3CD12}" type="slidenum">
              <a:rPr lang="en-GB" smtClean="0"/>
              <a:t>30</a:t>
            </a:fld>
            <a:endParaRPr lang="en-GB"/>
          </a:p>
        </p:txBody>
      </p:sp>
      <p:pic>
        <p:nvPicPr>
          <p:cNvPr id="8" name="Picture 8" descr="http://www.cimo.fi/instancedata/prime_product_julkaisu/cimo/embeds/cimowwwstructure/f6e2a87b5c03a67916fea1e9fa2ffd96648f3b3e.jpg"/>
          <p:cNvPicPr/>
          <p:nvPr/>
        </p:nvPicPr>
        <p:blipFill>
          <a:blip r:embed="rId5">
            <a:extLst>
              <a:ext uri="{28A0092B-C50C-407E-A947-70E740481C1C}">
                <a14:useLocalDpi xmlns:a14="http://schemas.microsoft.com/office/drawing/2010/main" val="0"/>
              </a:ext>
            </a:extLst>
          </a:blip>
          <a:srcRect/>
          <a:stretch>
            <a:fillRect/>
          </a:stretch>
        </p:blipFill>
        <p:spPr bwMode="auto">
          <a:xfrm>
            <a:off x="10313487" y="0"/>
            <a:ext cx="1878513" cy="529084"/>
          </a:xfrm>
          <a:prstGeom prst="rect">
            <a:avLst/>
          </a:prstGeom>
          <a:noFill/>
          <a:ln>
            <a:noFill/>
          </a:ln>
        </p:spPr>
      </p:pic>
      <p:sp>
        <p:nvSpPr>
          <p:cNvPr id="9" name="Rounded Rectangle 4"/>
          <p:cNvSpPr/>
          <p:nvPr/>
        </p:nvSpPr>
        <p:spPr>
          <a:xfrm>
            <a:off x="638175" y="1565663"/>
            <a:ext cx="4690864" cy="432048"/>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prstClr val="white"/>
                </a:solidFill>
              </a:rPr>
              <a:t>HAKU  (alkuvuodesta 2020)</a:t>
            </a:r>
          </a:p>
        </p:txBody>
      </p:sp>
      <p:sp>
        <p:nvSpPr>
          <p:cNvPr id="12" name="Rounded Rectangle 5"/>
          <p:cNvSpPr/>
          <p:nvPr/>
        </p:nvSpPr>
        <p:spPr>
          <a:xfrm>
            <a:off x="6480895" y="1586608"/>
            <a:ext cx="3672408" cy="432048"/>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prstClr val="white"/>
                </a:solidFill>
              </a:rPr>
              <a:t>PÄÄTÖS JA HANKETOIMINTA </a:t>
            </a:r>
          </a:p>
        </p:txBody>
      </p:sp>
      <p:sp>
        <p:nvSpPr>
          <p:cNvPr id="13" name="Rounded Rectangle 6"/>
          <p:cNvSpPr/>
          <p:nvPr/>
        </p:nvSpPr>
        <p:spPr>
          <a:xfrm>
            <a:off x="5862528" y="2454180"/>
            <a:ext cx="72008" cy="3528392"/>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0" name="Puhekupla: Soikea 9">
            <a:extLst>
              <a:ext uri="{FF2B5EF4-FFF2-40B4-BE49-F238E27FC236}">
                <a16:creationId xmlns:a16="http://schemas.microsoft.com/office/drawing/2014/main" id="{650B4E68-0C21-42A7-BF40-26E4F5803F67}"/>
              </a:ext>
            </a:extLst>
          </p:cNvPr>
          <p:cNvSpPr/>
          <p:nvPr/>
        </p:nvSpPr>
        <p:spPr>
          <a:xfrm>
            <a:off x="2941675" y="5781193"/>
            <a:ext cx="2801076" cy="786803"/>
          </a:xfrm>
          <a:prstGeom prst="wedgeEllipseCallout">
            <a:avLst>
              <a:gd name="adj1" fmla="val -22275"/>
              <a:gd name="adj2" fmla="val -5721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Lue </a:t>
            </a:r>
            <a:r>
              <a:rPr lang="en-GB" b="1" dirty="0" err="1"/>
              <a:t>hakijan</a:t>
            </a:r>
            <a:r>
              <a:rPr lang="en-GB" b="1" dirty="0"/>
              <a:t> </a:t>
            </a:r>
            <a:r>
              <a:rPr lang="en-GB" b="1" dirty="0" err="1"/>
              <a:t>ohjeet</a:t>
            </a:r>
            <a:r>
              <a:rPr lang="en-GB" b="1" dirty="0"/>
              <a:t> </a:t>
            </a:r>
            <a:r>
              <a:rPr lang="en-GB" b="1" dirty="0" err="1"/>
              <a:t>huolellisesti</a:t>
            </a:r>
            <a:endParaRPr lang="en-GB" b="1" dirty="0"/>
          </a:p>
        </p:txBody>
      </p:sp>
    </p:spTree>
    <p:extLst>
      <p:ext uri="{BB962C8B-B14F-4D97-AF65-F5344CB8AC3E}">
        <p14:creationId xmlns:p14="http://schemas.microsoft.com/office/powerpoint/2010/main" val="114464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BD571E-D080-48F5-ACC5-025D383F50C9}"/>
              </a:ext>
            </a:extLst>
          </p:cNvPr>
          <p:cNvSpPr>
            <a:spLocks noGrp="1"/>
          </p:cNvSpPr>
          <p:nvPr>
            <p:ph type="title"/>
          </p:nvPr>
        </p:nvSpPr>
        <p:spPr>
          <a:xfrm>
            <a:off x="612710" y="772965"/>
            <a:ext cx="10515600" cy="1325563"/>
          </a:xfrm>
        </p:spPr>
        <p:txBody>
          <a:bodyPr/>
          <a:lstStyle/>
          <a:p>
            <a:r>
              <a:rPr lang="en-GB" dirty="0" err="1"/>
              <a:t>Mieti</a:t>
            </a:r>
            <a:r>
              <a:rPr lang="en-GB" dirty="0"/>
              <a:t> </a:t>
            </a:r>
            <a:r>
              <a:rPr lang="en-GB" dirty="0" err="1"/>
              <a:t>täydennyskoulutuksen</a:t>
            </a:r>
            <a:r>
              <a:rPr lang="en-GB" dirty="0"/>
              <a:t> </a:t>
            </a:r>
            <a:r>
              <a:rPr lang="en-GB" dirty="0" err="1"/>
              <a:t>tarve</a:t>
            </a:r>
            <a:r>
              <a:rPr lang="en-GB" dirty="0"/>
              <a:t>? </a:t>
            </a:r>
            <a:r>
              <a:rPr lang="fi-FI" dirty="0">
                <a:solidFill>
                  <a:schemeClr val="accent1"/>
                </a:solidFill>
              </a:rPr>
              <a:t>(KA101)</a:t>
            </a:r>
            <a:endParaRPr lang="en-GB" dirty="0"/>
          </a:p>
        </p:txBody>
      </p:sp>
      <p:sp>
        <p:nvSpPr>
          <p:cNvPr id="3" name="Sisällön paikkamerkki 2">
            <a:extLst>
              <a:ext uri="{FF2B5EF4-FFF2-40B4-BE49-F238E27FC236}">
                <a16:creationId xmlns:a16="http://schemas.microsoft.com/office/drawing/2014/main" id="{DFB7DB5A-2968-4871-A1F0-ABE3BD99716A}"/>
              </a:ext>
            </a:extLst>
          </p:cNvPr>
          <p:cNvSpPr>
            <a:spLocks noGrp="1"/>
          </p:cNvSpPr>
          <p:nvPr>
            <p:ph sz="half" idx="1"/>
          </p:nvPr>
        </p:nvSpPr>
        <p:spPr/>
        <p:txBody>
          <a:bodyPr/>
          <a:lstStyle/>
          <a:p>
            <a:r>
              <a:rPr lang="fi-FI" dirty="0"/>
              <a:t>Hankkeen on oltava </a:t>
            </a:r>
            <a:r>
              <a:rPr lang="fi-FI" b="1" dirty="0"/>
              <a:t>yhtenäinen</a:t>
            </a:r>
            <a:r>
              <a:rPr lang="fi-FI" dirty="0"/>
              <a:t> – ei yksittäisiä erillisiä toisistaan riippumattomia täydennyskoulutuksia</a:t>
            </a:r>
          </a:p>
          <a:p>
            <a:pPr lvl="1"/>
            <a:endParaRPr lang="fi-FI" dirty="0"/>
          </a:p>
          <a:p>
            <a:r>
              <a:rPr lang="fi-FI" dirty="0"/>
              <a:t>- ei niin, että  eri aineiden opettajat menevät omien aineidensa koulutuksiin</a:t>
            </a:r>
            <a:br>
              <a:rPr lang="fi-FI" dirty="0"/>
            </a:br>
            <a:r>
              <a:rPr lang="fi-FI" dirty="0"/>
              <a:t>- esim. </a:t>
            </a:r>
            <a:r>
              <a:rPr lang="fi-FI" dirty="0" err="1"/>
              <a:t>OPSista</a:t>
            </a:r>
            <a:r>
              <a:rPr lang="fi-FI" dirty="0"/>
              <a:t> voi johtaa yhteisen tarpeen, johon eri aineiden koulutuksilla etsitään uusia tietoja ja taitoja </a:t>
            </a:r>
          </a:p>
          <a:p>
            <a:endParaRPr lang="en-GB" dirty="0"/>
          </a:p>
        </p:txBody>
      </p:sp>
      <p:sp>
        <p:nvSpPr>
          <p:cNvPr id="5" name="Päivämäärän paikkamerkki 4">
            <a:extLst>
              <a:ext uri="{FF2B5EF4-FFF2-40B4-BE49-F238E27FC236}">
                <a16:creationId xmlns:a16="http://schemas.microsoft.com/office/drawing/2014/main" id="{DD957DC2-4AAA-4AF6-9023-64BE3A9F067F}"/>
              </a:ext>
            </a:extLst>
          </p:cNvPr>
          <p:cNvSpPr>
            <a:spLocks noGrp="1"/>
          </p:cNvSpPr>
          <p:nvPr>
            <p:ph type="dt" sz="half" idx="10"/>
          </p:nvPr>
        </p:nvSpPr>
        <p:spPr/>
        <p:txBody>
          <a:bodyPr/>
          <a:lstStyle/>
          <a:p>
            <a:endParaRPr lang="en-GB" dirty="0"/>
          </a:p>
        </p:txBody>
      </p:sp>
      <p:sp>
        <p:nvSpPr>
          <p:cNvPr id="6" name="Alatunnisteen paikkamerkki 5">
            <a:extLst>
              <a:ext uri="{FF2B5EF4-FFF2-40B4-BE49-F238E27FC236}">
                <a16:creationId xmlns:a16="http://schemas.microsoft.com/office/drawing/2014/main" id="{ED412A15-6CE1-40D3-BF3F-6591A16A7C38}"/>
              </a:ext>
            </a:extLst>
          </p:cNvPr>
          <p:cNvSpPr>
            <a:spLocks noGrp="1"/>
          </p:cNvSpPr>
          <p:nvPr>
            <p:ph type="ftr" sz="quarter" idx="11"/>
          </p:nvPr>
        </p:nvSpPr>
        <p:spPr/>
        <p:txBody>
          <a:bodyPr/>
          <a:lstStyle/>
          <a:p>
            <a:endParaRPr lang="en-GB" dirty="0"/>
          </a:p>
        </p:txBody>
      </p:sp>
      <p:sp>
        <p:nvSpPr>
          <p:cNvPr id="7" name="Dian numeron paikkamerkki 6">
            <a:extLst>
              <a:ext uri="{FF2B5EF4-FFF2-40B4-BE49-F238E27FC236}">
                <a16:creationId xmlns:a16="http://schemas.microsoft.com/office/drawing/2014/main" id="{23BCA4EC-0C48-429F-B040-90C8111290E8}"/>
              </a:ext>
            </a:extLst>
          </p:cNvPr>
          <p:cNvSpPr>
            <a:spLocks noGrp="1"/>
          </p:cNvSpPr>
          <p:nvPr>
            <p:ph type="sldNum" sz="quarter" idx="12"/>
          </p:nvPr>
        </p:nvSpPr>
        <p:spPr/>
        <p:txBody>
          <a:bodyPr/>
          <a:lstStyle/>
          <a:p>
            <a:endParaRPr lang="en-GB" dirty="0"/>
          </a:p>
        </p:txBody>
      </p:sp>
      <p:sp>
        <p:nvSpPr>
          <p:cNvPr id="9" name="Suorakulmio 8">
            <a:extLst>
              <a:ext uri="{FF2B5EF4-FFF2-40B4-BE49-F238E27FC236}">
                <a16:creationId xmlns:a16="http://schemas.microsoft.com/office/drawing/2014/main" id="{E64F79FD-CC17-4B06-BDE3-585750EDFA5F}"/>
              </a:ext>
            </a:extLst>
          </p:cNvPr>
          <p:cNvSpPr/>
          <p:nvPr/>
        </p:nvSpPr>
        <p:spPr>
          <a:xfrm>
            <a:off x="8832980" y="1604865"/>
            <a:ext cx="1088571" cy="354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uorakulmio 9">
            <a:extLst>
              <a:ext uri="{FF2B5EF4-FFF2-40B4-BE49-F238E27FC236}">
                <a16:creationId xmlns:a16="http://schemas.microsoft.com/office/drawing/2014/main" id="{5EFFD862-150A-4BB1-A8D7-A4E31062AEA6}"/>
              </a:ext>
            </a:extLst>
          </p:cNvPr>
          <p:cNvSpPr/>
          <p:nvPr/>
        </p:nvSpPr>
        <p:spPr>
          <a:xfrm>
            <a:off x="8907624" y="1891003"/>
            <a:ext cx="522514" cy="563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orakulmio 10">
            <a:extLst>
              <a:ext uri="{FF2B5EF4-FFF2-40B4-BE49-F238E27FC236}">
                <a16:creationId xmlns:a16="http://schemas.microsoft.com/office/drawing/2014/main" id="{F8D6C752-31B7-4314-A922-EED77F498348}"/>
              </a:ext>
            </a:extLst>
          </p:cNvPr>
          <p:cNvSpPr/>
          <p:nvPr/>
        </p:nvSpPr>
        <p:spPr>
          <a:xfrm>
            <a:off x="11128310" y="2454728"/>
            <a:ext cx="752670" cy="1464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uorakulmio 13">
            <a:extLst>
              <a:ext uri="{FF2B5EF4-FFF2-40B4-BE49-F238E27FC236}">
                <a16:creationId xmlns:a16="http://schemas.microsoft.com/office/drawing/2014/main" id="{70FF6901-D0FD-4644-A98B-9AE5415510FD}"/>
              </a:ext>
            </a:extLst>
          </p:cNvPr>
          <p:cNvSpPr/>
          <p:nvPr/>
        </p:nvSpPr>
        <p:spPr>
          <a:xfrm>
            <a:off x="10979020" y="3365241"/>
            <a:ext cx="261258" cy="454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orakulmio 14">
            <a:extLst>
              <a:ext uri="{FF2B5EF4-FFF2-40B4-BE49-F238E27FC236}">
                <a16:creationId xmlns:a16="http://schemas.microsoft.com/office/drawing/2014/main" id="{77BFAED0-2991-463D-AD60-27597D7C2452}"/>
              </a:ext>
            </a:extLst>
          </p:cNvPr>
          <p:cNvSpPr/>
          <p:nvPr/>
        </p:nvSpPr>
        <p:spPr>
          <a:xfrm>
            <a:off x="10786188" y="3676650"/>
            <a:ext cx="342122" cy="242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8" descr="http://www.cimo.fi/instancedata/prime_product_julkaisu/cimo/embeds/cimowwwstructure/f6e2a87b5c03a67916fea1e9fa2ffd96648f3b3e.jpg">
            <a:extLst>
              <a:ext uri="{FF2B5EF4-FFF2-40B4-BE49-F238E27FC236}">
                <a16:creationId xmlns:a16="http://schemas.microsoft.com/office/drawing/2014/main" id="{0F2BCF35-9E0C-4836-89F8-82582FDFFB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39763" y="99641"/>
            <a:ext cx="1878513" cy="529084"/>
          </a:xfrm>
          <a:prstGeom prst="rect">
            <a:avLst/>
          </a:prstGeom>
          <a:noFill/>
          <a:ln>
            <a:noFill/>
          </a:ln>
        </p:spPr>
      </p:pic>
      <p:pic>
        <p:nvPicPr>
          <p:cNvPr id="17" name="Kuva 16">
            <a:extLst>
              <a:ext uri="{FF2B5EF4-FFF2-40B4-BE49-F238E27FC236}">
                <a16:creationId xmlns:a16="http://schemas.microsoft.com/office/drawing/2014/main" id="{5ADB602C-F1A0-464D-9BE1-2AD07FA02047}"/>
              </a:ext>
            </a:extLst>
          </p:cNvPr>
          <p:cNvPicPr>
            <a:picLocks noChangeAspect="1"/>
          </p:cNvPicPr>
          <p:nvPr/>
        </p:nvPicPr>
        <p:blipFill>
          <a:blip r:embed="rId3"/>
          <a:stretch>
            <a:fillRect/>
          </a:stretch>
        </p:blipFill>
        <p:spPr>
          <a:xfrm>
            <a:off x="7043209" y="1442040"/>
            <a:ext cx="3622112" cy="4469219"/>
          </a:xfrm>
          <a:prstGeom prst="rect">
            <a:avLst/>
          </a:prstGeom>
        </p:spPr>
      </p:pic>
    </p:spTree>
    <p:extLst>
      <p:ext uri="{BB962C8B-B14F-4D97-AF65-F5344CB8AC3E}">
        <p14:creationId xmlns:p14="http://schemas.microsoft.com/office/powerpoint/2010/main" val="1167706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B2DABC-02C5-4A4B-B25C-D0F1C4669CFE}"/>
              </a:ext>
            </a:extLst>
          </p:cNvPr>
          <p:cNvSpPr>
            <a:spLocks noGrp="1"/>
          </p:cNvSpPr>
          <p:nvPr>
            <p:ph type="title"/>
          </p:nvPr>
        </p:nvSpPr>
        <p:spPr/>
        <p:txBody>
          <a:bodyPr/>
          <a:lstStyle/>
          <a:p>
            <a:r>
              <a:rPr lang="fi-FI" dirty="0">
                <a:solidFill>
                  <a:schemeClr val="accent1"/>
                </a:solidFill>
              </a:rPr>
              <a:t>Täydennyskoulutushankkeen rahallinen tuki (KA101)</a:t>
            </a:r>
            <a:endParaRPr lang="en-GB" dirty="0"/>
          </a:p>
        </p:txBody>
      </p:sp>
      <p:sp>
        <p:nvSpPr>
          <p:cNvPr id="3" name="Sisällön paikkamerkki 2">
            <a:extLst>
              <a:ext uri="{FF2B5EF4-FFF2-40B4-BE49-F238E27FC236}">
                <a16:creationId xmlns:a16="http://schemas.microsoft.com/office/drawing/2014/main" id="{F678D842-2C18-4DF1-9063-5602D4E983DC}"/>
              </a:ext>
            </a:extLst>
          </p:cNvPr>
          <p:cNvSpPr>
            <a:spLocks noGrp="1"/>
          </p:cNvSpPr>
          <p:nvPr>
            <p:ph sz="half" idx="1"/>
          </p:nvPr>
        </p:nvSpPr>
        <p:spPr/>
        <p:txBody>
          <a:bodyPr/>
          <a:lstStyle/>
          <a:p>
            <a:r>
              <a:rPr lang="fi-FI" dirty="0"/>
              <a:t>Tuki määräytyy yksikkökulujen mukaan</a:t>
            </a:r>
          </a:p>
          <a:p>
            <a:pPr lvl="1"/>
            <a:r>
              <a:rPr lang="fi-FI" b="1" dirty="0"/>
              <a:t>Matkatuki </a:t>
            </a:r>
            <a:r>
              <a:rPr lang="fi-FI" dirty="0"/>
              <a:t>km-määrän mukaan</a:t>
            </a:r>
          </a:p>
          <a:p>
            <a:pPr lvl="1"/>
            <a:r>
              <a:rPr lang="en-GB" b="1" dirty="0" err="1"/>
              <a:t>Yksilötuki</a:t>
            </a:r>
            <a:r>
              <a:rPr lang="en-GB" b="1" dirty="0"/>
              <a:t> </a:t>
            </a:r>
            <a:r>
              <a:rPr lang="en-GB" dirty="0" err="1"/>
              <a:t>koulutuspäivien</a:t>
            </a:r>
            <a:r>
              <a:rPr lang="en-GB" dirty="0"/>
              <a:t> </a:t>
            </a:r>
            <a:r>
              <a:rPr lang="en-GB" dirty="0" err="1"/>
              <a:t>mukaan</a:t>
            </a:r>
            <a:endParaRPr lang="en-GB" dirty="0"/>
          </a:p>
          <a:p>
            <a:pPr lvl="1"/>
            <a:r>
              <a:rPr lang="en-GB" b="1" dirty="0" err="1"/>
              <a:t>Kurssimaksutuki</a:t>
            </a:r>
            <a:r>
              <a:rPr lang="en-GB" b="1" dirty="0"/>
              <a:t> </a:t>
            </a:r>
            <a:r>
              <a:rPr lang="en-GB" dirty="0" err="1"/>
              <a:t>kurssipäivien</a:t>
            </a:r>
            <a:r>
              <a:rPr lang="en-GB" dirty="0"/>
              <a:t> </a:t>
            </a:r>
            <a:r>
              <a:rPr lang="en-GB" dirty="0" err="1"/>
              <a:t>mukaan</a:t>
            </a:r>
            <a:r>
              <a:rPr lang="en-GB" dirty="0"/>
              <a:t> </a:t>
            </a:r>
          </a:p>
          <a:p>
            <a:pPr lvl="1"/>
            <a:r>
              <a:rPr lang="en-GB" b="1" dirty="0" err="1"/>
              <a:t>Organisaatiotuki</a:t>
            </a:r>
            <a:r>
              <a:rPr lang="en-GB" b="1" dirty="0"/>
              <a:t> </a:t>
            </a:r>
          </a:p>
          <a:p>
            <a:r>
              <a:rPr lang="en-GB" dirty="0" err="1"/>
              <a:t>Todelliset</a:t>
            </a:r>
            <a:r>
              <a:rPr lang="en-GB" dirty="0"/>
              <a:t> </a:t>
            </a:r>
            <a:r>
              <a:rPr lang="en-GB" dirty="0" err="1"/>
              <a:t>kulut</a:t>
            </a:r>
            <a:r>
              <a:rPr lang="en-GB" dirty="0"/>
              <a:t> </a:t>
            </a:r>
            <a:r>
              <a:rPr lang="en-GB" dirty="0" err="1"/>
              <a:t>voivat</a:t>
            </a:r>
            <a:r>
              <a:rPr lang="en-GB" dirty="0"/>
              <a:t> olla </a:t>
            </a:r>
            <a:r>
              <a:rPr lang="en-GB" dirty="0" err="1"/>
              <a:t>kalliimmat</a:t>
            </a:r>
            <a:r>
              <a:rPr lang="en-GB" dirty="0"/>
              <a:t> tai </a:t>
            </a:r>
            <a:r>
              <a:rPr lang="en-GB" dirty="0" err="1"/>
              <a:t>halvemmat</a:t>
            </a:r>
            <a:r>
              <a:rPr lang="en-GB" dirty="0"/>
              <a:t> </a:t>
            </a:r>
            <a:r>
              <a:rPr lang="en-GB" dirty="0" err="1"/>
              <a:t>kuin</a:t>
            </a:r>
            <a:r>
              <a:rPr lang="en-GB" dirty="0"/>
              <a:t> </a:t>
            </a:r>
            <a:r>
              <a:rPr lang="en-GB" dirty="0" err="1"/>
              <a:t>yksikkökulu</a:t>
            </a:r>
            <a:endParaRPr lang="en-GB" dirty="0"/>
          </a:p>
          <a:p>
            <a:r>
              <a:rPr lang="en-GB" dirty="0" err="1"/>
              <a:t>Lopullinen</a:t>
            </a:r>
            <a:r>
              <a:rPr lang="en-GB" dirty="0"/>
              <a:t> </a:t>
            </a:r>
            <a:r>
              <a:rPr lang="en-GB" dirty="0" err="1"/>
              <a:t>tuki</a:t>
            </a:r>
            <a:r>
              <a:rPr lang="en-GB" dirty="0"/>
              <a:t> </a:t>
            </a:r>
            <a:r>
              <a:rPr lang="en-GB" dirty="0" err="1"/>
              <a:t>määräytyy</a:t>
            </a:r>
            <a:r>
              <a:rPr lang="en-GB" dirty="0"/>
              <a:t> </a:t>
            </a:r>
            <a:r>
              <a:rPr lang="en-GB" dirty="0" err="1"/>
              <a:t>toteutuneiden</a:t>
            </a:r>
            <a:r>
              <a:rPr lang="en-GB" dirty="0"/>
              <a:t> </a:t>
            </a:r>
            <a:r>
              <a:rPr lang="en-GB" dirty="0" err="1"/>
              <a:t>yksikkökulujen</a:t>
            </a:r>
            <a:r>
              <a:rPr lang="en-GB" dirty="0"/>
              <a:t> </a:t>
            </a:r>
            <a:r>
              <a:rPr lang="en-GB" dirty="0" err="1"/>
              <a:t>mukaan</a:t>
            </a:r>
            <a:endParaRPr lang="en-GB" dirty="0"/>
          </a:p>
        </p:txBody>
      </p:sp>
      <p:sp>
        <p:nvSpPr>
          <p:cNvPr id="4" name="Sisällön paikkamerkki 3">
            <a:extLst>
              <a:ext uri="{FF2B5EF4-FFF2-40B4-BE49-F238E27FC236}">
                <a16:creationId xmlns:a16="http://schemas.microsoft.com/office/drawing/2014/main" id="{B26EFC52-A101-4871-B13D-27026069AAC0}"/>
              </a:ext>
            </a:extLst>
          </p:cNvPr>
          <p:cNvSpPr>
            <a:spLocks noGrp="1"/>
          </p:cNvSpPr>
          <p:nvPr>
            <p:ph sz="half" idx="2"/>
          </p:nvPr>
        </p:nvSpPr>
        <p:spPr/>
        <p:txBody>
          <a:bodyPr/>
          <a:lstStyle/>
          <a:p>
            <a:r>
              <a:rPr lang="fi-FI" dirty="0"/>
              <a:t>Tarkat yksikkökulut näet hakuohjeesta ja hakulomakkeesta </a:t>
            </a:r>
          </a:p>
          <a:p>
            <a:r>
              <a:rPr lang="fi-FI" dirty="0"/>
              <a:t>Vuonna 2019 laskennallinen tuki/liikkuvuus on 2000 € </a:t>
            </a:r>
          </a:p>
          <a:p>
            <a:endParaRPr lang="en-GB" dirty="0"/>
          </a:p>
        </p:txBody>
      </p:sp>
      <p:pic>
        <p:nvPicPr>
          <p:cNvPr id="6" name="Kuva 5" descr="Kolikkoja">
            <a:extLst>
              <a:ext uri="{FF2B5EF4-FFF2-40B4-BE49-F238E27FC236}">
                <a16:creationId xmlns:a16="http://schemas.microsoft.com/office/drawing/2014/main" id="{249E1E38-1684-4EAF-B08B-7FEE414CBE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4951" y="4977809"/>
            <a:ext cx="914400" cy="914400"/>
          </a:xfrm>
          <a:prstGeom prst="rect">
            <a:avLst/>
          </a:prstGeom>
        </p:spPr>
      </p:pic>
      <p:pic>
        <p:nvPicPr>
          <p:cNvPr id="7" name="Kuva 6" descr="Kolikkoja">
            <a:extLst>
              <a:ext uri="{FF2B5EF4-FFF2-40B4-BE49-F238E27FC236}">
                <a16:creationId xmlns:a16="http://schemas.microsoft.com/office/drawing/2014/main" id="{F860724F-4913-474D-ABAF-94E45BEB81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9751" y="4520609"/>
            <a:ext cx="914400" cy="914400"/>
          </a:xfrm>
          <a:prstGeom prst="rect">
            <a:avLst/>
          </a:prstGeom>
        </p:spPr>
      </p:pic>
      <p:pic>
        <p:nvPicPr>
          <p:cNvPr id="8" name="Kuva 7" descr="Kolikkoja">
            <a:extLst>
              <a:ext uri="{FF2B5EF4-FFF2-40B4-BE49-F238E27FC236}">
                <a16:creationId xmlns:a16="http://schemas.microsoft.com/office/drawing/2014/main" id="{CC0E3747-AB3A-46DD-A10B-B6A681D6FC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8374" y="4977809"/>
            <a:ext cx="914400" cy="914400"/>
          </a:xfrm>
          <a:prstGeom prst="rect">
            <a:avLst/>
          </a:prstGeom>
        </p:spPr>
      </p:pic>
      <p:pic>
        <p:nvPicPr>
          <p:cNvPr id="9" name="Picture 8" descr="http://www.cimo.fi/instancedata/prime_product_julkaisu/cimo/embeds/cimowwwstructure/f6e2a87b5c03a67916fea1e9fa2ffd96648f3b3e.jpg">
            <a:extLst>
              <a:ext uri="{FF2B5EF4-FFF2-40B4-BE49-F238E27FC236}">
                <a16:creationId xmlns:a16="http://schemas.microsoft.com/office/drawing/2014/main" id="{9F32DF5C-018A-4787-B00E-F9BFC79008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33119" y="101478"/>
            <a:ext cx="1878513" cy="529084"/>
          </a:xfrm>
          <a:prstGeom prst="rect">
            <a:avLst/>
          </a:prstGeom>
          <a:noFill/>
          <a:ln>
            <a:noFill/>
          </a:ln>
        </p:spPr>
      </p:pic>
    </p:spTree>
    <p:extLst>
      <p:ext uri="{BB962C8B-B14F-4D97-AF65-F5344CB8AC3E}">
        <p14:creationId xmlns:p14="http://schemas.microsoft.com/office/powerpoint/2010/main" val="3970687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53383E-9550-488D-86BB-A69541405765}"/>
              </a:ext>
            </a:extLst>
          </p:cNvPr>
          <p:cNvSpPr>
            <a:spLocks noGrp="1"/>
          </p:cNvSpPr>
          <p:nvPr>
            <p:ph type="title"/>
          </p:nvPr>
        </p:nvSpPr>
        <p:spPr>
          <a:xfrm>
            <a:off x="646177" y="455633"/>
            <a:ext cx="10515600" cy="1073147"/>
          </a:xfrm>
        </p:spPr>
        <p:txBody>
          <a:bodyPr/>
          <a:lstStyle/>
          <a:p>
            <a:r>
              <a:rPr lang="fi-FI" dirty="0"/>
              <a:t>Koulutus voi olla </a:t>
            </a:r>
            <a:br>
              <a:rPr lang="fi-FI" dirty="0"/>
            </a:br>
            <a:r>
              <a:rPr lang="fi-FI" dirty="0"/>
              <a:t>kurssi, </a:t>
            </a:r>
            <a:r>
              <a:rPr lang="fi-FI" dirty="0" err="1"/>
              <a:t>job</a:t>
            </a:r>
            <a:r>
              <a:rPr lang="fi-FI" dirty="0"/>
              <a:t> </a:t>
            </a:r>
            <a:r>
              <a:rPr lang="fi-FI" dirty="0" err="1"/>
              <a:t>shadowing</a:t>
            </a:r>
            <a:r>
              <a:rPr lang="fi-FI" dirty="0"/>
              <a:t> tai opetusjakso</a:t>
            </a:r>
            <a:br>
              <a:rPr lang="fi-FI" dirty="0"/>
            </a:br>
            <a:endParaRPr lang="en-GB" dirty="0"/>
          </a:p>
        </p:txBody>
      </p:sp>
      <p:sp>
        <p:nvSpPr>
          <p:cNvPr id="5" name="Päivämäärän paikkamerkki 4">
            <a:extLst>
              <a:ext uri="{FF2B5EF4-FFF2-40B4-BE49-F238E27FC236}">
                <a16:creationId xmlns:a16="http://schemas.microsoft.com/office/drawing/2014/main" id="{4FAF0C59-4A20-444F-8936-91BF2537D68E}"/>
              </a:ext>
            </a:extLst>
          </p:cNvPr>
          <p:cNvSpPr>
            <a:spLocks noGrp="1"/>
          </p:cNvSpPr>
          <p:nvPr>
            <p:ph type="dt" sz="half" idx="10"/>
          </p:nvPr>
        </p:nvSpPr>
        <p:spPr/>
        <p:txBody>
          <a:bodyPr/>
          <a:lstStyle/>
          <a:p>
            <a:endParaRPr lang="en-GB" dirty="0"/>
          </a:p>
        </p:txBody>
      </p:sp>
      <p:sp>
        <p:nvSpPr>
          <p:cNvPr id="6" name="Alatunnisteen paikkamerkki 5">
            <a:extLst>
              <a:ext uri="{FF2B5EF4-FFF2-40B4-BE49-F238E27FC236}">
                <a16:creationId xmlns:a16="http://schemas.microsoft.com/office/drawing/2014/main" id="{C7AD6638-6DC1-4476-9646-3907B3A2C261}"/>
              </a:ext>
            </a:extLst>
          </p:cNvPr>
          <p:cNvSpPr>
            <a:spLocks noGrp="1"/>
          </p:cNvSpPr>
          <p:nvPr>
            <p:ph type="ftr" sz="quarter" idx="11"/>
          </p:nvPr>
        </p:nvSpPr>
        <p:spPr/>
        <p:txBody>
          <a:bodyPr/>
          <a:lstStyle/>
          <a:p>
            <a:endParaRPr lang="en-GB" dirty="0"/>
          </a:p>
        </p:txBody>
      </p:sp>
      <p:sp>
        <p:nvSpPr>
          <p:cNvPr id="7" name="Dian numeron paikkamerkki 6">
            <a:extLst>
              <a:ext uri="{FF2B5EF4-FFF2-40B4-BE49-F238E27FC236}">
                <a16:creationId xmlns:a16="http://schemas.microsoft.com/office/drawing/2014/main" id="{4DAAF7A9-3306-4A7A-8893-A465BF747749}"/>
              </a:ext>
            </a:extLst>
          </p:cNvPr>
          <p:cNvSpPr>
            <a:spLocks noGrp="1"/>
          </p:cNvSpPr>
          <p:nvPr>
            <p:ph type="sldNum" sz="quarter" idx="12"/>
          </p:nvPr>
        </p:nvSpPr>
        <p:spPr/>
        <p:txBody>
          <a:bodyPr/>
          <a:lstStyle/>
          <a:p>
            <a:fld id="{A6E131DE-DA31-4CDF-828A-8EB206A3CD12}" type="slidenum">
              <a:rPr lang="en-GB" smtClean="0"/>
              <a:t>33</a:t>
            </a:fld>
            <a:endParaRPr lang="en-GB"/>
          </a:p>
        </p:txBody>
      </p:sp>
      <p:sp>
        <p:nvSpPr>
          <p:cNvPr id="8" name="Suorakulmio 7">
            <a:extLst>
              <a:ext uri="{FF2B5EF4-FFF2-40B4-BE49-F238E27FC236}">
                <a16:creationId xmlns:a16="http://schemas.microsoft.com/office/drawing/2014/main" id="{42D91CDF-0F3B-46CD-8815-73BC447CD2EF}"/>
              </a:ext>
            </a:extLst>
          </p:cNvPr>
          <p:cNvSpPr/>
          <p:nvPr/>
        </p:nvSpPr>
        <p:spPr>
          <a:xfrm>
            <a:off x="646177" y="1636715"/>
            <a:ext cx="10802365" cy="4524315"/>
          </a:xfrm>
          <a:prstGeom prst="rect">
            <a:avLst/>
          </a:prstGeom>
        </p:spPr>
        <p:txBody>
          <a:bodyPr wrap="square">
            <a:spAutoFit/>
          </a:bodyPr>
          <a:lstStyle/>
          <a:p>
            <a:r>
              <a:rPr lang="fi-FI" b="1" dirty="0">
                <a:solidFill>
                  <a:schemeClr val="accent5">
                    <a:lumMod val="75000"/>
                  </a:schemeClr>
                </a:solidFill>
              </a:rPr>
              <a:t>Hakemusvaiheessa on tiedettävä</a:t>
            </a:r>
            <a:r>
              <a:rPr lang="fi-FI" dirty="0">
                <a:solidFill>
                  <a:schemeClr val="accent5">
                    <a:lumMod val="75000"/>
                  </a:schemeClr>
                </a:solidFill>
              </a:rPr>
              <a:t> osallistujien määrä, kohdemaat ja kestot</a:t>
            </a:r>
          </a:p>
          <a:p>
            <a:endParaRPr lang="fi-FI" b="1" dirty="0"/>
          </a:p>
          <a:p>
            <a:r>
              <a:rPr lang="fi-FI" b="1" dirty="0"/>
              <a:t>Kurssi, </a:t>
            </a:r>
            <a:r>
              <a:rPr lang="fi-FI" b="1" dirty="0" err="1"/>
              <a:t>job</a:t>
            </a:r>
            <a:r>
              <a:rPr lang="fi-FI" b="1" dirty="0"/>
              <a:t> </a:t>
            </a:r>
            <a:r>
              <a:rPr lang="fi-FI" b="1" dirty="0" err="1"/>
              <a:t>shadowing</a:t>
            </a:r>
            <a:r>
              <a:rPr lang="fi-FI" b="1" dirty="0"/>
              <a:t> ja/tai opetus </a:t>
            </a:r>
            <a:r>
              <a:rPr lang="fi-FI" dirty="0"/>
              <a:t>-paikkojen alustava etsintä </a:t>
            </a:r>
          </a:p>
          <a:p>
            <a:pPr marL="800100" lvl="1" indent="-342900">
              <a:buFontTx/>
              <a:buChar char="-"/>
            </a:pPr>
            <a:r>
              <a:rPr lang="fi-FI" dirty="0"/>
              <a:t>sopivan ulkomaisen kurssin valitseminen opettajalle </a:t>
            </a:r>
            <a:r>
              <a:rPr lang="fi-FI" dirty="0">
                <a:hlinkClick r:id="rId3"/>
              </a:rPr>
              <a:t>http://bit.ly/2ct5LCu</a:t>
            </a:r>
            <a:r>
              <a:rPr lang="fi-FI" dirty="0"/>
              <a:t> </a:t>
            </a:r>
          </a:p>
          <a:p>
            <a:pPr marL="800100" lvl="1" indent="-342900">
              <a:buFontTx/>
              <a:buChar char="-"/>
            </a:pPr>
            <a:r>
              <a:rPr lang="fi-FI" dirty="0"/>
              <a:t>omat/kollegan/koulun/naapurikoulun/kunnan kontaktit käyttöön </a:t>
            </a:r>
          </a:p>
          <a:p>
            <a:pPr marL="800100" lvl="1" indent="-342900">
              <a:buFontTx/>
              <a:buChar char="-"/>
            </a:pPr>
            <a:r>
              <a:rPr lang="fi-FI" dirty="0" err="1"/>
              <a:t>kv</a:t>
            </a:r>
            <a:r>
              <a:rPr lang="fi-FI" dirty="0"/>
              <a:t>-tiimin ja esimiehen apu ja tuki tärkeää</a:t>
            </a:r>
          </a:p>
          <a:p>
            <a:pPr marL="800100" lvl="1" indent="-342900">
              <a:buFontTx/>
              <a:buChar char="-"/>
            </a:pPr>
            <a:r>
              <a:rPr lang="fi-FI" dirty="0"/>
              <a:t>ei voi olla messu tai konferenssi  (koska pitää saada osallistumistodistus) </a:t>
            </a:r>
          </a:p>
          <a:p>
            <a:pPr marL="800100" lvl="1" indent="-342900">
              <a:buFontTx/>
              <a:buChar char="-"/>
            </a:pPr>
            <a:r>
              <a:rPr lang="fi-FI" dirty="0"/>
              <a:t>apuna: </a:t>
            </a:r>
            <a:r>
              <a:rPr lang="fi-FI" dirty="0">
                <a:hlinkClick r:id="rId4"/>
              </a:rPr>
              <a:t>School </a:t>
            </a:r>
            <a:r>
              <a:rPr lang="fi-FI" dirty="0" err="1">
                <a:hlinkClick r:id="rId4"/>
              </a:rPr>
              <a:t>Education</a:t>
            </a:r>
            <a:r>
              <a:rPr lang="fi-FI" dirty="0">
                <a:hlinkClick r:id="rId4"/>
              </a:rPr>
              <a:t> </a:t>
            </a:r>
            <a:r>
              <a:rPr lang="fi-FI" dirty="0" err="1">
                <a:hlinkClick r:id="rId4"/>
              </a:rPr>
              <a:t>Gateway</a:t>
            </a:r>
            <a:r>
              <a:rPr lang="fi-FI" dirty="0"/>
              <a:t>, </a:t>
            </a:r>
            <a:r>
              <a:rPr lang="fi-FI" dirty="0" err="1">
                <a:hlinkClick r:id="rId5"/>
              </a:rPr>
              <a:t>eTwinning</a:t>
            </a:r>
            <a:r>
              <a:rPr lang="fi-FI" dirty="0"/>
              <a:t>, </a:t>
            </a:r>
            <a:r>
              <a:rPr lang="fi-FI" dirty="0">
                <a:hlinkClick r:id="rId6"/>
              </a:rPr>
              <a:t>Erasmus+ </a:t>
            </a:r>
            <a:r>
              <a:rPr lang="fi-FI" dirty="0" err="1">
                <a:hlinkClick r:id="rId6"/>
              </a:rPr>
              <a:t>platform</a:t>
            </a:r>
            <a:r>
              <a:rPr lang="fi-FI" dirty="0">
                <a:hlinkClick r:id="rId6"/>
              </a:rPr>
              <a:t> </a:t>
            </a:r>
            <a:endParaRPr lang="fi-FI" dirty="0"/>
          </a:p>
          <a:p>
            <a:pPr marL="800100" lvl="1" indent="-342900">
              <a:buFontTx/>
              <a:buChar char="-"/>
            </a:pPr>
            <a:endParaRPr lang="fi-FI" dirty="0"/>
          </a:p>
          <a:p>
            <a:pPr marL="342900" indent="-342900">
              <a:buFontTx/>
              <a:buChar char="-"/>
            </a:pPr>
            <a:r>
              <a:rPr lang="fi-FI" b="1" dirty="0"/>
              <a:t>Job </a:t>
            </a:r>
            <a:r>
              <a:rPr lang="fi-FI" b="1" dirty="0" err="1"/>
              <a:t>shadowingissa</a:t>
            </a:r>
            <a:r>
              <a:rPr lang="fi-FI" b="1" dirty="0"/>
              <a:t> </a:t>
            </a:r>
            <a:r>
              <a:rPr lang="fi-FI" dirty="0"/>
              <a:t>seurataan yleensä yhtä opettajaa </a:t>
            </a:r>
          </a:p>
          <a:p>
            <a:pPr marL="800100" lvl="1" indent="-342900">
              <a:buFontTx/>
              <a:buChar char="-"/>
            </a:pPr>
            <a:r>
              <a:rPr lang="fi-FI" b="1" dirty="0"/>
              <a:t>observoidaan, osallistutaan toimintaan, opetetaan itse, keskustellaan</a:t>
            </a:r>
            <a:r>
              <a:rPr lang="fi-FI" dirty="0"/>
              <a:t>. Job </a:t>
            </a:r>
            <a:r>
              <a:rPr lang="fi-FI" dirty="0" err="1"/>
              <a:t>shadowing</a:t>
            </a:r>
            <a:r>
              <a:rPr lang="fi-FI" dirty="0"/>
              <a:t> –jaksoon voi kohteesta riippuen sisältyä muutakin toimintaa. Mutta se </a:t>
            </a:r>
            <a:r>
              <a:rPr lang="fi-FI" b="1" dirty="0"/>
              <a:t>ei ole vierailu </a:t>
            </a:r>
            <a:r>
              <a:rPr lang="fi-FI" dirty="0"/>
              <a:t>sillä se on aktiivista osallistumista kohdekoulussa</a:t>
            </a:r>
          </a:p>
          <a:p>
            <a:pPr lvl="1"/>
            <a:endParaRPr lang="fi-FI" dirty="0"/>
          </a:p>
          <a:p>
            <a:pPr marL="342900" indent="-342900">
              <a:buFontTx/>
              <a:buChar char="-"/>
            </a:pPr>
            <a:r>
              <a:rPr lang="fi-FI" b="1" dirty="0"/>
              <a:t>Kurssien, </a:t>
            </a:r>
            <a:r>
              <a:rPr lang="fi-FI" b="1" dirty="0" err="1"/>
              <a:t>job</a:t>
            </a:r>
            <a:r>
              <a:rPr lang="fi-FI" b="1" dirty="0"/>
              <a:t> </a:t>
            </a:r>
            <a:r>
              <a:rPr lang="fi-FI" b="1" dirty="0" err="1"/>
              <a:t>shadowingin</a:t>
            </a:r>
            <a:r>
              <a:rPr lang="fi-FI" b="1" dirty="0"/>
              <a:t> ja/tai opetuksen </a:t>
            </a:r>
            <a:r>
              <a:rPr lang="fi-FI" dirty="0"/>
              <a:t>on oltava eurooppalaisen kehittämissuunnitelman mukainen</a:t>
            </a:r>
          </a:p>
          <a:p>
            <a:pPr marL="800100" lvl="1" indent="-342900">
              <a:buFontTx/>
              <a:buChar char="-"/>
            </a:pPr>
            <a:r>
              <a:rPr lang="fi-FI" dirty="0"/>
              <a:t>hyvänä käytäntönä on, että esimies hyväksyy koulutuksen </a:t>
            </a:r>
          </a:p>
        </p:txBody>
      </p:sp>
      <p:pic>
        <p:nvPicPr>
          <p:cNvPr id="9" name="Picture 8" descr="http://www.cimo.fi/instancedata/prime_product_julkaisu/cimo/embeds/cimowwwstructure/f6e2a87b5c03a67916fea1e9fa2ffd96648f3b3e.jpg">
            <a:extLst>
              <a:ext uri="{FF2B5EF4-FFF2-40B4-BE49-F238E27FC236}">
                <a16:creationId xmlns:a16="http://schemas.microsoft.com/office/drawing/2014/main" id="{5973EF1F-4143-4184-BFC1-13B675E046A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028123" y="212728"/>
            <a:ext cx="1878513" cy="529084"/>
          </a:xfrm>
          <a:prstGeom prst="rect">
            <a:avLst/>
          </a:prstGeom>
          <a:noFill/>
          <a:ln>
            <a:noFill/>
          </a:ln>
        </p:spPr>
      </p:pic>
      <p:pic>
        <p:nvPicPr>
          <p:cNvPr id="11" name="Kuva 10">
            <a:hlinkClick r:id="rId8"/>
            <a:extLst>
              <a:ext uri="{FF2B5EF4-FFF2-40B4-BE49-F238E27FC236}">
                <a16:creationId xmlns:a16="http://schemas.microsoft.com/office/drawing/2014/main" id="{DC4384BD-BF57-40AE-9FF7-FC19A109D4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8123" y="822328"/>
            <a:ext cx="1952625" cy="1628775"/>
          </a:xfrm>
          <a:prstGeom prst="rect">
            <a:avLst/>
          </a:prstGeom>
        </p:spPr>
      </p:pic>
    </p:spTree>
    <p:extLst>
      <p:ext uri="{BB962C8B-B14F-4D97-AF65-F5344CB8AC3E}">
        <p14:creationId xmlns:p14="http://schemas.microsoft.com/office/powerpoint/2010/main" val="3784581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0F2920-5F79-4597-9085-AEC55EDB6661}"/>
              </a:ext>
            </a:extLst>
          </p:cNvPr>
          <p:cNvSpPr>
            <a:spLocks noGrp="1"/>
          </p:cNvSpPr>
          <p:nvPr>
            <p:ph type="title"/>
          </p:nvPr>
        </p:nvSpPr>
        <p:spPr/>
        <p:txBody>
          <a:bodyPr/>
          <a:lstStyle/>
          <a:p>
            <a:r>
              <a:rPr lang="fi-FI" dirty="0"/>
              <a:t>Hakemuksessa kerrot suunnittelemanne toiminnan vaihe vaiheelta </a:t>
            </a:r>
            <a:r>
              <a:rPr lang="fi-FI" dirty="0">
                <a:solidFill>
                  <a:schemeClr val="accent1"/>
                </a:solidFill>
              </a:rPr>
              <a:t>(KA101)</a:t>
            </a:r>
            <a:endParaRPr lang="en-GB" dirty="0"/>
          </a:p>
        </p:txBody>
      </p:sp>
      <p:pic>
        <p:nvPicPr>
          <p:cNvPr id="5" name="Kuva 4">
            <a:extLst>
              <a:ext uri="{FF2B5EF4-FFF2-40B4-BE49-F238E27FC236}">
                <a16:creationId xmlns:a16="http://schemas.microsoft.com/office/drawing/2014/main" id="{F9E55F5A-EE52-429B-8BC8-6ACC7DD651EC}"/>
              </a:ext>
            </a:extLst>
          </p:cNvPr>
          <p:cNvPicPr>
            <a:picLocks noChangeAspect="1"/>
          </p:cNvPicPr>
          <p:nvPr/>
        </p:nvPicPr>
        <p:blipFill>
          <a:blip r:embed="rId2"/>
          <a:stretch>
            <a:fillRect/>
          </a:stretch>
        </p:blipFill>
        <p:spPr>
          <a:xfrm>
            <a:off x="2267999" y="2200802"/>
            <a:ext cx="6566401" cy="2239723"/>
          </a:xfrm>
          <a:prstGeom prst="rect">
            <a:avLst/>
          </a:prstGeom>
        </p:spPr>
      </p:pic>
      <p:pic>
        <p:nvPicPr>
          <p:cNvPr id="6" name="Kuva 5">
            <a:extLst>
              <a:ext uri="{FF2B5EF4-FFF2-40B4-BE49-F238E27FC236}">
                <a16:creationId xmlns:a16="http://schemas.microsoft.com/office/drawing/2014/main" id="{8BB8A858-6446-4B3B-8B36-8A4D9CE184CC}"/>
              </a:ext>
            </a:extLst>
          </p:cNvPr>
          <p:cNvPicPr>
            <a:picLocks noChangeAspect="1"/>
          </p:cNvPicPr>
          <p:nvPr/>
        </p:nvPicPr>
        <p:blipFill>
          <a:blip r:embed="rId3"/>
          <a:stretch>
            <a:fillRect/>
          </a:stretch>
        </p:blipFill>
        <p:spPr>
          <a:xfrm>
            <a:off x="789560" y="2200802"/>
            <a:ext cx="2342125" cy="4431450"/>
          </a:xfrm>
          <a:prstGeom prst="rect">
            <a:avLst/>
          </a:prstGeom>
        </p:spPr>
      </p:pic>
      <p:pic>
        <p:nvPicPr>
          <p:cNvPr id="7" name="Kuva 6">
            <a:extLst>
              <a:ext uri="{FF2B5EF4-FFF2-40B4-BE49-F238E27FC236}">
                <a16:creationId xmlns:a16="http://schemas.microsoft.com/office/drawing/2014/main" id="{2A0AD6C0-C351-42CA-A1C5-A52B9530675B}"/>
              </a:ext>
            </a:extLst>
          </p:cNvPr>
          <p:cNvPicPr>
            <a:picLocks noChangeAspect="1"/>
          </p:cNvPicPr>
          <p:nvPr/>
        </p:nvPicPr>
        <p:blipFill>
          <a:blip r:embed="rId4"/>
          <a:stretch>
            <a:fillRect/>
          </a:stretch>
        </p:blipFill>
        <p:spPr>
          <a:xfrm>
            <a:off x="3686399" y="3086925"/>
            <a:ext cx="5776799" cy="2169257"/>
          </a:xfrm>
          <a:prstGeom prst="rect">
            <a:avLst/>
          </a:prstGeom>
        </p:spPr>
      </p:pic>
      <p:pic>
        <p:nvPicPr>
          <p:cNvPr id="8" name="Kuva 7">
            <a:extLst>
              <a:ext uri="{FF2B5EF4-FFF2-40B4-BE49-F238E27FC236}">
                <a16:creationId xmlns:a16="http://schemas.microsoft.com/office/drawing/2014/main" id="{EF6ECABC-929E-4235-B255-6CED96AE337E}"/>
              </a:ext>
            </a:extLst>
          </p:cNvPr>
          <p:cNvPicPr>
            <a:picLocks noChangeAspect="1"/>
          </p:cNvPicPr>
          <p:nvPr/>
        </p:nvPicPr>
        <p:blipFill>
          <a:blip r:embed="rId5"/>
          <a:stretch>
            <a:fillRect/>
          </a:stretch>
        </p:blipFill>
        <p:spPr>
          <a:xfrm>
            <a:off x="4610124" y="3705272"/>
            <a:ext cx="5081076" cy="2872520"/>
          </a:xfrm>
          <a:prstGeom prst="rect">
            <a:avLst/>
          </a:prstGeom>
        </p:spPr>
      </p:pic>
      <p:pic>
        <p:nvPicPr>
          <p:cNvPr id="9" name="Kuva 8">
            <a:extLst>
              <a:ext uri="{FF2B5EF4-FFF2-40B4-BE49-F238E27FC236}">
                <a16:creationId xmlns:a16="http://schemas.microsoft.com/office/drawing/2014/main" id="{918E9872-698D-4F8D-B220-4672D8F301F6}"/>
              </a:ext>
            </a:extLst>
          </p:cNvPr>
          <p:cNvPicPr>
            <a:picLocks noChangeAspect="1"/>
          </p:cNvPicPr>
          <p:nvPr/>
        </p:nvPicPr>
        <p:blipFill>
          <a:blip r:embed="rId6"/>
          <a:stretch>
            <a:fillRect/>
          </a:stretch>
        </p:blipFill>
        <p:spPr>
          <a:xfrm>
            <a:off x="6338437" y="4493436"/>
            <a:ext cx="4475963" cy="2354040"/>
          </a:xfrm>
          <a:prstGeom prst="rect">
            <a:avLst/>
          </a:prstGeom>
        </p:spPr>
      </p:pic>
      <p:pic>
        <p:nvPicPr>
          <p:cNvPr id="10" name="Picture 8" descr="http://www.cimo.fi/instancedata/prime_product_julkaisu/cimo/embeds/cimowwwstructure/f6e2a87b5c03a67916fea1e9fa2ffd96648f3b3e.jpg">
            <a:extLst>
              <a:ext uri="{FF2B5EF4-FFF2-40B4-BE49-F238E27FC236}">
                <a16:creationId xmlns:a16="http://schemas.microsoft.com/office/drawing/2014/main" id="{06A73C37-B99C-461F-9456-B711DE6CD5B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13487" y="34537"/>
            <a:ext cx="1878513" cy="529084"/>
          </a:xfrm>
          <a:prstGeom prst="rect">
            <a:avLst/>
          </a:prstGeom>
          <a:noFill/>
          <a:ln>
            <a:noFill/>
          </a:ln>
        </p:spPr>
      </p:pic>
    </p:spTree>
    <p:extLst>
      <p:ext uri="{BB962C8B-B14F-4D97-AF65-F5344CB8AC3E}">
        <p14:creationId xmlns:p14="http://schemas.microsoft.com/office/powerpoint/2010/main" val="3801873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6E86B3-E990-4B3D-A879-CEAAD7DB21F3}"/>
              </a:ext>
            </a:extLst>
          </p:cNvPr>
          <p:cNvSpPr>
            <a:spLocks noGrp="1"/>
          </p:cNvSpPr>
          <p:nvPr>
            <p:ph type="title"/>
          </p:nvPr>
        </p:nvSpPr>
        <p:spPr>
          <a:xfrm>
            <a:off x="789560" y="435935"/>
            <a:ext cx="10515600" cy="1325563"/>
          </a:xfrm>
        </p:spPr>
        <p:txBody>
          <a:bodyPr/>
          <a:lstStyle/>
          <a:p>
            <a:r>
              <a:rPr lang="fi-FI" dirty="0"/>
              <a:t>Keskeinen osa hakemusta on eurooppalainen kehittämissuunnitelma (EDP, </a:t>
            </a:r>
            <a:r>
              <a:rPr lang="fi-FI" dirty="0">
                <a:solidFill>
                  <a:schemeClr val="accent1"/>
                </a:solidFill>
              </a:rPr>
              <a:t>KA101)</a:t>
            </a:r>
            <a:r>
              <a:rPr lang="fi-FI" dirty="0"/>
              <a:t>)</a:t>
            </a:r>
            <a:br>
              <a:rPr lang="fi-FI" dirty="0"/>
            </a:br>
            <a:endParaRPr lang="en-GB" dirty="0"/>
          </a:p>
        </p:txBody>
      </p:sp>
      <p:pic>
        <p:nvPicPr>
          <p:cNvPr id="6" name="Picture 8" descr="http://www.cimo.fi/instancedata/prime_product_julkaisu/cimo/embeds/cimowwwstructure/f6e2a87b5c03a67916fea1e9fa2ffd96648f3b3e.jpg">
            <a:extLst>
              <a:ext uri="{FF2B5EF4-FFF2-40B4-BE49-F238E27FC236}">
                <a16:creationId xmlns:a16="http://schemas.microsoft.com/office/drawing/2014/main" id="{D509F778-EA9B-4E61-AA3D-AC50DD9D66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13487" y="34537"/>
            <a:ext cx="1878513" cy="529084"/>
          </a:xfrm>
          <a:prstGeom prst="rect">
            <a:avLst/>
          </a:prstGeom>
          <a:noFill/>
          <a:ln>
            <a:noFill/>
          </a:ln>
        </p:spPr>
      </p:pic>
      <p:pic>
        <p:nvPicPr>
          <p:cNvPr id="5" name="Kuva 4">
            <a:extLst>
              <a:ext uri="{FF2B5EF4-FFF2-40B4-BE49-F238E27FC236}">
                <a16:creationId xmlns:a16="http://schemas.microsoft.com/office/drawing/2014/main" id="{8A43157E-A1AE-4E59-971B-1BBCDCFA36B0}"/>
              </a:ext>
            </a:extLst>
          </p:cNvPr>
          <p:cNvPicPr>
            <a:picLocks noChangeAspect="1"/>
          </p:cNvPicPr>
          <p:nvPr/>
        </p:nvPicPr>
        <p:blipFill>
          <a:blip r:embed="rId3"/>
          <a:stretch>
            <a:fillRect/>
          </a:stretch>
        </p:blipFill>
        <p:spPr>
          <a:xfrm>
            <a:off x="789559" y="1666540"/>
            <a:ext cx="10935233" cy="5081590"/>
          </a:xfrm>
          <a:prstGeom prst="rect">
            <a:avLst/>
          </a:prstGeom>
        </p:spPr>
      </p:pic>
    </p:spTree>
    <p:extLst>
      <p:ext uri="{BB962C8B-B14F-4D97-AF65-F5344CB8AC3E}">
        <p14:creationId xmlns:p14="http://schemas.microsoft.com/office/powerpoint/2010/main" val="3573537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9D5CB84-012C-4F65-A575-268B70D20B4B}"/>
              </a:ext>
            </a:extLst>
          </p:cNvPr>
          <p:cNvSpPr>
            <a:spLocks noGrp="1"/>
          </p:cNvSpPr>
          <p:nvPr>
            <p:ph idx="1"/>
          </p:nvPr>
        </p:nvSpPr>
        <p:spPr/>
        <p:txBody>
          <a:bodyPr/>
          <a:lstStyle/>
          <a:p>
            <a:r>
              <a:rPr lang="fi-FI" dirty="0"/>
              <a:t>nivoutuu lähettävää organisaatiota </a:t>
            </a:r>
            <a:r>
              <a:rPr lang="fi-FI" b="1" dirty="0"/>
              <a:t>koskevaan eurooppalaiseen kehittämissuunnitelmaan (EDP)</a:t>
            </a:r>
          </a:p>
          <a:p>
            <a:r>
              <a:rPr lang="fi-FI" dirty="0"/>
              <a:t>vastaa selkeästi määriteltyihin </a:t>
            </a:r>
            <a:r>
              <a:rPr lang="fi-FI" b="1" dirty="0"/>
              <a:t>henkilöstönkehittämistarpeisiin</a:t>
            </a:r>
            <a:r>
              <a:rPr lang="fi-FI" dirty="0"/>
              <a:t>, </a:t>
            </a:r>
          </a:p>
          <a:p>
            <a:r>
              <a:rPr lang="fi-FI" dirty="0"/>
              <a:t>kuvaa asianmukaiset </a:t>
            </a:r>
            <a:r>
              <a:rPr lang="fi-FI" b="1" dirty="0"/>
              <a:t>valinta-, valmistelu- ja jatkotoimet</a:t>
            </a:r>
            <a:r>
              <a:rPr lang="fi-FI" dirty="0"/>
              <a:t>, </a:t>
            </a:r>
          </a:p>
          <a:p>
            <a:pPr marL="0" indent="0">
              <a:buNone/>
            </a:pPr>
            <a:r>
              <a:rPr lang="fi-FI" dirty="0"/>
              <a:t>ja, että</a:t>
            </a:r>
          </a:p>
          <a:p>
            <a:r>
              <a:rPr lang="fi-FI" dirty="0"/>
              <a:t>osallistuvan henkilöstön </a:t>
            </a:r>
            <a:r>
              <a:rPr lang="fi-FI" b="1" dirty="0"/>
              <a:t>oppimistulokset tunnustetaan </a:t>
            </a:r>
            <a:r>
              <a:rPr lang="fi-FI" dirty="0"/>
              <a:t>asianmukaisesti </a:t>
            </a:r>
          </a:p>
          <a:p>
            <a:r>
              <a:rPr lang="fi-FI" dirty="0"/>
              <a:t>oppimistuloksia </a:t>
            </a:r>
            <a:r>
              <a:rPr lang="fi-FI" b="1" dirty="0"/>
              <a:t>levitetään ja hyödynnetään </a:t>
            </a:r>
            <a:r>
              <a:rPr lang="fi-FI" dirty="0"/>
              <a:t>laajalti kyseisessä organisaatiossa. </a:t>
            </a:r>
          </a:p>
          <a:p>
            <a:endParaRPr lang="en-GB" dirty="0"/>
          </a:p>
        </p:txBody>
      </p:sp>
      <p:sp>
        <p:nvSpPr>
          <p:cNvPr id="3" name="Otsikko 2">
            <a:extLst>
              <a:ext uri="{FF2B5EF4-FFF2-40B4-BE49-F238E27FC236}">
                <a16:creationId xmlns:a16="http://schemas.microsoft.com/office/drawing/2014/main" id="{80E82C54-F3EE-4A5F-AE2A-AA03E651C292}"/>
              </a:ext>
            </a:extLst>
          </p:cNvPr>
          <p:cNvSpPr>
            <a:spLocks noGrp="1"/>
          </p:cNvSpPr>
          <p:nvPr>
            <p:ph type="title"/>
          </p:nvPr>
        </p:nvSpPr>
        <p:spPr/>
        <p:txBody>
          <a:bodyPr/>
          <a:lstStyle/>
          <a:p>
            <a:r>
              <a:rPr lang="fi-FI" dirty="0"/>
              <a:t>Hakemuksessa on tärkeää, että se </a:t>
            </a:r>
            <a:r>
              <a:rPr lang="fi-FI" dirty="0">
                <a:solidFill>
                  <a:schemeClr val="accent1"/>
                </a:solidFill>
              </a:rPr>
              <a:t>(KA101)</a:t>
            </a:r>
            <a:endParaRPr lang="en-GB" dirty="0"/>
          </a:p>
        </p:txBody>
      </p:sp>
      <p:pic>
        <p:nvPicPr>
          <p:cNvPr id="4" name="Picture 8" descr="http://www.cimo.fi/instancedata/prime_product_julkaisu/cimo/embeds/cimowwwstructure/f6e2a87b5c03a67916fea1e9fa2ffd96648f3b3e.jpg">
            <a:extLst>
              <a:ext uri="{FF2B5EF4-FFF2-40B4-BE49-F238E27FC236}">
                <a16:creationId xmlns:a16="http://schemas.microsoft.com/office/drawing/2014/main" id="{20C1A7F1-7F3B-4FF8-BAFC-617CD19367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13487" y="34537"/>
            <a:ext cx="1878513" cy="529084"/>
          </a:xfrm>
          <a:prstGeom prst="rect">
            <a:avLst/>
          </a:prstGeom>
          <a:noFill/>
          <a:ln>
            <a:noFill/>
          </a:ln>
        </p:spPr>
      </p:pic>
    </p:spTree>
    <p:extLst>
      <p:ext uri="{BB962C8B-B14F-4D97-AF65-F5344CB8AC3E}">
        <p14:creationId xmlns:p14="http://schemas.microsoft.com/office/powerpoint/2010/main" val="1739086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isällön paikkamerkki 10" descr="Kuva, joka sisältää kohteen ulko, taivas, vesi, ranta&#10;&#10;Kuvaus luotu, erittäin korkea luotettavuus">
            <a:extLst>
              <a:ext uri="{FF2B5EF4-FFF2-40B4-BE49-F238E27FC236}">
                <a16:creationId xmlns:a16="http://schemas.microsoft.com/office/drawing/2014/main" id="{08A45888-E412-454F-99A2-585FA3682F0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27948" y="90377"/>
            <a:ext cx="9023497" cy="6767623"/>
          </a:xfrm>
        </p:spPr>
      </p:pic>
      <p:sp>
        <p:nvSpPr>
          <p:cNvPr id="2" name="Otsikko 1">
            <a:extLst>
              <a:ext uri="{FF2B5EF4-FFF2-40B4-BE49-F238E27FC236}">
                <a16:creationId xmlns:a16="http://schemas.microsoft.com/office/drawing/2014/main" id="{E82EB7EB-D658-44E8-ABFF-4A42636B200F}"/>
              </a:ext>
            </a:extLst>
          </p:cNvPr>
          <p:cNvSpPr>
            <a:spLocks noGrp="1"/>
          </p:cNvSpPr>
          <p:nvPr>
            <p:ph type="title"/>
          </p:nvPr>
        </p:nvSpPr>
        <p:spPr>
          <a:xfrm>
            <a:off x="1203959" y="823208"/>
            <a:ext cx="10515600" cy="1325563"/>
          </a:xfrm>
        </p:spPr>
        <p:txBody>
          <a:bodyPr/>
          <a:lstStyle/>
          <a:p>
            <a:r>
              <a:rPr lang="fi-FI" dirty="0"/>
              <a:t>Vahva hakemus on</a:t>
            </a:r>
            <a:endParaRPr lang="en-GB" dirty="0"/>
          </a:p>
        </p:txBody>
      </p:sp>
      <p:sp>
        <p:nvSpPr>
          <p:cNvPr id="3" name="Sisällön paikkamerkki 2">
            <a:extLst>
              <a:ext uri="{FF2B5EF4-FFF2-40B4-BE49-F238E27FC236}">
                <a16:creationId xmlns:a16="http://schemas.microsoft.com/office/drawing/2014/main" id="{B786A233-FFC6-4075-8CC0-787C25BBFAD6}"/>
              </a:ext>
            </a:extLst>
          </p:cNvPr>
          <p:cNvSpPr>
            <a:spLocks noGrp="1"/>
          </p:cNvSpPr>
          <p:nvPr>
            <p:ph sz="half" idx="1"/>
          </p:nvPr>
        </p:nvSpPr>
        <p:spPr>
          <a:xfrm>
            <a:off x="1203959" y="1808529"/>
            <a:ext cx="8747486" cy="4430260"/>
          </a:xfrm>
        </p:spPr>
        <p:txBody>
          <a:bodyPr/>
          <a:lstStyle/>
          <a:p>
            <a:r>
              <a:rPr lang="fi-FI" b="1" dirty="0"/>
              <a:t>Kokonainen </a:t>
            </a:r>
            <a:r>
              <a:rPr lang="fi-FI" dirty="0"/>
              <a:t>(ongelmat, ratkaisut, kohderyhmät, budjetti, kohde, resurssit, kyky – kaikki vastaa toisiaan) </a:t>
            </a:r>
          </a:p>
          <a:p>
            <a:r>
              <a:rPr lang="fi-FI" b="1" dirty="0"/>
              <a:t>Yksinkertainen</a:t>
            </a:r>
            <a:r>
              <a:rPr lang="fi-FI" dirty="0"/>
              <a:t> (tavoite, lähestymistapa)</a:t>
            </a:r>
          </a:p>
          <a:p>
            <a:r>
              <a:rPr lang="fi-FI" b="1" dirty="0"/>
              <a:t>Tietoon perustuva </a:t>
            </a:r>
            <a:r>
              <a:rPr lang="fi-FI" dirty="0"/>
              <a:t>(tarveanalyysi)</a:t>
            </a:r>
          </a:p>
          <a:p>
            <a:r>
              <a:rPr lang="fi-FI" b="1" dirty="0"/>
              <a:t>Selkeä</a:t>
            </a:r>
            <a:r>
              <a:rPr lang="fi-FI" dirty="0"/>
              <a:t> (identifioi ehdotuksen tarpeen, ratkaisut ja tuotoksen) </a:t>
            </a:r>
          </a:p>
          <a:p>
            <a:r>
              <a:rPr lang="fi-FI" b="1" dirty="0"/>
              <a:t>Huolellisesti suunniteltu </a:t>
            </a:r>
            <a:r>
              <a:rPr lang="fi-FI" dirty="0"/>
              <a:t>(mitä tehdään? kuinka kauan? millä resursseilla?) </a:t>
            </a:r>
          </a:p>
          <a:p>
            <a:r>
              <a:rPr lang="fi-FI" b="1" dirty="0"/>
              <a:t>Täsmällinen</a:t>
            </a:r>
            <a:r>
              <a:rPr lang="fi-FI" dirty="0"/>
              <a:t> (ei pidä mitään tietoa itsestäänselvyytenä, se mikä ei ole hakemuksessa ei voida ottaa huomioon</a:t>
            </a:r>
          </a:p>
          <a:p>
            <a:r>
              <a:rPr lang="fi-FI" b="1" dirty="0"/>
              <a:t>Rajattu</a:t>
            </a:r>
            <a:r>
              <a:rPr lang="fi-FI" dirty="0"/>
              <a:t> (selkeä aihe; vaikka voi olla moninainen)  </a:t>
            </a:r>
          </a:p>
          <a:p>
            <a:endParaRPr lang="en-GB" dirty="0"/>
          </a:p>
        </p:txBody>
      </p:sp>
      <p:pic>
        <p:nvPicPr>
          <p:cNvPr id="5" name="Picture 8" descr="http://www.cimo.fi/instancedata/prime_product_julkaisu/cimo/embeds/cimowwwstructure/f6e2a87b5c03a67916fea1e9fa2ffd96648f3b3e.jpg">
            <a:extLst>
              <a:ext uri="{FF2B5EF4-FFF2-40B4-BE49-F238E27FC236}">
                <a16:creationId xmlns:a16="http://schemas.microsoft.com/office/drawing/2014/main" id="{95B36B9F-CF82-4533-8B76-9B247CFBEE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13487" y="17648"/>
            <a:ext cx="1878513" cy="529084"/>
          </a:xfrm>
          <a:prstGeom prst="rect">
            <a:avLst/>
          </a:prstGeom>
          <a:noFill/>
          <a:ln>
            <a:noFill/>
          </a:ln>
        </p:spPr>
      </p:pic>
    </p:spTree>
    <p:extLst>
      <p:ext uri="{BB962C8B-B14F-4D97-AF65-F5344CB8AC3E}">
        <p14:creationId xmlns:p14="http://schemas.microsoft.com/office/powerpoint/2010/main" val="1232056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8400" y="249812"/>
            <a:ext cx="10515600" cy="1325563"/>
          </a:xfrm>
        </p:spPr>
        <p:txBody>
          <a:bodyPr/>
          <a:lstStyle/>
          <a:p>
            <a:r>
              <a:rPr lang="fi-FI" dirty="0"/>
              <a:t>Hakemuksien arviointikriteerit (KA101) </a:t>
            </a:r>
            <a:endParaRPr lang="en-GB" dirty="0"/>
          </a:p>
        </p:txBody>
      </p:sp>
      <p:sp>
        <p:nvSpPr>
          <p:cNvPr id="5" name="Päivämäärän paikkamerkki 4"/>
          <p:cNvSpPr>
            <a:spLocks noGrp="1"/>
          </p:cNvSpPr>
          <p:nvPr>
            <p:ph type="dt" sz="half" idx="4294967295"/>
          </p:nvPr>
        </p:nvSpPr>
        <p:spPr>
          <a:xfrm>
            <a:off x="896568" y="6305687"/>
            <a:ext cx="883594" cy="262309"/>
          </a:xfrm>
        </p:spPr>
        <p:txBody>
          <a:bodyPr/>
          <a:lstStyle/>
          <a:p>
            <a:fld id="{C47398F3-4007-4DAB-AE93-8719731555AB}" type="datetime1">
              <a:rPr lang="en-GB" smtClean="0"/>
              <a:t>20/11/2019</a:t>
            </a:fld>
            <a:endParaRPr lang="en-GB"/>
          </a:p>
        </p:txBody>
      </p:sp>
      <p:sp>
        <p:nvSpPr>
          <p:cNvPr id="6" name="Alatunnisteen paikkamerkki 5"/>
          <p:cNvSpPr>
            <a:spLocks noGrp="1"/>
          </p:cNvSpPr>
          <p:nvPr>
            <p:ph type="ftr" sz="quarter" idx="4294967295"/>
          </p:nvPr>
        </p:nvSpPr>
        <p:spPr>
          <a:xfrm>
            <a:off x="1780162" y="6305687"/>
            <a:ext cx="4328808" cy="262309"/>
          </a:xfrm>
        </p:spPr>
        <p:txBody>
          <a:bodyPr/>
          <a:lstStyle/>
          <a:p>
            <a:r>
              <a:rPr lang="en-GB"/>
              <a:t>Opetushallitus</a:t>
            </a:r>
          </a:p>
        </p:txBody>
      </p:sp>
      <p:sp>
        <p:nvSpPr>
          <p:cNvPr id="7" name="Dian numeron paikkamerkki 6"/>
          <p:cNvSpPr>
            <a:spLocks noGrp="1"/>
          </p:cNvSpPr>
          <p:nvPr>
            <p:ph type="sldNum" sz="quarter" idx="4294967295"/>
          </p:nvPr>
        </p:nvSpPr>
        <p:spPr>
          <a:xfrm>
            <a:off x="10554508" y="6305687"/>
            <a:ext cx="818748" cy="262309"/>
          </a:xfrm>
        </p:spPr>
        <p:txBody>
          <a:bodyPr/>
          <a:lstStyle/>
          <a:p>
            <a:fld id="{A6E131DE-DA31-4CDF-828A-8EB206A3CD12}" type="slidenum">
              <a:rPr lang="en-GB" smtClean="0"/>
              <a:t>38</a:t>
            </a:fld>
            <a:endParaRPr lang="en-GB"/>
          </a:p>
        </p:txBody>
      </p:sp>
      <p:sp>
        <p:nvSpPr>
          <p:cNvPr id="11" name="Text Placeholder 2"/>
          <p:cNvSpPr txBox="1">
            <a:spLocks/>
          </p:cNvSpPr>
          <p:nvPr/>
        </p:nvSpPr>
        <p:spPr>
          <a:xfrm>
            <a:off x="7994677" y="1037570"/>
            <a:ext cx="2026029" cy="1368151"/>
          </a:xfrm>
          <a:prstGeom prst="rect">
            <a:avLst/>
          </a:prstGeom>
          <a:solidFill>
            <a:schemeClr val="accent2">
              <a:lumMod val="60000"/>
              <a:lumOff val="40000"/>
            </a:schemeClr>
          </a:solidFill>
        </p:spPr>
        <p:txBody>
          <a:bodyPr>
            <a:normAutofit fontScale="85000" lnSpcReduction="10000"/>
          </a:bodyPr>
          <a:lst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dirty="0"/>
              <a:t>Maksimi on 100 p </a:t>
            </a:r>
          </a:p>
          <a:p>
            <a:r>
              <a:rPr lang="fi-FI" sz="1800" dirty="0"/>
              <a:t>alle 60 p  hakemukset hylätään </a:t>
            </a:r>
          </a:p>
          <a:p>
            <a:endParaRPr lang="fi-FI" sz="1800" dirty="0"/>
          </a:p>
        </p:txBody>
      </p:sp>
      <p:sp>
        <p:nvSpPr>
          <p:cNvPr id="12" name="Oval 5"/>
          <p:cNvSpPr/>
          <p:nvPr/>
        </p:nvSpPr>
        <p:spPr>
          <a:xfrm>
            <a:off x="7761517" y="2641073"/>
            <a:ext cx="2492348" cy="2068247"/>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Alin hyväksytty pistemäärä määräytyy  budjetin riittävyyden mukaan</a:t>
            </a:r>
          </a:p>
        </p:txBody>
      </p:sp>
      <p:sp>
        <p:nvSpPr>
          <p:cNvPr id="13" name="Rounded Rectangle 4"/>
          <p:cNvSpPr/>
          <p:nvPr/>
        </p:nvSpPr>
        <p:spPr>
          <a:xfrm>
            <a:off x="8014133" y="5057247"/>
            <a:ext cx="2132216" cy="115212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Jos jostain alle 50% pistemäärästä</a:t>
            </a:r>
          </a:p>
          <a:p>
            <a:pPr algn="ctr"/>
            <a:r>
              <a:rPr lang="fi-FI" dirty="0">
                <a:solidFill>
                  <a:schemeClr val="tx1"/>
                </a:solidFill>
              </a:rPr>
              <a:t>hylkäys </a:t>
            </a:r>
          </a:p>
        </p:txBody>
      </p:sp>
      <p:pic>
        <p:nvPicPr>
          <p:cNvPr id="14" name="Picture 8" descr="http://www.cimo.fi/instancedata/prime_product_julkaisu/cimo/embeds/cimowwwstructure/f6e2a87b5c03a67916fea1e9fa2ffd96648f3b3e.jpg"/>
          <p:cNvPicPr/>
          <p:nvPr/>
        </p:nvPicPr>
        <p:blipFill>
          <a:blip r:embed="rId2">
            <a:extLst>
              <a:ext uri="{28A0092B-C50C-407E-A947-70E740481C1C}">
                <a14:useLocalDpi xmlns:a14="http://schemas.microsoft.com/office/drawing/2010/main" val="0"/>
              </a:ext>
            </a:extLst>
          </a:blip>
          <a:srcRect/>
          <a:stretch>
            <a:fillRect/>
          </a:stretch>
        </p:blipFill>
        <p:spPr bwMode="auto">
          <a:xfrm>
            <a:off x="10020706" y="103541"/>
            <a:ext cx="1878513" cy="529084"/>
          </a:xfrm>
          <a:prstGeom prst="rect">
            <a:avLst/>
          </a:prstGeom>
          <a:noFill/>
          <a:ln>
            <a:noFill/>
          </a:ln>
        </p:spPr>
      </p:pic>
      <p:sp>
        <p:nvSpPr>
          <p:cNvPr id="15" name="Nuoli: Oikea 14"/>
          <p:cNvSpPr/>
          <p:nvPr/>
        </p:nvSpPr>
        <p:spPr>
          <a:xfrm>
            <a:off x="8324850" y="5753100"/>
            <a:ext cx="285750" cy="341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isällön paikkamerkki 3">
            <a:extLst>
              <a:ext uri="{FF2B5EF4-FFF2-40B4-BE49-F238E27FC236}">
                <a16:creationId xmlns:a16="http://schemas.microsoft.com/office/drawing/2014/main" id="{E05D451D-82A1-48AC-8BF7-453BCEC7E83E}"/>
              </a:ext>
            </a:extLst>
          </p:cNvPr>
          <p:cNvSpPr>
            <a:spLocks noGrp="1"/>
          </p:cNvSpPr>
          <p:nvPr>
            <p:ph sz="half" idx="1"/>
          </p:nvPr>
        </p:nvSpPr>
        <p:spPr/>
        <p:txBody>
          <a:bodyPr/>
          <a:lstStyle/>
          <a:p>
            <a:endParaRPr lang="en-GB" dirty="0"/>
          </a:p>
        </p:txBody>
      </p:sp>
      <p:pic>
        <p:nvPicPr>
          <p:cNvPr id="10" name="Kuva 9">
            <a:extLst>
              <a:ext uri="{FF2B5EF4-FFF2-40B4-BE49-F238E27FC236}">
                <a16:creationId xmlns:a16="http://schemas.microsoft.com/office/drawing/2014/main" id="{FC030872-EFAC-4FA7-AE90-D193A03B2D77}"/>
              </a:ext>
            </a:extLst>
          </p:cNvPr>
          <p:cNvPicPr>
            <a:picLocks noChangeAspect="1"/>
          </p:cNvPicPr>
          <p:nvPr/>
        </p:nvPicPr>
        <p:blipFill>
          <a:blip r:embed="rId3"/>
          <a:stretch>
            <a:fillRect/>
          </a:stretch>
        </p:blipFill>
        <p:spPr>
          <a:xfrm>
            <a:off x="723934" y="1029622"/>
            <a:ext cx="6441264" cy="5179753"/>
          </a:xfrm>
          <a:prstGeom prst="rect">
            <a:avLst/>
          </a:prstGeom>
        </p:spPr>
      </p:pic>
    </p:spTree>
    <p:extLst>
      <p:ext uri="{BB962C8B-B14F-4D97-AF65-F5344CB8AC3E}">
        <p14:creationId xmlns:p14="http://schemas.microsoft.com/office/powerpoint/2010/main" val="3421620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9CE4AA-A68D-4C6E-B26D-00F98BA5F8D6}"/>
              </a:ext>
            </a:extLst>
          </p:cNvPr>
          <p:cNvSpPr>
            <a:spLocks noGrp="1"/>
          </p:cNvSpPr>
          <p:nvPr>
            <p:ph type="title"/>
          </p:nvPr>
        </p:nvSpPr>
        <p:spPr/>
        <p:txBody>
          <a:bodyPr/>
          <a:lstStyle/>
          <a:p>
            <a:r>
              <a:rPr lang="fi-FI" dirty="0"/>
              <a:t>Ota selvää kuntasi/kaupunkisi käytännöistä</a:t>
            </a:r>
            <a:endParaRPr lang="en-GB" dirty="0"/>
          </a:p>
        </p:txBody>
      </p:sp>
      <p:sp>
        <p:nvSpPr>
          <p:cNvPr id="3" name="Sisällön paikkamerkki 2">
            <a:extLst>
              <a:ext uri="{FF2B5EF4-FFF2-40B4-BE49-F238E27FC236}">
                <a16:creationId xmlns:a16="http://schemas.microsoft.com/office/drawing/2014/main" id="{C9E2B33E-1310-4D7C-B47C-A2B43099682E}"/>
              </a:ext>
            </a:extLst>
          </p:cNvPr>
          <p:cNvSpPr>
            <a:spLocks noGrp="1"/>
          </p:cNvSpPr>
          <p:nvPr>
            <p:ph sz="half" idx="1"/>
          </p:nvPr>
        </p:nvSpPr>
        <p:spPr/>
        <p:txBody>
          <a:bodyPr/>
          <a:lstStyle/>
          <a:p>
            <a:r>
              <a:rPr lang="fi-FI" dirty="0"/>
              <a:t>Jo haun suunnitteluvaiheessa kannattaa olla yhteydessä työantajaasi</a:t>
            </a:r>
          </a:p>
          <a:p>
            <a:r>
              <a:rPr lang="fi-FI" dirty="0"/>
              <a:t>Työnantajalla on usein omat käytännöt hakuihin liittyen</a:t>
            </a:r>
          </a:p>
          <a:p>
            <a:pPr lvl="1"/>
            <a:r>
              <a:rPr lang="fi-FI" dirty="0"/>
              <a:t>Mitä vaiheita pitää tehdä sisäisesti?</a:t>
            </a:r>
          </a:p>
          <a:p>
            <a:pPr lvl="1"/>
            <a:r>
              <a:rPr lang="fi-FI" dirty="0"/>
              <a:t>Miten tuki yleensä siirtyy hankkeiden käyttöön? </a:t>
            </a:r>
          </a:p>
          <a:p>
            <a:pPr lvl="1"/>
            <a:r>
              <a:rPr lang="fi-FI" dirty="0"/>
              <a:t>Mitä kuitteja tarvitaan?</a:t>
            </a:r>
          </a:p>
          <a:p>
            <a:pPr lvl="1"/>
            <a:r>
              <a:rPr lang="fi-FI" dirty="0"/>
              <a:t>Mitä sääntöjä on matkavarausten tekoon? </a:t>
            </a:r>
          </a:p>
        </p:txBody>
      </p:sp>
      <p:pic>
        <p:nvPicPr>
          <p:cNvPr id="6" name="Sisällön paikkamerkki 5" descr="Kuva, joka sisältää kohteen ruoho, kasvi, ulko, kukka&#10;&#10;Kuvaus luotu automaattisesti">
            <a:extLst>
              <a:ext uri="{FF2B5EF4-FFF2-40B4-BE49-F238E27FC236}">
                <a16:creationId xmlns:a16="http://schemas.microsoft.com/office/drawing/2014/main" id="{C34037E6-2442-4AA7-8DF3-ED50CD68E05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31426" y="2304000"/>
            <a:ext cx="2175969" cy="3870325"/>
          </a:xfrm>
        </p:spPr>
      </p:pic>
      <p:sp>
        <p:nvSpPr>
          <p:cNvPr id="4" name="Puhekupla: Soikea 3">
            <a:extLst>
              <a:ext uri="{FF2B5EF4-FFF2-40B4-BE49-F238E27FC236}">
                <a16:creationId xmlns:a16="http://schemas.microsoft.com/office/drawing/2014/main" id="{3514B1EB-B0DA-4C98-B4DF-67A9F992DCC2}"/>
              </a:ext>
            </a:extLst>
          </p:cNvPr>
          <p:cNvSpPr/>
          <p:nvPr/>
        </p:nvSpPr>
        <p:spPr>
          <a:xfrm>
            <a:off x="9221972" y="1247554"/>
            <a:ext cx="2792819" cy="1120242"/>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t>Aloita</a:t>
            </a:r>
            <a:r>
              <a:rPr lang="en-GB" b="1" dirty="0"/>
              <a:t> </a:t>
            </a:r>
            <a:r>
              <a:rPr lang="en-GB" b="1" dirty="0" err="1"/>
              <a:t>hankesuunnittelu</a:t>
            </a:r>
            <a:r>
              <a:rPr lang="en-GB" b="1" dirty="0"/>
              <a:t> </a:t>
            </a:r>
            <a:r>
              <a:rPr lang="en-GB" b="1" dirty="0" err="1"/>
              <a:t>ajoissa</a:t>
            </a:r>
            <a:endParaRPr lang="en-GB" b="1" dirty="0"/>
          </a:p>
        </p:txBody>
      </p:sp>
    </p:spTree>
    <p:extLst>
      <p:ext uri="{BB962C8B-B14F-4D97-AF65-F5344CB8AC3E}">
        <p14:creationId xmlns:p14="http://schemas.microsoft.com/office/powerpoint/2010/main" val="75482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79C2F251-5C1B-45FC-8671-FAD54F7F45D1}"/>
              </a:ext>
            </a:extLst>
          </p:cNvPr>
          <p:cNvSpPr/>
          <p:nvPr/>
        </p:nvSpPr>
        <p:spPr>
          <a:xfrm>
            <a:off x="568660" y="3778786"/>
            <a:ext cx="5320570" cy="26396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5C7F8C37-E134-4EE1-B7F1-268D7939DE11}"/>
              </a:ext>
            </a:extLst>
          </p:cNvPr>
          <p:cNvSpPr>
            <a:spLocks noGrp="1"/>
          </p:cNvSpPr>
          <p:nvPr>
            <p:ph type="title"/>
          </p:nvPr>
        </p:nvSpPr>
        <p:spPr>
          <a:xfrm>
            <a:off x="694200" y="439558"/>
            <a:ext cx="10515600" cy="1091532"/>
          </a:xfrm>
        </p:spPr>
        <p:txBody>
          <a:bodyPr/>
          <a:lstStyle/>
          <a:p>
            <a:r>
              <a:rPr lang="fi-FI" dirty="0"/>
              <a:t>Hyvinvoinnin osatekijät </a:t>
            </a:r>
            <a:br>
              <a:rPr lang="fi-FI" dirty="0"/>
            </a:br>
            <a:r>
              <a:rPr lang="fi-FI" dirty="0"/>
              <a:t>(THL)</a:t>
            </a:r>
            <a:br>
              <a:rPr lang="fi-FI" dirty="0"/>
            </a:br>
            <a:endParaRPr lang="en-GB" dirty="0"/>
          </a:p>
        </p:txBody>
      </p:sp>
      <p:sp>
        <p:nvSpPr>
          <p:cNvPr id="3" name="Sisällön paikkamerkki 2">
            <a:extLst>
              <a:ext uri="{FF2B5EF4-FFF2-40B4-BE49-F238E27FC236}">
                <a16:creationId xmlns:a16="http://schemas.microsoft.com/office/drawing/2014/main" id="{60D61D98-D429-490D-913D-E40F73D98603}"/>
              </a:ext>
            </a:extLst>
          </p:cNvPr>
          <p:cNvSpPr>
            <a:spLocks noGrp="1"/>
          </p:cNvSpPr>
          <p:nvPr>
            <p:ph sz="half" idx="1"/>
          </p:nvPr>
        </p:nvSpPr>
        <p:spPr>
          <a:xfrm>
            <a:off x="568660" y="1531090"/>
            <a:ext cx="5320570" cy="2170578"/>
          </a:xfrm>
          <a:ln>
            <a:solidFill>
              <a:schemeClr val="accent5">
                <a:lumMod val="60000"/>
                <a:lumOff val="40000"/>
              </a:schemeClr>
            </a:solidFill>
          </a:ln>
        </p:spPr>
        <p:txBody>
          <a:bodyPr/>
          <a:lstStyle/>
          <a:p>
            <a:pPr marL="0" indent="0">
              <a:buNone/>
            </a:pPr>
            <a:r>
              <a:rPr lang="fi-FI" b="1" dirty="0"/>
              <a:t>Hyvinvoinnin osatekijät jaetaan yleensä kolmeen ulottuvuuteen:</a:t>
            </a:r>
          </a:p>
          <a:p>
            <a:pPr marL="0" indent="0">
              <a:buNone/>
            </a:pPr>
            <a:r>
              <a:rPr lang="fi-FI" dirty="0"/>
              <a:t>1) </a:t>
            </a:r>
            <a:r>
              <a:rPr lang="fi-FI" b="1" dirty="0"/>
              <a:t>terveys</a:t>
            </a:r>
          </a:p>
          <a:p>
            <a:pPr marL="0" indent="0">
              <a:buNone/>
            </a:pPr>
            <a:r>
              <a:rPr lang="fi-FI" dirty="0"/>
              <a:t>2) materiaalinen hyvinvointi</a:t>
            </a:r>
          </a:p>
          <a:p>
            <a:pPr marL="0" indent="0">
              <a:buNone/>
            </a:pPr>
            <a:r>
              <a:rPr lang="fi-FI" b="1" dirty="0"/>
              <a:t>3) koettu hyvinvointi, elämänlaatu</a:t>
            </a:r>
          </a:p>
          <a:p>
            <a:pPr marL="0" indent="0">
              <a:buNone/>
            </a:pPr>
            <a:r>
              <a:rPr lang="fi-FI" dirty="0"/>
              <a:t>Hyvinvointiin kuuluu sekä yhteisön että yksilöiden hyvinvointi.</a:t>
            </a:r>
          </a:p>
          <a:p>
            <a:pPr marL="0" indent="0">
              <a:buNone/>
            </a:pPr>
            <a:r>
              <a:rPr lang="fi-FI" dirty="0"/>
              <a:t>Yhteisön hyvinvointiin vaikuttavat muun muassa</a:t>
            </a:r>
          </a:p>
          <a:p>
            <a:r>
              <a:rPr lang="fi-FI" dirty="0"/>
              <a:t>    asuinolot ja </a:t>
            </a:r>
            <a:r>
              <a:rPr lang="fi-FI" b="1" dirty="0"/>
              <a:t>ympäristö</a:t>
            </a:r>
          </a:p>
          <a:p>
            <a:r>
              <a:rPr lang="fi-FI" dirty="0"/>
              <a:t>    työllisyys ja työolot</a:t>
            </a:r>
          </a:p>
          <a:p>
            <a:r>
              <a:rPr lang="fi-FI" dirty="0"/>
              <a:t>    toimeentulo</a:t>
            </a:r>
          </a:p>
          <a:p>
            <a:endParaRPr lang="fi-FI" dirty="0"/>
          </a:p>
          <a:p>
            <a:endParaRPr lang="en-GB" dirty="0"/>
          </a:p>
        </p:txBody>
      </p:sp>
      <p:sp>
        <p:nvSpPr>
          <p:cNvPr id="4" name="Sisällön paikkamerkki 3">
            <a:extLst>
              <a:ext uri="{FF2B5EF4-FFF2-40B4-BE49-F238E27FC236}">
                <a16:creationId xmlns:a16="http://schemas.microsoft.com/office/drawing/2014/main" id="{780270F6-6978-41B7-B08F-2EDD084F5E76}"/>
              </a:ext>
            </a:extLst>
          </p:cNvPr>
          <p:cNvSpPr>
            <a:spLocks noGrp="1"/>
          </p:cNvSpPr>
          <p:nvPr>
            <p:ph sz="half" idx="2"/>
          </p:nvPr>
        </p:nvSpPr>
        <p:spPr>
          <a:xfrm>
            <a:off x="6030396" y="921768"/>
            <a:ext cx="5530174" cy="2295157"/>
          </a:xfrm>
          <a:ln>
            <a:solidFill>
              <a:schemeClr val="accent5">
                <a:lumMod val="60000"/>
                <a:lumOff val="40000"/>
              </a:schemeClr>
            </a:solidFill>
          </a:ln>
        </p:spPr>
        <p:txBody>
          <a:bodyPr/>
          <a:lstStyle/>
          <a:p>
            <a:pPr marL="0" indent="0">
              <a:buNone/>
            </a:pPr>
            <a:r>
              <a:rPr lang="fi-FI" dirty="0"/>
              <a:t>Yksilön hyvinvointiin vaikuttavat</a:t>
            </a:r>
          </a:p>
          <a:p>
            <a:r>
              <a:rPr lang="fi-FI" dirty="0"/>
              <a:t>    </a:t>
            </a:r>
            <a:r>
              <a:rPr lang="fi-FI" b="1" dirty="0"/>
              <a:t>sosiaaliset suhteet</a:t>
            </a:r>
          </a:p>
          <a:p>
            <a:r>
              <a:rPr lang="fi-FI" dirty="0"/>
              <a:t>    </a:t>
            </a:r>
            <a:r>
              <a:rPr lang="fi-FI" b="1" dirty="0"/>
              <a:t>itsensä toteuttaminen</a:t>
            </a:r>
          </a:p>
          <a:p>
            <a:r>
              <a:rPr lang="fi-FI" dirty="0"/>
              <a:t>    </a:t>
            </a:r>
            <a:r>
              <a:rPr lang="fi-FI" b="1" dirty="0"/>
              <a:t>onnellisuus</a:t>
            </a:r>
          </a:p>
          <a:p>
            <a:r>
              <a:rPr lang="fi-FI" dirty="0"/>
              <a:t>    </a:t>
            </a:r>
            <a:r>
              <a:rPr lang="fi-FI" b="1" dirty="0"/>
              <a:t>sosiaalinen pääoma</a:t>
            </a:r>
          </a:p>
          <a:p>
            <a:pPr marL="0" indent="0">
              <a:buNone/>
            </a:pPr>
            <a:r>
              <a:rPr lang="fi-FI" dirty="0"/>
              <a:t>Koettua hyvinvointia mitataan usein elämänlaadulla. Elämänlaatua muovaavat</a:t>
            </a:r>
          </a:p>
          <a:p>
            <a:r>
              <a:rPr lang="fi-FI" dirty="0"/>
              <a:t>    </a:t>
            </a:r>
            <a:r>
              <a:rPr lang="fi-FI" b="1" dirty="0"/>
              <a:t>terveys</a:t>
            </a:r>
          </a:p>
          <a:p>
            <a:r>
              <a:rPr lang="fi-FI" dirty="0"/>
              <a:t>    materiaalinen hyvinvointi</a:t>
            </a:r>
          </a:p>
          <a:p>
            <a:r>
              <a:rPr lang="fi-FI" dirty="0"/>
              <a:t>    odotukset hyvästä elämästä</a:t>
            </a:r>
          </a:p>
          <a:p>
            <a:r>
              <a:rPr lang="fi-FI" dirty="0"/>
              <a:t>    </a:t>
            </a:r>
            <a:r>
              <a:rPr lang="fi-FI" b="1" dirty="0"/>
              <a:t>ihmissuhteet</a:t>
            </a:r>
          </a:p>
          <a:p>
            <a:r>
              <a:rPr lang="fi-FI" dirty="0"/>
              <a:t>    </a:t>
            </a:r>
            <a:r>
              <a:rPr lang="fi-FI" b="1" dirty="0"/>
              <a:t>omanarvontunto</a:t>
            </a:r>
          </a:p>
          <a:p>
            <a:r>
              <a:rPr lang="fi-FI" dirty="0"/>
              <a:t>    </a:t>
            </a:r>
            <a:r>
              <a:rPr lang="fi-FI" b="1" dirty="0"/>
              <a:t>mielekäs tekeminen</a:t>
            </a:r>
            <a:endParaRPr lang="en-GB" b="1" dirty="0"/>
          </a:p>
        </p:txBody>
      </p:sp>
    </p:spTree>
    <p:extLst>
      <p:ext uri="{BB962C8B-B14F-4D97-AF65-F5344CB8AC3E}">
        <p14:creationId xmlns:p14="http://schemas.microsoft.com/office/powerpoint/2010/main" val="2805130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714432"/>
            <a:ext cx="10515600" cy="800732"/>
          </a:xfrm>
        </p:spPr>
        <p:txBody>
          <a:bodyPr/>
          <a:lstStyle/>
          <a:p>
            <a:r>
              <a:rPr lang="fi-FI" dirty="0"/>
              <a:t>Kaikki hyväksytyt hankkeet löytyvät Erasmus+ hanketietokannasta</a:t>
            </a:r>
          </a:p>
        </p:txBody>
      </p:sp>
      <p:pic>
        <p:nvPicPr>
          <p:cNvPr id="8" name="Content Placeholder 7"/>
          <p:cNvPicPr>
            <a:picLocks noGrp="1" noChangeAspect="1"/>
          </p:cNvPicPr>
          <p:nvPr>
            <p:ph sz="half" idx="1"/>
          </p:nvPr>
        </p:nvPicPr>
        <p:blipFill>
          <a:blip r:embed="rId2"/>
          <a:stretch>
            <a:fillRect/>
          </a:stretch>
        </p:blipFill>
        <p:spPr>
          <a:xfrm>
            <a:off x="788988" y="2402007"/>
            <a:ext cx="5319712" cy="3673237"/>
          </a:xfrm>
          <a:prstGeom prst="rect">
            <a:avLst/>
          </a:prstGeom>
        </p:spPr>
      </p:pic>
      <p:pic>
        <p:nvPicPr>
          <p:cNvPr id="9" name="Content Placeholder 8"/>
          <p:cNvPicPr>
            <a:picLocks noGrp="1" noChangeAspect="1"/>
          </p:cNvPicPr>
          <p:nvPr>
            <p:ph sz="half" idx="2"/>
          </p:nvPr>
        </p:nvPicPr>
        <p:blipFill>
          <a:blip r:embed="rId3"/>
          <a:stretch>
            <a:fillRect/>
          </a:stretch>
        </p:blipFill>
        <p:spPr>
          <a:xfrm>
            <a:off x="6172200" y="2808544"/>
            <a:ext cx="5530850" cy="2860162"/>
          </a:xfrm>
          <a:prstGeom prst="rect">
            <a:avLst/>
          </a:prstGeom>
        </p:spPr>
      </p:pic>
      <p:sp>
        <p:nvSpPr>
          <p:cNvPr id="6" name="Footer Placeholder 5"/>
          <p:cNvSpPr>
            <a:spLocks noGrp="1"/>
          </p:cNvSpPr>
          <p:nvPr>
            <p:ph type="ftr" sz="quarter" idx="4294967295"/>
          </p:nvPr>
        </p:nvSpPr>
        <p:spPr>
          <a:xfrm>
            <a:off x="788988" y="1959697"/>
            <a:ext cx="7337743" cy="423731"/>
          </a:xfrm>
        </p:spPr>
        <p:txBody>
          <a:bodyPr/>
          <a:lstStyle/>
          <a:p>
            <a:r>
              <a:rPr lang="en-GB" sz="2000" dirty="0">
                <a:hlinkClick r:id="rId4"/>
              </a:rPr>
              <a:t>http://ec.europa.eu/programmes/erasmus-plus/projects/</a:t>
            </a:r>
            <a:r>
              <a:rPr lang="en-GB" sz="2000" dirty="0"/>
              <a:t> </a:t>
            </a:r>
          </a:p>
        </p:txBody>
      </p:sp>
      <p:sp>
        <p:nvSpPr>
          <p:cNvPr id="7" name="Slide Number Placeholder 6"/>
          <p:cNvSpPr>
            <a:spLocks noGrp="1"/>
          </p:cNvSpPr>
          <p:nvPr>
            <p:ph type="sldNum" sz="quarter" idx="4294967295"/>
          </p:nvPr>
        </p:nvSpPr>
        <p:spPr>
          <a:xfrm>
            <a:off x="10554508" y="6305687"/>
            <a:ext cx="818748" cy="262309"/>
          </a:xfrm>
        </p:spPr>
        <p:txBody>
          <a:bodyPr/>
          <a:lstStyle/>
          <a:p>
            <a:fld id="{A6E131DE-DA31-4CDF-828A-8EB206A3CD12}" type="slidenum">
              <a:rPr lang="en-GB" smtClean="0"/>
              <a:t>40</a:t>
            </a:fld>
            <a:endParaRPr lang="en-GB"/>
          </a:p>
        </p:txBody>
      </p:sp>
      <p:pic>
        <p:nvPicPr>
          <p:cNvPr id="10" name="Picture 8" descr="http://www.cimo.fi/instancedata/prime_product_julkaisu/cimo/embeds/cimowwwstructure/f6e2a87b5c03a67916fea1e9fa2ffd96648f3b3e.jpg">
            <a:extLst>
              <a:ext uri="{FF2B5EF4-FFF2-40B4-BE49-F238E27FC236}">
                <a16:creationId xmlns:a16="http://schemas.microsoft.com/office/drawing/2014/main" id="{C10B46AC-DC1F-4019-BD1F-E9823F8F3EB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24625" y="185348"/>
            <a:ext cx="1878513" cy="529084"/>
          </a:xfrm>
          <a:prstGeom prst="rect">
            <a:avLst/>
          </a:prstGeom>
          <a:noFill/>
          <a:ln>
            <a:noFill/>
          </a:ln>
        </p:spPr>
      </p:pic>
      <p:sp>
        <p:nvSpPr>
          <p:cNvPr id="11" name="Puhekupla: Soikea 10">
            <a:extLst>
              <a:ext uri="{FF2B5EF4-FFF2-40B4-BE49-F238E27FC236}">
                <a16:creationId xmlns:a16="http://schemas.microsoft.com/office/drawing/2014/main" id="{7BB35EE6-528C-4D72-9B8A-610503CF6A1C}"/>
              </a:ext>
            </a:extLst>
          </p:cNvPr>
          <p:cNvSpPr/>
          <p:nvPr/>
        </p:nvSpPr>
        <p:spPr>
          <a:xfrm>
            <a:off x="9938045" y="1515164"/>
            <a:ext cx="1765005" cy="829377"/>
          </a:xfrm>
          <a:prstGeom prst="wedgeEllipseCallout">
            <a:avLst>
              <a:gd name="adj1" fmla="val -89508"/>
              <a:gd name="adj2" fmla="val 2831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Miten eteenpäin? </a:t>
            </a: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83678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52F264E-40B8-4066-8BB5-2D76824C31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2921" y="2188557"/>
            <a:ext cx="4685413" cy="1639165"/>
          </a:xfrm>
          <a:prstGeom prst="rect">
            <a:avLst/>
          </a:prstGeom>
          <a:noFill/>
          <a:ln>
            <a:noFill/>
          </a:ln>
          <a:effectLst/>
        </p:spPr>
      </p:pic>
    </p:spTree>
    <p:extLst>
      <p:ext uri="{BB962C8B-B14F-4D97-AF65-F5344CB8AC3E}">
        <p14:creationId xmlns:p14="http://schemas.microsoft.com/office/powerpoint/2010/main" val="1770949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latin typeface="Calibri" panose="020F0502020204030204" pitchFamily="34" charset="0"/>
              </a:rPr>
              <a:t>Apulaisopettaja kouluun</a:t>
            </a:r>
            <a:endParaRPr lang="fi-FI" dirty="0"/>
          </a:p>
        </p:txBody>
      </p:sp>
      <p:sp>
        <p:nvSpPr>
          <p:cNvPr id="3" name="Content Placeholder 2"/>
          <p:cNvSpPr>
            <a:spLocks noGrp="1"/>
          </p:cNvSpPr>
          <p:nvPr>
            <p:ph sz="half" idx="1"/>
          </p:nvPr>
        </p:nvSpPr>
        <p:spPr/>
        <p:txBody>
          <a:bodyPr/>
          <a:lstStyle/>
          <a:p>
            <a:pPr marL="0" indent="0">
              <a:buNone/>
            </a:pPr>
            <a:r>
              <a:rPr lang="fi-FI" sz="2400" dirty="0"/>
              <a:t>Koulu voi vastaanottaa apulaisopettajan</a:t>
            </a:r>
          </a:p>
          <a:p>
            <a:pPr marL="285750" indent="-285750"/>
            <a:r>
              <a:rPr lang="fi-FI" sz="2400" dirty="0"/>
              <a:t>Korkeakouluopiskelija saa Erasmus+ harjoittelutuen omasta yliopistostaan</a:t>
            </a:r>
          </a:p>
          <a:p>
            <a:pPr marL="285750" indent="-285750"/>
            <a:r>
              <a:rPr lang="fi-FI" sz="2400" dirty="0"/>
              <a:t>Koulut voivat tarjota harjoittelupaikkaa opiskelijoille</a:t>
            </a:r>
          </a:p>
          <a:p>
            <a:pPr marL="285750" indent="-285750"/>
            <a:r>
              <a:rPr lang="fi-FI" sz="2400" dirty="0"/>
              <a:t>Entinen Comenius-apulaisopettajaharjoittelu on nyt osa korkea-asteen liikkuvuutta</a:t>
            </a:r>
          </a:p>
        </p:txBody>
      </p:sp>
      <p:sp>
        <p:nvSpPr>
          <p:cNvPr id="4" name="Content Placeholder 3"/>
          <p:cNvSpPr>
            <a:spLocks noGrp="1"/>
          </p:cNvSpPr>
          <p:nvPr>
            <p:ph sz="half" idx="2"/>
          </p:nvPr>
        </p:nvSpPr>
        <p:spPr/>
        <p:txBody>
          <a:bodyPr/>
          <a:lstStyle/>
          <a:p>
            <a:r>
              <a:rPr lang="fi-FI" sz="2400" dirty="0"/>
              <a:t>Kirjautumalla voit lisätä koulusi tiedot, käytössä usea alusta </a:t>
            </a:r>
          </a:p>
          <a:p>
            <a:r>
              <a:rPr lang="fi-FI" u="sng" dirty="0">
                <a:hlinkClick r:id="rId2"/>
              </a:rPr>
              <a:t>https://www.erasmusinschool.com/</a:t>
            </a:r>
            <a:endParaRPr lang="fi-FI" sz="2400" dirty="0"/>
          </a:p>
          <a:p>
            <a:r>
              <a:rPr lang="fi-FI" dirty="0">
                <a:hlinkClick r:id="rId3"/>
              </a:rPr>
              <a:t>www.schooleducationgateway.eu/fi/pub/tools/mobility.cfm</a:t>
            </a:r>
            <a:r>
              <a:rPr lang="fi-FI" dirty="0"/>
              <a:t> </a:t>
            </a:r>
          </a:p>
          <a:p>
            <a:r>
              <a:rPr lang="fi-FI" dirty="0">
                <a:hlinkClick r:id="rId4"/>
              </a:rPr>
              <a:t>http://erasmusintern.org/</a:t>
            </a:r>
            <a:r>
              <a:rPr lang="fi-FI" dirty="0"/>
              <a:t> </a:t>
            </a:r>
          </a:p>
          <a:p>
            <a:endParaRPr lang="fi-FI" dirty="0"/>
          </a:p>
          <a:p>
            <a:endParaRPr lang="fi-FI" dirty="0"/>
          </a:p>
        </p:txBody>
      </p:sp>
      <p:sp>
        <p:nvSpPr>
          <p:cNvPr id="7" name="Slide Number Placeholder 6"/>
          <p:cNvSpPr>
            <a:spLocks noGrp="1"/>
          </p:cNvSpPr>
          <p:nvPr>
            <p:ph type="sldNum" sz="quarter" idx="4294967295"/>
          </p:nvPr>
        </p:nvSpPr>
        <p:spPr>
          <a:xfrm>
            <a:off x="10554508" y="6305687"/>
            <a:ext cx="818748" cy="262309"/>
          </a:xfrm>
        </p:spPr>
        <p:txBody>
          <a:bodyPr/>
          <a:lstStyle/>
          <a:p>
            <a:fld id="{A6E131DE-DA31-4CDF-828A-8EB206A3CD12}" type="slidenum">
              <a:rPr lang="en-GB" smtClean="0"/>
              <a:t>42</a:t>
            </a:fld>
            <a:endParaRPr lang="en-GB"/>
          </a:p>
        </p:txBody>
      </p:sp>
      <p:pic>
        <p:nvPicPr>
          <p:cNvPr id="8" name="Picture 7"/>
          <p:cNvPicPr>
            <a:picLocks noChangeAspect="1"/>
          </p:cNvPicPr>
          <p:nvPr/>
        </p:nvPicPr>
        <p:blipFill>
          <a:blip r:embed="rId5"/>
          <a:stretch>
            <a:fillRect/>
          </a:stretch>
        </p:blipFill>
        <p:spPr>
          <a:xfrm>
            <a:off x="9343343" y="0"/>
            <a:ext cx="2848657" cy="1985634"/>
          </a:xfrm>
          <a:prstGeom prst="rect">
            <a:avLst/>
          </a:prstGeom>
        </p:spPr>
      </p:pic>
    </p:spTree>
    <p:extLst>
      <p:ext uri="{BB962C8B-B14F-4D97-AF65-F5344CB8AC3E}">
        <p14:creationId xmlns:p14="http://schemas.microsoft.com/office/powerpoint/2010/main" val="201293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Katso video – Ohjeita koulujen suunnitelmalliseen kansainvälistymiseen</a:t>
            </a:r>
          </a:p>
        </p:txBody>
      </p:sp>
      <p:sp>
        <p:nvSpPr>
          <p:cNvPr id="3" name="Content Placeholder 2"/>
          <p:cNvSpPr>
            <a:spLocks noGrp="1"/>
          </p:cNvSpPr>
          <p:nvPr>
            <p:ph sz="half" idx="1"/>
          </p:nvPr>
        </p:nvSpPr>
        <p:spPr/>
        <p:txBody>
          <a:bodyPr/>
          <a:lstStyle/>
          <a:p>
            <a:r>
              <a:rPr lang="fi-FI" dirty="0">
                <a:hlinkClick r:id="rId3"/>
              </a:rPr>
              <a:t>https://youtu.be/7mbm3rG6_WY</a:t>
            </a:r>
            <a:r>
              <a:rPr lang="fi-FI" dirty="0"/>
              <a:t> </a:t>
            </a:r>
          </a:p>
        </p:txBody>
      </p:sp>
      <p:pic>
        <p:nvPicPr>
          <p:cNvPr id="8" name="7mbm3rG6_WY"/>
          <p:cNvPicPr>
            <a:picLocks noGrp="1" noRot="1" noChangeAspect="1"/>
          </p:cNvPicPr>
          <p:nvPr>
            <p:ph sz="half" idx="2"/>
            <a:videoFile r:link="rId1"/>
          </p:nvPr>
        </p:nvPicPr>
        <p:blipFill>
          <a:blip r:embed="rId4"/>
          <a:stretch>
            <a:fillRect/>
          </a:stretch>
        </p:blipFill>
        <p:spPr>
          <a:xfrm>
            <a:off x="1162685" y="2953125"/>
            <a:ext cx="5885815" cy="3310771"/>
          </a:xfrm>
          <a:prstGeom prst="rect">
            <a:avLst/>
          </a:prstGeom>
        </p:spPr>
      </p:pic>
      <p:sp>
        <p:nvSpPr>
          <p:cNvPr id="7" name="Slide Number Placeholder 6"/>
          <p:cNvSpPr>
            <a:spLocks noGrp="1"/>
          </p:cNvSpPr>
          <p:nvPr>
            <p:ph type="sldNum" sz="quarter" idx="4294967295"/>
          </p:nvPr>
        </p:nvSpPr>
        <p:spPr>
          <a:xfrm>
            <a:off x="10554508" y="6305687"/>
            <a:ext cx="818748" cy="262309"/>
          </a:xfrm>
        </p:spPr>
        <p:txBody>
          <a:bodyPr/>
          <a:lstStyle/>
          <a:p>
            <a:fld id="{A6E131DE-DA31-4CDF-828A-8EB206A3CD12}" type="slidenum">
              <a:rPr lang="en-GB" smtClean="0"/>
              <a:t>43</a:t>
            </a:fld>
            <a:endParaRPr lang="en-GB"/>
          </a:p>
        </p:txBody>
      </p:sp>
    </p:spTree>
    <p:extLst>
      <p:ext uri="{BB962C8B-B14F-4D97-AF65-F5344CB8AC3E}">
        <p14:creationId xmlns:p14="http://schemas.microsoft.com/office/powerpoint/2010/main" val="549678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ähti: 5-sakarainen 7">
            <a:extLst>
              <a:ext uri="{FF2B5EF4-FFF2-40B4-BE49-F238E27FC236}">
                <a16:creationId xmlns:a16="http://schemas.microsoft.com/office/drawing/2014/main" id="{57212339-DABA-4434-900C-2F09DF788A9A}"/>
              </a:ext>
            </a:extLst>
          </p:cNvPr>
          <p:cNvSpPr/>
          <p:nvPr/>
        </p:nvSpPr>
        <p:spPr>
          <a:xfrm>
            <a:off x="2556681" y="1231900"/>
            <a:ext cx="2083981" cy="1173126"/>
          </a:xfrm>
          <a:prstGeom prst="star5">
            <a:avLst>
              <a:gd name="adj" fmla="val 18005"/>
              <a:gd name="hf" fmla="val 105146"/>
              <a:gd name="vf" fmla="val 11055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Uutta</a:t>
            </a:r>
            <a:endParaRPr lang="en-GB" dirty="0"/>
          </a:p>
        </p:txBody>
      </p:sp>
      <p:sp>
        <p:nvSpPr>
          <p:cNvPr id="2" name="Otsikko 1"/>
          <p:cNvSpPr>
            <a:spLocks noGrp="1"/>
          </p:cNvSpPr>
          <p:nvPr>
            <p:ph type="ctrTitle"/>
          </p:nvPr>
        </p:nvSpPr>
        <p:spPr>
          <a:xfrm>
            <a:off x="495766" y="1425312"/>
            <a:ext cx="8239328" cy="930172"/>
          </a:xfrm>
        </p:spPr>
        <p:txBody>
          <a:bodyPr/>
          <a:lstStyle/>
          <a:p>
            <a:r>
              <a:rPr lang="fi-FI" dirty="0"/>
              <a:t>Kiitos! </a:t>
            </a:r>
          </a:p>
        </p:txBody>
      </p:sp>
      <p:sp>
        <p:nvSpPr>
          <p:cNvPr id="5" name="Tekstiruutu 4">
            <a:extLst>
              <a:ext uri="{FF2B5EF4-FFF2-40B4-BE49-F238E27FC236}">
                <a16:creationId xmlns:a16="http://schemas.microsoft.com/office/drawing/2014/main" id="{A379CBEC-9BFA-4F95-9167-2C3A75844E08}"/>
              </a:ext>
            </a:extLst>
          </p:cNvPr>
          <p:cNvSpPr txBox="1"/>
          <p:nvPr/>
        </p:nvSpPr>
        <p:spPr>
          <a:xfrm>
            <a:off x="616268" y="2454567"/>
            <a:ext cx="7485321" cy="4247317"/>
          </a:xfrm>
          <a:prstGeom prst="rect">
            <a:avLst/>
          </a:prstGeom>
          <a:noFill/>
        </p:spPr>
        <p:txBody>
          <a:bodyPr wrap="square" rtlCol="0">
            <a:spAutoFit/>
          </a:bodyPr>
          <a:lstStyle/>
          <a:p>
            <a:r>
              <a:rPr lang="fi-FI" dirty="0"/>
              <a:t>Tulevat hakuinfot: </a:t>
            </a:r>
          </a:p>
          <a:p>
            <a:r>
              <a:rPr lang="fi-FI" dirty="0">
                <a:hlinkClick r:id="rId2"/>
              </a:rPr>
              <a:t>https://bit.ly/323yPsw</a:t>
            </a:r>
            <a:r>
              <a:rPr lang="fi-FI" dirty="0"/>
              <a:t> </a:t>
            </a:r>
          </a:p>
          <a:p>
            <a:endParaRPr lang="fi-FI" dirty="0"/>
          </a:p>
          <a:p>
            <a:r>
              <a:rPr lang="fi-FI" dirty="0"/>
              <a:t>Yhteystiedot </a:t>
            </a:r>
            <a:r>
              <a:rPr lang="fi-FI" dirty="0">
                <a:hlinkClick r:id="rId3"/>
              </a:rPr>
              <a:t>https://www.oph.fi/fi/ohjelmat/ota-yhteytta</a:t>
            </a:r>
            <a:r>
              <a:rPr lang="fi-FI" dirty="0"/>
              <a:t> </a:t>
            </a:r>
          </a:p>
          <a:p>
            <a:endParaRPr lang="fi-FI" dirty="0"/>
          </a:p>
          <a:p>
            <a:r>
              <a:rPr lang="fi-FI" dirty="0"/>
              <a:t>comenius@oph.fi </a:t>
            </a:r>
          </a:p>
          <a:p>
            <a:endParaRPr lang="fi-FI" dirty="0"/>
          </a:p>
          <a:p>
            <a:r>
              <a:rPr lang="fi-FI" dirty="0"/>
              <a:t>Liity Comenius -sähköpostilistalle:</a:t>
            </a:r>
          </a:p>
          <a:p>
            <a:r>
              <a:rPr lang="fi-FI" dirty="0">
                <a:hlinkClick r:id="rId4"/>
              </a:rPr>
              <a:t>https://lista.edu.fi/sympa/info/comenius</a:t>
            </a:r>
            <a:r>
              <a:rPr lang="fi-FI" dirty="0"/>
              <a:t> </a:t>
            </a:r>
          </a:p>
          <a:p>
            <a:endParaRPr lang="fi-FI" dirty="0"/>
          </a:p>
          <a:p>
            <a:r>
              <a:rPr lang="fi-FI" dirty="0"/>
              <a:t>Tilaa varhaiskasvatuksen ja yleissivistävän koulutuksen uutiskirje </a:t>
            </a:r>
          </a:p>
          <a:p>
            <a:r>
              <a:rPr lang="fi-FI" dirty="0">
                <a:hlinkClick r:id="rId5"/>
              </a:rPr>
              <a:t>https://uutiskirje.oph.fi/</a:t>
            </a:r>
            <a:r>
              <a:rPr lang="fi-FI" dirty="0"/>
              <a:t> </a:t>
            </a:r>
          </a:p>
          <a:p>
            <a:endParaRPr lang="fi-FI" dirty="0"/>
          </a:p>
          <a:p>
            <a:r>
              <a:rPr lang="fi-FI" dirty="0"/>
              <a:t>Tykkää meistä Facebookissa:			Twitter</a:t>
            </a:r>
          </a:p>
          <a:p>
            <a:r>
              <a:rPr lang="fi-FI" dirty="0">
                <a:hlinkClick r:id="rId6"/>
              </a:rPr>
              <a:t>@</a:t>
            </a:r>
            <a:r>
              <a:rPr lang="fi-FI" dirty="0" err="1">
                <a:hlinkClick r:id="rId6"/>
              </a:rPr>
              <a:t>kansainvalisyyttakouluille</a:t>
            </a:r>
            <a:r>
              <a:rPr lang="fi-FI" dirty="0">
                <a:hlinkClick r:id="rId6"/>
              </a:rPr>
              <a:t> </a:t>
            </a:r>
            <a:r>
              <a:rPr lang="fi-FI" dirty="0"/>
              <a:t>	                                   </a:t>
            </a:r>
            <a:r>
              <a:rPr lang="en-GB" dirty="0">
                <a:hlinkClick r:id="rId7"/>
              </a:rPr>
              <a:t>@</a:t>
            </a:r>
            <a:r>
              <a:rPr lang="en-GB" dirty="0" err="1">
                <a:hlinkClick r:id="rId7"/>
              </a:rPr>
              <a:t>EDUFI_GeneralEd</a:t>
            </a:r>
            <a:endParaRPr lang="en-GB" dirty="0"/>
          </a:p>
        </p:txBody>
      </p:sp>
      <p:sp>
        <p:nvSpPr>
          <p:cNvPr id="3" name="Tähti: 5-sakarainen 2">
            <a:extLst>
              <a:ext uri="{FF2B5EF4-FFF2-40B4-BE49-F238E27FC236}">
                <a16:creationId xmlns:a16="http://schemas.microsoft.com/office/drawing/2014/main" id="{7BE7A5B1-6F96-4696-BCB9-CF620A4011E3}"/>
              </a:ext>
            </a:extLst>
          </p:cNvPr>
          <p:cNvSpPr/>
          <p:nvPr/>
        </p:nvSpPr>
        <p:spPr>
          <a:xfrm>
            <a:off x="6166883" y="4657060"/>
            <a:ext cx="2083981" cy="117312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Uutta</a:t>
            </a:r>
            <a:endParaRPr lang="en-GB" dirty="0"/>
          </a:p>
        </p:txBody>
      </p:sp>
      <p:sp>
        <p:nvSpPr>
          <p:cNvPr id="4" name="Suorakulmio 3">
            <a:extLst>
              <a:ext uri="{FF2B5EF4-FFF2-40B4-BE49-F238E27FC236}">
                <a16:creationId xmlns:a16="http://schemas.microsoft.com/office/drawing/2014/main" id="{82FB1D8E-5D7E-43D4-9FB1-0F71A28776B5}"/>
              </a:ext>
            </a:extLst>
          </p:cNvPr>
          <p:cNvSpPr/>
          <p:nvPr/>
        </p:nvSpPr>
        <p:spPr>
          <a:xfrm>
            <a:off x="4316818" y="1755320"/>
            <a:ext cx="3700130" cy="923330"/>
          </a:xfrm>
          <a:prstGeom prst="rect">
            <a:avLst/>
          </a:prstGeom>
        </p:spPr>
        <p:txBody>
          <a:bodyPr wrap="square">
            <a:spAutoFit/>
          </a:bodyPr>
          <a:lstStyle/>
          <a:p>
            <a:r>
              <a:rPr lang="en-GB" dirty="0" err="1"/>
              <a:t>Uusi</a:t>
            </a:r>
            <a:r>
              <a:rPr lang="en-GB" dirty="0"/>
              <a:t> </a:t>
            </a:r>
            <a:r>
              <a:rPr lang="en-GB" dirty="0" err="1"/>
              <a:t>verkkosivu</a:t>
            </a:r>
            <a:r>
              <a:rPr lang="en-GB" dirty="0"/>
              <a:t> </a:t>
            </a:r>
            <a:r>
              <a:rPr lang="en-GB" dirty="0">
                <a:hlinkClick r:id="rId8"/>
              </a:rPr>
              <a:t>https://www.oph.fi/erasmusyleissivistavalle</a:t>
            </a:r>
            <a:r>
              <a:rPr lang="en-GB" dirty="0"/>
              <a:t> </a:t>
            </a:r>
          </a:p>
        </p:txBody>
      </p:sp>
    </p:spTree>
    <p:extLst>
      <p:ext uri="{BB962C8B-B14F-4D97-AF65-F5344CB8AC3E}">
        <p14:creationId xmlns:p14="http://schemas.microsoft.com/office/powerpoint/2010/main" val="38090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E44E25-EBAC-43E9-A2DC-F7680B3970C3}"/>
              </a:ext>
            </a:extLst>
          </p:cNvPr>
          <p:cNvSpPr>
            <a:spLocks noGrp="1"/>
          </p:cNvSpPr>
          <p:nvPr>
            <p:ph type="title"/>
          </p:nvPr>
        </p:nvSpPr>
        <p:spPr>
          <a:xfrm>
            <a:off x="745492" y="822328"/>
            <a:ext cx="10515600" cy="1325563"/>
          </a:xfrm>
        </p:spPr>
        <p:txBody>
          <a:bodyPr/>
          <a:lstStyle/>
          <a:p>
            <a:r>
              <a:rPr lang="fi-FI" dirty="0"/>
              <a:t>Osallisuus </a:t>
            </a:r>
            <a:endParaRPr lang="en-GB" dirty="0"/>
          </a:p>
        </p:txBody>
      </p:sp>
      <p:sp>
        <p:nvSpPr>
          <p:cNvPr id="5" name="Sisällön paikkamerkki 3">
            <a:extLst>
              <a:ext uri="{FF2B5EF4-FFF2-40B4-BE49-F238E27FC236}">
                <a16:creationId xmlns:a16="http://schemas.microsoft.com/office/drawing/2014/main" id="{F2F604A6-EF29-40DE-A52D-6B927F3148CD}"/>
              </a:ext>
            </a:extLst>
          </p:cNvPr>
          <p:cNvSpPr>
            <a:spLocks noGrp="1"/>
          </p:cNvSpPr>
          <p:nvPr>
            <p:ph sz="half" idx="1"/>
          </p:nvPr>
        </p:nvSpPr>
        <p:spPr>
          <a:xfrm>
            <a:off x="484188" y="1637156"/>
            <a:ext cx="10333037" cy="3870325"/>
          </a:xfrm>
          <a:solidFill>
            <a:schemeClr val="accent5">
              <a:lumMod val="60000"/>
              <a:lumOff val="40000"/>
            </a:schemeClr>
          </a:solidFill>
        </p:spPr>
        <p:txBody>
          <a:bodyPr/>
          <a:lstStyle/>
          <a:p>
            <a:r>
              <a:rPr lang="fi-FI" dirty="0"/>
              <a:t>Osallisuuden edistäminen on osa Suomen hallituksen ja Euroopan unionin tavoitteita. Se on nostettu yhdeksi keskeiseksi keinoksi torjua köyhyyttä ja ehkäistä syrjäytymistä. </a:t>
            </a:r>
          </a:p>
          <a:p>
            <a:r>
              <a:rPr lang="fi-FI" dirty="0"/>
              <a:t>Osallisuutta edistämällä vähennetään eriarvoisuutta. </a:t>
            </a:r>
          </a:p>
          <a:p>
            <a:r>
              <a:rPr lang="fi-FI" dirty="0"/>
              <a:t>Useissa kansallisissa ohjelmissa ja toimenpide-ehdotuksissa on huomioitu osallisuus ja sen edistämisen merkitys hyvinvoinnille ja terveydelle. </a:t>
            </a:r>
          </a:p>
          <a:p>
            <a:r>
              <a:rPr lang="fi-FI" dirty="0"/>
              <a:t>Osallisuus on yksi terveyttä edistävä tekijä ja terveyden ja tasa-arvon edellytys.</a:t>
            </a:r>
            <a:endParaRPr lang="en-GB" dirty="0"/>
          </a:p>
        </p:txBody>
      </p:sp>
    </p:spTree>
    <p:extLst>
      <p:ext uri="{BB962C8B-B14F-4D97-AF65-F5344CB8AC3E}">
        <p14:creationId xmlns:p14="http://schemas.microsoft.com/office/powerpoint/2010/main" val="71363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94FB16-DDCF-4CB2-8ED8-1231C03F179F}"/>
              </a:ext>
            </a:extLst>
          </p:cNvPr>
          <p:cNvSpPr>
            <a:spLocks noGrp="1"/>
          </p:cNvSpPr>
          <p:nvPr>
            <p:ph type="title"/>
          </p:nvPr>
        </p:nvSpPr>
        <p:spPr/>
        <p:txBody>
          <a:bodyPr/>
          <a:lstStyle/>
          <a:p>
            <a:r>
              <a:rPr lang="fi-FI" dirty="0"/>
              <a:t>Hyvinvointitietoa löytyy myös </a:t>
            </a:r>
            <a:endParaRPr lang="en-GB" dirty="0"/>
          </a:p>
        </p:txBody>
      </p:sp>
      <p:sp>
        <p:nvSpPr>
          <p:cNvPr id="3" name="Sisällön paikkamerkki 2">
            <a:extLst>
              <a:ext uri="{FF2B5EF4-FFF2-40B4-BE49-F238E27FC236}">
                <a16:creationId xmlns:a16="http://schemas.microsoft.com/office/drawing/2014/main" id="{7C3D77A1-D557-4926-A372-2DD65E55D80C}"/>
              </a:ext>
            </a:extLst>
          </p:cNvPr>
          <p:cNvSpPr>
            <a:spLocks noGrp="1"/>
          </p:cNvSpPr>
          <p:nvPr>
            <p:ph sz="half" idx="1"/>
          </p:nvPr>
        </p:nvSpPr>
        <p:spPr/>
        <p:txBody>
          <a:bodyPr/>
          <a:lstStyle/>
          <a:p>
            <a:r>
              <a:rPr lang="fi-FI" dirty="0"/>
              <a:t>Kolmiportainen tuki Kolmiportaisessa tuessa päiväkoti tai koulu tarjoaa lapselle tai nuorelle hänen tarvitsemaansa tukea koko esi- ja perusopetuksen ajan. Tuki jaetaan yleiseen, tehostettuun ja erityiseen tukeen.</a:t>
            </a:r>
          </a:p>
          <a:p>
            <a:r>
              <a:rPr lang="fi-FI" dirty="0"/>
              <a:t>THL hyvinvointi </a:t>
            </a:r>
            <a:r>
              <a:rPr lang="en-GB" dirty="0">
                <a:hlinkClick r:id="rId2"/>
              </a:rPr>
              <a:t>https://thl.fi/fi/web/hyvinvointi-ja-terveyserot/eriarvoisuus/hyvinvointi</a:t>
            </a:r>
            <a:r>
              <a:rPr lang="en-GB" dirty="0"/>
              <a:t> </a:t>
            </a:r>
          </a:p>
          <a:p>
            <a:endParaRPr lang="en-GB" dirty="0"/>
          </a:p>
        </p:txBody>
      </p:sp>
      <p:sp>
        <p:nvSpPr>
          <p:cNvPr id="4" name="Sisällön paikkamerkki 3">
            <a:extLst>
              <a:ext uri="{FF2B5EF4-FFF2-40B4-BE49-F238E27FC236}">
                <a16:creationId xmlns:a16="http://schemas.microsoft.com/office/drawing/2014/main" id="{2C2A82C4-44F7-4A8A-B627-E77E0B12322E}"/>
              </a:ext>
            </a:extLst>
          </p:cNvPr>
          <p:cNvSpPr>
            <a:spLocks noGrp="1"/>
          </p:cNvSpPr>
          <p:nvPr>
            <p:ph sz="half" idx="2"/>
          </p:nvPr>
        </p:nvSpPr>
        <p:spPr>
          <a:solidFill>
            <a:schemeClr val="accent5">
              <a:lumMod val="60000"/>
              <a:lumOff val="40000"/>
            </a:schemeClr>
          </a:solidFill>
        </p:spPr>
        <p:txBody>
          <a:bodyPr/>
          <a:lstStyle/>
          <a:p>
            <a:r>
              <a:rPr lang="fi-FI" dirty="0"/>
              <a:t>Opetussuunnitelma </a:t>
            </a:r>
            <a:r>
              <a:rPr lang="en-GB" dirty="0"/>
              <a:t>#</a:t>
            </a:r>
            <a:r>
              <a:rPr lang="en-GB" dirty="0" err="1"/>
              <a:t>paraskoulu-kiihdyttämön</a:t>
            </a:r>
            <a:r>
              <a:rPr lang="en-GB" dirty="0"/>
              <a:t> </a:t>
            </a:r>
            <a:r>
              <a:rPr lang="en-GB" dirty="0" err="1"/>
              <a:t>teemat</a:t>
            </a:r>
            <a:r>
              <a:rPr lang="en-GB" dirty="0"/>
              <a:t> </a:t>
            </a:r>
            <a:r>
              <a:rPr lang="en-GB" dirty="0">
                <a:hlinkClick r:id="rId3"/>
              </a:rPr>
              <a:t>https://www.oph.fi/fi/uutiset/2019/paraskoulu-kiihdyttamon-teemat</a:t>
            </a:r>
            <a:r>
              <a:rPr lang="en-GB" dirty="0"/>
              <a:t> </a:t>
            </a:r>
            <a:endParaRPr lang="fi-FI" dirty="0"/>
          </a:p>
          <a:p>
            <a:r>
              <a:rPr lang="fi-FI" dirty="0"/>
              <a:t>Kehittämiskouluverkosto Majakka </a:t>
            </a:r>
            <a:r>
              <a:rPr lang="fi-FI" dirty="0">
                <a:hlinkClick r:id="rId4"/>
              </a:rPr>
              <a:t>https://www.oph.fi/fi/kehittaminen/kehittamiskouluverkosto-majakka</a:t>
            </a:r>
            <a:r>
              <a:rPr lang="fi-FI" dirty="0"/>
              <a:t>  </a:t>
            </a:r>
          </a:p>
        </p:txBody>
      </p:sp>
    </p:spTree>
    <p:extLst>
      <p:ext uri="{BB962C8B-B14F-4D97-AF65-F5344CB8AC3E}">
        <p14:creationId xmlns:p14="http://schemas.microsoft.com/office/powerpoint/2010/main" val="218565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C1A68-DD5D-4940-9ACB-4F51D7BC6394}"/>
              </a:ext>
            </a:extLst>
          </p:cNvPr>
          <p:cNvSpPr>
            <a:spLocks noGrp="1"/>
          </p:cNvSpPr>
          <p:nvPr>
            <p:ph type="title"/>
          </p:nvPr>
        </p:nvSpPr>
        <p:spPr/>
        <p:txBody>
          <a:bodyPr/>
          <a:lstStyle/>
          <a:p>
            <a:r>
              <a:rPr lang="fi-FI" dirty="0"/>
              <a:t>Mitä on Job </a:t>
            </a:r>
            <a:r>
              <a:rPr lang="fi-FI" dirty="0" err="1"/>
              <a:t>Shadowing</a:t>
            </a:r>
            <a:r>
              <a:rPr lang="fi-FI" dirty="0"/>
              <a:t>? </a:t>
            </a:r>
            <a:endParaRPr lang="en-GB" dirty="0"/>
          </a:p>
        </p:txBody>
      </p:sp>
      <p:sp>
        <p:nvSpPr>
          <p:cNvPr id="3" name="Sisällön paikkamerkki 2">
            <a:extLst>
              <a:ext uri="{FF2B5EF4-FFF2-40B4-BE49-F238E27FC236}">
                <a16:creationId xmlns:a16="http://schemas.microsoft.com/office/drawing/2014/main" id="{E04CEEC4-0782-40CD-BDB3-9BA18676AB4E}"/>
              </a:ext>
            </a:extLst>
          </p:cNvPr>
          <p:cNvSpPr>
            <a:spLocks noGrp="1"/>
          </p:cNvSpPr>
          <p:nvPr>
            <p:ph sz="half" idx="1"/>
          </p:nvPr>
        </p:nvSpPr>
        <p:spPr>
          <a:xfrm>
            <a:off x="788400" y="2304000"/>
            <a:ext cx="7970010" cy="3870000"/>
          </a:xfrm>
        </p:spPr>
        <p:txBody>
          <a:bodyPr/>
          <a:lstStyle/>
          <a:p>
            <a:r>
              <a:rPr lang="fi-FI" sz="4400" dirty="0"/>
              <a:t>Eroaako se vierailusta? </a:t>
            </a:r>
          </a:p>
          <a:p>
            <a:endParaRPr lang="fi-FI" sz="4400" dirty="0"/>
          </a:p>
          <a:p>
            <a:r>
              <a:rPr lang="fi-FI" sz="4400" dirty="0"/>
              <a:t>Mitä voit tehdä </a:t>
            </a:r>
            <a:r>
              <a:rPr lang="fi-FI" sz="4400" dirty="0" err="1"/>
              <a:t>job</a:t>
            </a:r>
            <a:r>
              <a:rPr lang="fi-FI" sz="4400" dirty="0"/>
              <a:t> </a:t>
            </a:r>
            <a:r>
              <a:rPr lang="fi-FI" sz="4400" dirty="0" err="1"/>
              <a:t>shadowing</a:t>
            </a:r>
            <a:r>
              <a:rPr lang="fi-FI" sz="4400" dirty="0"/>
              <a:t> aikana? </a:t>
            </a:r>
          </a:p>
        </p:txBody>
      </p:sp>
      <p:sp>
        <p:nvSpPr>
          <p:cNvPr id="5" name="Ajatuskupla: Pilvi 4">
            <a:extLst>
              <a:ext uri="{FF2B5EF4-FFF2-40B4-BE49-F238E27FC236}">
                <a16:creationId xmlns:a16="http://schemas.microsoft.com/office/drawing/2014/main" id="{B910135A-4BCA-4FB1-8473-ACA2467B0C14}"/>
              </a:ext>
            </a:extLst>
          </p:cNvPr>
          <p:cNvSpPr/>
          <p:nvPr/>
        </p:nvSpPr>
        <p:spPr>
          <a:xfrm>
            <a:off x="8758410" y="271485"/>
            <a:ext cx="2776252" cy="28530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53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0FCA48-49AA-4B64-A171-466CFC464249}"/>
              </a:ext>
            </a:extLst>
          </p:cNvPr>
          <p:cNvSpPr>
            <a:spLocks noGrp="1"/>
          </p:cNvSpPr>
          <p:nvPr>
            <p:ph type="title"/>
          </p:nvPr>
        </p:nvSpPr>
        <p:spPr/>
        <p:txBody>
          <a:bodyPr/>
          <a:lstStyle/>
          <a:p>
            <a:r>
              <a:rPr lang="fi-FI" dirty="0"/>
              <a:t>Samalla hakemuksella haetaan sekä </a:t>
            </a:r>
            <a:r>
              <a:rPr lang="fi-FI" dirty="0" err="1"/>
              <a:t>job</a:t>
            </a:r>
            <a:r>
              <a:rPr lang="fi-FI" dirty="0"/>
              <a:t> </a:t>
            </a:r>
            <a:r>
              <a:rPr lang="fi-FI" dirty="0" err="1"/>
              <a:t>shadowing</a:t>
            </a:r>
            <a:r>
              <a:rPr lang="fi-FI" dirty="0"/>
              <a:t> ja kurssille osallistumiseen</a:t>
            </a:r>
            <a:endParaRPr lang="en-GB" dirty="0"/>
          </a:p>
        </p:txBody>
      </p:sp>
      <p:graphicFrame>
        <p:nvGraphicFramePr>
          <p:cNvPr id="7" name="Sisällön paikkamerkki 6">
            <a:extLst>
              <a:ext uri="{FF2B5EF4-FFF2-40B4-BE49-F238E27FC236}">
                <a16:creationId xmlns:a16="http://schemas.microsoft.com/office/drawing/2014/main" id="{B85D9CB3-4C8A-40F3-B003-E39A4B300B73}"/>
              </a:ext>
            </a:extLst>
          </p:cNvPr>
          <p:cNvGraphicFramePr>
            <a:graphicFrameLocks noGrp="1"/>
          </p:cNvGraphicFramePr>
          <p:nvPr>
            <p:ph sz="half" idx="1"/>
            <p:extLst>
              <p:ext uri="{D42A27DB-BD31-4B8C-83A1-F6EECF244321}">
                <p14:modId xmlns:p14="http://schemas.microsoft.com/office/powerpoint/2010/main" val="302495696"/>
              </p:ext>
            </p:extLst>
          </p:nvPr>
        </p:nvGraphicFramePr>
        <p:xfrm>
          <a:off x="2945693" y="2270949"/>
          <a:ext cx="5319712" cy="3870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709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1E08CD-C8E0-4A5B-9450-2A49D48E8B99}"/>
              </a:ext>
            </a:extLst>
          </p:cNvPr>
          <p:cNvSpPr>
            <a:spLocks noGrp="1"/>
          </p:cNvSpPr>
          <p:nvPr>
            <p:ph type="title"/>
          </p:nvPr>
        </p:nvSpPr>
        <p:spPr/>
        <p:txBody>
          <a:bodyPr/>
          <a:lstStyle/>
          <a:p>
            <a:r>
              <a:rPr lang="fi-FI" dirty="0"/>
              <a:t>Hyvinvointiin liittyvät Erasmus+ täydennyskoulutushankkeet </a:t>
            </a:r>
            <a:endParaRPr lang="en-GB" dirty="0"/>
          </a:p>
        </p:txBody>
      </p:sp>
      <p:sp>
        <p:nvSpPr>
          <p:cNvPr id="3" name="Sisällön paikkamerkki 2">
            <a:extLst>
              <a:ext uri="{FF2B5EF4-FFF2-40B4-BE49-F238E27FC236}">
                <a16:creationId xmlns:a16="http://schemas.microsoft.com/office/drawing/2014/main" id="{19C9DCDD-4F06-43EC-9A08-947B10AF47AF}"/>
              </a:ext>
            </a:extLst>
          </p:cNvPr>
          <p:cNvSpPr>
            <a:spLocks noGrp="1"/>
          </p:cNvSpPr>
          <p:nvPr>
            <p:ph sz="half" idx="1"/>
          </p:nvPr>
        </p:nvSpPr>
        <p:spPr>
          <a:xfrm>
            <a:off x="788400" y="2326034"/>
            <a:ext cx="5320570" cy="3870000"/>
          </a:xfrm>
        </p:spPr>
        <p:txBody>
          <a:bodyPr/>
          <a:lstStyle/>
          <a:p>
            <a:pPr marL="0" indent="0">
              <a:buNone/>
            </a:pPr>
            <a:r>
              <a:rPr lang="fi-FI" dirty="0"/>
              <a:t>Usein osallistuu kaksi eri aineopettajaa yhdessä</a:t>
            </a:r>
          </a:p>
          <a:p>
            <a:r>
              <a:rPr lang="fi-FI" dirty="0"/>
              <a:t>Esim. luokanopettaja ja alaluokkien erityisopettaja osallistuvat vuorovaikutustilanteisiin, stressin hallintaan ja oppilaan tukemiseen suunnatulle kurssille</a:t>
            </a:r>
            <a:endParaRPr lang="en-GB" dirty="0"/>
          </a:p>
          <a:p>
            <a:endParaRPr lang="en-GB" dirty="0"/>
          </a:p>
        </p:txBody>
      </p:sp>
      <p:sp>
        <p:nvSpPr>
          <p:cNvPr id="4" name="Sisällön paikkamerkki 3">
            <a:extLst>
              <a:ext uri="{FF2B5EF4-FFF2-40B4-BE49-F238E27FC236}">
                <a16:creationId xmlns:a16="http://schemas.microsoft.com/office/drawing/2014/main" id="{B04BCB6B-4091-43DC-A32C-8B0BC6FE5939}"/>
              </a:ext>
            </a:extLst>
          </p:cNvPr>
          <p:cNvSpPr>
            <a:spLocks noGrp="1"/>
          </p:cNvSpPr>
          <p:nvPr>
            <p:ph sz="half" idx="2"/>
          </p:nvPr>
        </p:nvSpPr>
        <p:spPr/>
        <p:txBody>
          <a:bodyPr/>
          <a:lstStyle/>
          <a:p>
            <a:endParaRPr lang="fi-FI" dirty="0"/>
          </a:p>
          <a:p>
            <a:r>
              <a:rPr lang="en-GB" sz="3200" dirty="0" err="1">
                <a:solidFill>
                  <a:schemeClr val="accent1"/>
                </a:solidFill>
              </a:rPr>
              <a:t>Mikä</a:t>
            </a:r>
            <a:r>
              <a:rPr lang="en-GB" sz="3200" dirty="0">
                <a:solidFill>
                  <a:schemeClr val="accent1"/>
                </a:solidFill>
              </a:rPr>
              <a:t> </a:t>
            </a:r>
            <a:r>
              <a:rPr lang="en-GB" sz="3200" dirty="0" err="1">
                <a:solidFill>
                  <a:schemeClr val="accent1"/>
                </a:solidFill>
              </a:rPr>
              <a:t>sinusta</a:t>
            </a:r>
            <a:r>
              <a:rPr lang="en-GB" sz="3200" dirty="0">
                <a:solidFill>
                  <a:schemeClr val="accent1"/>
                </a:solidFill>
              </a:rPr>
              <a:t> </a:t>
            </a:r>
            <a:r>
              <a:rPr lang="en-GB" sz="3200" dirty="0" err="1">
                <a:solidFill>
                  <a:schemeClr val="accent1"/>
                </a:solidFill>
              </a:rPr>
              <a:t>olisi</a:t>
            </a:r>
            <a:r>
              <a:rPr lang="en-GB" sz="3200" dirty="0">
                <a:solidFill>
                  <a:schemeClr val="accent1"/>
                </a:solidFill>
              </a:rPr>
              <a:t> paras tapa </a:t>
            </a:r>
            <a:r>
              <a:rPr lang="en-GB" sz="3200" dirty="0" err="1">
                <a:solidFill>
                  <a:schemeClr val="accent1"/>
                </a:solidFill>
              </a:rPr>
              <a:t>osallistua</a:t>
            </a:r>
            <a:r>
              <a:rPr lang="en-GB" sz="3200" dirty="0">
                <a:solidFill>
                  <a:schemeClr val="accent1"/>
                </a:solidFill>
              </a:rPr>
              <a:t> job shadowing –</a:t>
            </a:r>
            <a:r>
              <a:rPr lang="en-GB" sz="3200" dirty="0" err="1">
                <a:solidFill>
                  <a:schemeClr val="accent1"/>
                </a:solidFill>
              </a:rPr>
              <a:t>vaihtoon</a:t>
            </a:r>
            <a:r>
              <a:rPr lang="en-GB" sz="3200" dirty="0">
                <a:solidFill>
                  <a:schemeClr val="accent1"/>
                </a:solidFill>
              </a:rPr>
              <a:t>? </a:t>
            </a:r>
          </a:p>
        </p:txBody>
      </p:sp>
      <p:pic>
        <p:nvPicPr>
          <p:cNvPr id="5" name="Kuva 4">
            <a:extLst>
              <a:ext uri="{FF2B5EF4-FFF2-40B4-BE49-F238E27FC236}">
                <a16:creationId xmlns:a16="http://schemas.microsoft.com/office/drawing/2014/main" id="{03609DDA-23E1-4D22-AD16-04461F4E97FB}"/>
              </a:ext>
            </a:extLst>
          </p:cNvPr>
          <p:cNvPicPr>
            <a:picLocks noChangeAspect="1"/>
          </p:cNvPicPr>
          <p:nvPr/>
        </p:nvPicPr>
        <p:blipFill>
          <a:blip r:embed="rId2"/>
          <a:stretch>
            <a:fillRect/>
          </a:stretch>
        </p:blipFill>
        <p:spPr>
          <a:xfrm>
            <a:off x="9669438" y="138044"/>
            <a:ext cx="2322777" cy="792549"/>
          </a:xfrm>
          <a:prstGeom prst="rect">
            <a:avLst/>
          </a:prstGeom>
        </p:spPr>
      </p:pic>
      <p:sp>
        <p:nvSpPr>
          <p:cNvPr id="6" name="Ajatuskupla: Pilvi 5">
            <a:extLst>
              <a:ext uri="{FF2B5EF4-FFF2-40B4-BE49-F238E27FC236}">
                <a16:creationId xmlns:a16="http://schemas.microsoft.com/office/drawing/2014/main" id="{F1B1B652-B363-4355-88BB-C16486D6051A}"/>
              </a:ext>
            </a:extLst>
          </p:cNvPr>
          <p:cNvSpPr/>
          <p:nvPr/>
        </p:nvSpPr>
        <p:spPr>
          <a:xfrm>
            <a:off x="4700832" y="4236832"/>
            <a:ext cx="1927951" cy="206556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190374"/>
      </p:ext>
    </p:extLst>
  </p:cSld>
  <p:clrMapOvr>
    <a:masterClrMapping/>
  </p:clrMapOvr>
</p:sld>
</file>

<file path=ppt/theme/theme1.xml><?xml version="1.0" encoding="utf-8"?>
<a:theme xmlns:a="http://schemas.openxmlformats.org/drawingml/2006/main" name="Opetushallitus">
  <a:themeElements>
    <a:clrScheme name="OPH">
      <a:dk1>
        <a:sysClr val="windowText" lastClr="000000"/>
      </a:dk1>
      <a:lt1>
        <a:sysClr val="window" lastClr="FFFFFF"/>
      </a:lt1>
      <a:dk2>
        <a:srgbClr val="0041DC"/>
      </a:dk2>
      <a:lt2>
        <a:srgbClr val="E7E6E6"/>
      </a:lt2>
      <a:accent1>
        <a:srgbClr val="0041DC"/>
      </a:accent1>
      <a:accent2>
        <a:srgbClr val="5BCA13"/>
      </a:accent2>
      <a:accent3>
        <a:srgbClr val="82D4FF"/>
      </a:accent3>
      <a:accent4>
        <a:srgbClr val="FFE500"/>
      </a:accent4>
      <a:accent5>
        <a:srgbClr val="FF5000"/>
      </a:accent5>
      <a:accent6>
        <a:srgbClr val="C227B9"/>
      </a:accent6>
      <a:hlink>
        <a:srgbClr val="0563C1"/>
      </a:hlink>
      <a:folHlink>
        <a:srgbClr val="954F72"/>
      </a:folHlink>
    </a:clrScheme>
    <a:fontScheme name="OPH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H_malliesitys_v2016-12-27.potx" id="{33B8A95F-A2FD-4DF9-92B2-42FF91268AB1}" vid="{1518D60F-0F21-4C63-A737-55D117EA71EE}"/>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petushallitus">
  <a:themeElements>
    <a:clrScheme name="OPH">
      <a:dk1>
        <a:sysClr val="windowText" lastClr="000000"/>
      </a:dk1>
      <a:lt1>
        <a:sysClr val="window" lastClr="FFFFFF"/>
      </a:lt1>
      <a:dk2>
        <a:srgbClr val="0041DC"/>
      </a:dk2>
      <a:lt2>
        <a:srgbClr val="E7E6E6"/>
      </a:lt2>
      <a:accent1>
        <a:srgbClr val="0041DC"/>
      </a:accent1>
      <a:accent2>
        <a:srgbClr val="5BCA13"/>
      </a:accent2>
      <a:accent3>
        <a:srgbClr val="82D4FF"/>
      </a:accent3>
      <a:accent4>
        <a:srgbClr val="FFE500"/>
      </a:accent4>
      <a:accent5>
        <a:srgbClr val="FF5000"/>
      </a:accent5>
      <a:accent6>
        <a:srgbClr val="C227B9"/>
      </a:accent6>
      <a:hlink>
        <a:srgbClr val="0563C1"/>
      </a:hlink>
      <a:folHlink>
        <a:srgbClr val="954F72"/>
      </a:folHlink>
    </a:clrScheme>
    <a:fontScheme name="OPH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H_malliesitys_v2016-12-27.potx" id="{33B8A95F-A2FD-4DF9-92B2-42FF91268AB1}" vid="{1518D60F-0F21-4C63-A737-55D117EA71EE}"/>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OPH_malliesitys_v2017-01-11</Template>
  <TotalTime>7745</TotalTime>
  <Words>2312</Words>
  <Application>Microsoft Office PowerPoint</Application>
  <PresentationFormat>Laajakuva</PresentationFormat>
  <Paragraphs>306</Paragraphs>
  <Slides>44</Slides>
  <Notes>7</Notes>
  <HiddenSlides>0</HiddenSlides>
  <MMClips>1</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44</vt:i4>
      </vt:variant>
    </vt:vector>
  </HeadingPairs>
  <TitlesOfParts>
    <vt:vector size="50" baseType="lpstr">
      <vt:lpstr>Arial</vt:lpstr>
      <vt:lpstr>Calibri</vt:lpstr>
      <vt:lpstr>Times New Roman</vt:lpstr>
      <vt:lpstr>Opetushallitus</vt:lpstr>
      <vt:lpstr>Conception personnalisée</vt:lpstr>
      <vt:lpstr>1_Opetushallitus</vt:lpstr>
      <vt:lpstr>  Kansainvälinen job shadowing opettajan itseluottamuksen ja hyvinvoinnin välineenä   15.11.2019  klo 14.30 - 15.30 tai klo 16.00 - 17.00  Yleissivistävän koulutuksen kansainvälistymispalvelut Sirkka Säikkälä     </vt:lpstr>
      <vt:lpstr>PowerPoint-esitys</vt:lpstr>
      <vt:lpstr>Kokemuksia </vt:lpstr>
      <vt:lpstr>Hyvinvoinnin osatekijät  (THL) </vt:lpstr>
      <vt:lpstr>Osallisuus </vt:lpstr>
      <vt:lpstr>Hyvinvointitietoa löytyy myös </vt:lpstr>
      <vt:lpstr>Mitä on Job Shadowing? </vt:lpstr>
      <vt:lpstr>Samalla hakemuksella haetaan sekä job shadowing ja kurssille osallistumiseen</vt:lpstr>
      <vt:lpstr>Hyvinvointiin liittyvät Erasmus+ täydennyskoulutushankkeet </vt:lpstr>
      <vt:lpstr>Hyvinvointiin liittyvät Erasmus+ täydennyskoulutushankkeet </vt:lpstr>
      <vt:lpstr>Hyvinvoinnin edistäminen osana koulun arkea, Madekosken koulu, Oulu  </vt:lpstr>
      <vt:lpstr>Hyvinvointiin liittyvät Erasmus+ täydennyskoulutushankkeet </vt:lpstr>
      <vt:lpstr>Eurooppalainen kehittämissuunnitelma</vt:lpstr>
      <vt:lpstr>PowerPoint-esitys</vt:lpstr>
      <vt:lpstr>Erasmus+ täydennyskoulutushankkeet </vt:lpstr>
      <vt:lpstr>LIIKKUVUUSSOPIMUS </vt:lpstr>
      <vt:lpstr>PowerPoint-esitys</vt:lpstr>
      <vt:lpstr>Vaikuttavuuden arviointi ei tapahtu lopussa vaan se pitää määritellä jo alussa </vt:lpstr>
      <vt:lpstr>Koulujen kansainvälisyys </vt:lpstr>
      <vt:lpstr>Kuvan muodostamisessa lähteenä on käytetty Ollila, Anne. Saarelainen,Juhani.2013.Kosmopoliittisuus,Monikulttuurisuus, kansainvälisyys, Kulttuurihistoriallisia näkökulmia.</vt:lpstr>
      <vt:lpstr>Kuvan muodostamisessa lähteenä on käytetty Ollila, Anne. Saarelainen,Juhani.2013.Kosmopoliittisuus,Monikulttuurisuus, kansainvälisyys, Kulttuurihistoriallisia näkökulmia.</vt:lpstr>
      <vt:lpstr>PowerPoint-esitys</vt:lpstr>
      <vt:lpstr>Erasmus+ tukee aktiivista ja laaja-alaista oppimista</vt:lpstr>
      <vt:lpstr>Kaikki hyväksytyt liikkuvuus- ja kumppanuushankkeet 2014-2019 kartalla (google maps)</vt:lpstr>
      <vt:lpstr>Erasmus+ tuki koulutusta Suomessa yhteensä  8,5 miljoonalla vuonna 2019 </vt:lpstr>
      <vt:lpstr>Miksi menisin täydennyskoulutukseen ulkomaille? </vt:lpstr>
      <vt:lpstr>PowerPoint-esitys</vt:lpstr>
      <vt:lpstr>PowerPoint-esitys</vt:lpstr>
      <vt:lpstr>Erasmus+ KA101 pähkinänkuoressa </vt:lpstr>
      <vt:lpstr>Täydennyskoulutushanke (KA101) https://www.oph.fi/fi/ohjelmat/taydennyskoulutushankkeen-hakijalle </vt:lpstr>
      <vt:lpstr>Mieti täydennyskoulutuksen tarve? (KA101)</vt:lpstr>
      <vt:lpstr>Täydennyskoulutushankkeen rahallinen tuki (KA101)</vt:lpstr>
      <vt:lpstr>Koulutus voi olla  kurssi, job shadowing tai opetusjakso </vt:lpstr>
      <vt:lpstr>Hakemuksessa kerrot suunnittelemanne toiminnan vaihe vaiheelta (KA101)</vt:lpstr>
      <vt:lpstr>Keskeinen osa hakemusta on eurooppalainen kehittämissuunnitelma (EDP, KA101)) </vt:lpstr>
      <vt:lpstr>Hakemuksessa on tärkeää, että se (KA101)</vt:lpstr>
      <vt:lpstr>Vahva hakemus on</vt:lpstr>
      <vt:lpstr>Hakemuksien arviointikriteerit (KA101) </vt:lpstr>
      <vt:lpstr>Ota selvää kuntasi/kaupunkisi käytännöistä</vt:lpstr>
      <vt:lpstr>Kaikki hyväksytyt hankkeet löytyvät Erasmus+ hanketietokannasta</vt:lpstr>
      <vt:lpstr>PowerPoint-esitys</vt:lpstr>
      <vt:lpstr>Apulaisopettaja kouluun</vt:lpstr>
      <vt:lpstr>Katso video – Ohjeita koulujen suunnitelmalliseen kansainvälistymiseen</vt:lpstr>
      <vt:lpstr>Kiitos! </vt:lpstr>
    </vt:vector>
  </TitlesOfParts>
  <Company>CIMO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aloitussivun otsikko, max 3 riviä Calibri Bold</dc:title>
  <dc:creator>Nina Eskola</dc:creator>
  <cp:lastModifiedBy>Bärlund Pia</cp:lastModifiedBy>
  <cp:revision>1113</cp:revision>
  <cp:lastPrinted>2017-01-24T10:11:56Z</cp:lastPrinted>
  <dcterms:created xsi:type="dcterms:W3CDTF">2017-01-16T06:23:15Z</dcterms:created>
  <dcterms:modified xsi:type="dcterms:W3CDTF">2019-11-20T08:53:22Z</dcterms:modified>
</cp:coreProperties>
</file>