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56" r:id="rId5"/>
    <p:sldId id="277" r:id="rId6"/>
    <p:sldId id="271" r:id="rId7"/>
    <p:sldId id="274" r:id="rId8"/>
    <p:sldId id="262" r:id="rId9"/>
    <p:sldId id="268" r:id="rId10"/>
    <p:sldId id="259" r:id="rId11"/>
    <p:sldId id="261" r:id="rId12"/>
    <p:sldId id="276" r:id="rId13"/>
    <p:sldId id="27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BA391-1D9D-4A1D-820D-5900F90EB82D}" v="1" dt="2025-08-21T15:07:33.619"/>
    <p1510:client id="{7E408647-AC74-8177-3C9C-BA5A09FF394F}" v="6" dt="2025-08-21T15:05:42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7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074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0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2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2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1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8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3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14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uva, joka sisältää kohteen sumennus, Värikkyys, sininen, valo&#10;&#10;Kuvaus luotu automaattisesti">
            <a:extLst>
              <a:ext uri="{FF2B5EF4-FFF2-40B4-BE49-F238E27FC236}">
                <a16:creationId xmlns:a16="http://schemas.microsoft.com/office/drawing/2014/main" id="{A29A43B9-27A1-48C8-8CAF-9397412AA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9585" r="1" b="3638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FB270C2-8CC9-4030-B627-BE41CF057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r>
              <a:rPr lang="fi-FI" sz="7200">
                <a:solidFill>
                  <a:schemeClr val="bg1"/>
                </a:solidFill>
              </a:rPr>
              <a:t>5ABXL:n vanhempainilta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F000B4-FABE-477C-A97A-9E5F3F05E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solidFill>
                  <a:schemeClr val="bg1"/>
                </a:solidFill>
              </a:rPr>
              <a:t>18.8.2025</a:t>
            </a:r>
          </a:p>
          <a:p>
            <a:r>
              <a:rPr lang="fi-FI" dirty="0">
                <a:solidFill>
                  <a:schemeClr val="bg1"/>
                </a:solidFill>
              </a:rPr>
              <a:t>Hannalea Soukkanen (5A), Jaakko Manninen (5B), Olli-Pekka Rasanen (5L), Joni Rikman (5X), </a:t>
            </a:r>
            <a:r>
              <a:rPr lang="fi-FI" dirty="0" err="1">
                <a:solidFill>
                  <a:schemeClr val="bg1"/>
                </a:solidFill>
              </a:rPr>
              <a:t>Maare</a:t>
            </a:r>
            <a:r>
              <a:rPr lang="fi-FI" dirty="0">
                <a:solidFill>
                  <a:schemeClr val="bg1"/>
                </a:solidFill>
              </a:rPr>
              <a:t> Hänninen (EO), Anna-Leena Puustinen (EO), Kati Ekman (koulukuraattori), Henna-Riikka Loukola (Koulupsykologi)</a:t>
            </a:r>
          </a:p>
        </p:txBody>
      </p:sp>
    </p:spTree>
    <p:extLst>
      <p:ext uri="{BB962C8B-B14F-4D97-AF65-F5344CB8AC3E}">
        <p14:creationId xmlns:p14="http://schemas.microsoft.com/office/powerpoint/2010/main" val="7616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4EE391-1F2A-4F01-9991-7E283028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Päivämääriä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934459-7F7E-4406-8790-411041B20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Retki Kivikauden kylään 5AB 1.9. ja 5XL 11.9.</a:t>
            </a:r>
            <a:endParaRPr lang="fi-FI" dirty="0"/>
          </a:p>
          <a:p>
            <a:r>
              <a:rPr lang="fi-FI" dirty="0"/>
              <a:t>Jyväskylän Sinfoniaorkesterin konsertit 3.9. koulun salissa.</a:t>
            </a:r>
          </a:p>
          <a:p>
            <a:r>
              <a:rPr lang="fi-FI" dirty="0"/>
              <a:t>Nuorten maraton 5.9. Lutakossa.</a:t>
            </a:r>
          </a:p>
          <a:p>
            <a:r>
              <a:rPr lang="fi-FI" dirty="0"/>
              <a:t>9.9. 3-6 lk. liikuntapäivä </a:t>
            </a:r>
            <a:r>
              <a:rPr lang="fi-FI" dirty="0" err="1"/>
              <a:t>Palokan</a:t>
            </a:r>
            <a:r>
              <a:rPr lang="fi-FI" dirty="0"/>
              <a:t> kentällä.</a:t>
            </a:r>
          </a:p>
          <a:p>
            <a:r>
              <a:rPr lang="fi-FI" dirty="0"/>
              <a:t>23.9. vanhempainyhdistyksen 1. kokous.</a:t>
            </a:r>
          </a:p>
          <a:p>
            <a:pPr>
              <a:buSzPct val="114999"/>
            </a:pPr>
            <a:r>
              <a:rPr lang="fi-FI" dirty="0"/>
              <a:t>Koulukuvaus 22.-25.9. (tarkempi päivä ilmoitetaan myöhemmin).</a:t>
            </a:r>
          </a:p>
          <a:p>
            <a:r>
              <a:rPr lang="fi-FI" dirty="0"/>
              <a:t>Syysloma 13.10.-19.10.</a:t>
            </a:r>
          </a:p>
          <a:p>
            <a:pPr>
              <a:buClr>
                <a:srgbClr val="F7F7F7"/>
              </a:buClr>
            </a:pPr>
            <a:r>
              <a:rPr lang="fi-FI" dirty="0"/>
              <a:t>Ooppera "Tähtiainesta" 18.11.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5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662BEE4-80D6-45A1-9C92-DB9BDE3D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44" y="1648019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800" dirty="0" err="1"/>
              <a:t>Mitä</a:t>
            </a:r>
            <a:r>
              <a:rPr lang="en-US" sz="8800" dirty="0"/>
              <a:t> </a:t>
            </a:r>
            <a:r>
              <a:rPr lang="en-US" sz="8800" dirty="0" err="1"/>
              <a:t>muuta</a:t>
            </a:r>
            <a:r>
              <a:rPr lang="en-US" sz="8800" dirty="0"/>
              <a:t> </a:t>
            </a:r>
            <a:r>
              <a:rPr lang="en-US" sz="8800" dirty="0" err="1"/>
              <a:t>mielessä</a:t>
            </a:r>
            <a:r>
              <a:rPr lang="en-US" sz="8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443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F576-DB15-622C-F355-5759D319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40" y="452718"/>
            <a:ext cx="9731294" cy="1400530"/>
          </a:xfrm>
        </p:spPr>
        <p:txBody>
          <a:bodyPr/>
          <a:lstStyle/>
          <a:p>
            <a:r>
              <a:rPr lang="en-US" err="1"/>
              <a:t>Keskustelkaa</a:t>
            </a:r>
            <a:r>
              <a:rPr lang="en-US"/>
              <a:t> </a:t>
            </a:r>
            <a:r>
              <a:rPr lang="en-US" err="1"/>
              <a:t>lähellä</a:t>
            </a:r>
            <a:r>
              <a:rPr lang="en-US"/>
              <a:t> </a:t>
            </a:r>
            <a:r>
              <a:rPr lang="en-US" err="1"/>
              <a:t>istuvien</a:t>
            </a:r>
            <a:r>
              <a:rPr lang="en-US"/>
              <a:t> </a:t>
            </a:r>
            <a:r>
              <a:rPr lang="en-US" err="1"/>
              <a:t>kanssa</a:t>
            </a:r>
            <a:r>
              <a:rPr lang="en-US"/>
              <a:t>. Aihe-</a:t>
            </a:r>
            <a:r>
              <a:rPr lang="en-US" err="1"/>
              <a:t>ehdotuksia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8C850-5416-0B3E-E3BD-AEDCB00B5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Peliaika</a:t>
            </a:r>
            <a:r>
              <a:rPr lang="en-US"/>
              <a:t>/</a:t>
            </a:r>
            <a:r>
              <a:rPr lang="en-US" err="1"/>
              <a:t>ruutuaika</a:t>
            </a:r>
          </a:p>
          <a:p>
            <a:pPr>
              <a:buClr>
                <a:srgbClr val="8AD0D6"/>
              </a:buClr>
            </a:pPr>
            <a:r>
              <a:rPr lang="en-US" err="1"/>
              <a:t>Kotitehtäviin</a:t>
            </a:r>
            <a:r>
              <a:rPr lang="en-US"/>
              <a:t> </a:t>
            </a:r>
            <a:r>
              <a:rPr lang="en-US" err="1"/>
              <a:t>käytettävä</a:t>
            </a:r>
            <a:r>
              <a:rPr lang="en-US"/>
              <a:t> </a:t>
            </a:r>
            <a:r>
              <a:rPr lang="en-US" err="1"/>
              <a:t>aika</a:t>
            </a:r>
          </a:p>
          <a:p>
            <a:pPr>
              <a:buClr>
                <a:srgbClr val="8AD0D6"/>
              </a:buClr>
            </a:pPr>
            <a:r>
              <a:rPr lang="en-US" err="1"/>
              <a:t>Kaupassakäyntilupa</a:t>
            </a:r>
            <a:r>
              <a:rPr lang="en-US"/>
              <a:t> </a:t>
            </a:r>
            <a:r>
              <a:rPr lang="en-US" err="1"/>
              <a:t>koulumatkalla</a:t>
            </a:r>
          </a:p>
          <a:p>
            <a:pPr>
              <a:buClr>
                <a:srgbClr val="8AD0D6"/>
              </a:buClr>
            </a:pPr>
            <a:endParaRPr lang="en-US"/>
          </a:p>
          <a:p>
            <a:pPr>
              <a:buClr>
                <a:srgbClr val="8AD0D6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3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1D7B6A-55E3-4CB4-922F-5CA8A812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F6303E-D0B6-42EE-8E46-BBBDEBC9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Ensisijainen yhteydenpitokanava kodin ja koulun välillä on Wilma. Kaikkien opettajien ja henkilökunnan numerot löytyvät koulun nettisivuilta: </a:t>
            </a:r>
            <a:r>
              <a:rPr lang="fi-FI" u="sng"/>
              <a:t>keskipalokankoulu.net</a:t>
            </a:r>
          </a:p>
          <a:p>
            <a:pPr>
              <a:buClr>
                <a:srgbClr val="F7F7F7"/>
              </a:buClr>
            </a:pPr>
            <a:endParaRPr lang="fi-FI"/>
          </a:p>
          <a:p>
            <a:pPr>
              <a:buClr>
                <a:srgbClr val="F7F7F7"/>
              </a:buClr>
            </a:pPr>
            <a:r>
              <a:rPr lang="fi-FI" err="1"/>
              <a:t>Hannalea</a:t>
            </a:r>
            <a:r>
              <a:rPr lang="fi-FI"/>
              <a:t> </a:t>
            </a:r>
            <a:r>
              <a:rPr lang="fi-FI" err="1"/>
              <a:t>Soukkanen</a:t>
            </a:r>
            <a:r>
              <a:rPr lang="fi-FI"/>
              <a:t>, 5A 0406700486</a:t>
            </a:r>
          </a:p>
          <a:p>
            <a:r>
              <a:rPr lang="fi-FI" dirty="0"/>
              <a:t>Jaakko Manninen, 5B 040 6429780</a:t>
            </a:r>
            <a:endParaRPr lang="fi-FI"/>
          </a:p>
          <a:p>
            <a:pPr>
              <a:buClr>
                <a:srgbClr val="F7F7F7"/>
              </a:buClr>
            </a:pPr>
            <a:r>
              <a:rPr lang="fi-FI"/>
              <a:t>Olli-Pekka Rasanen 5L 0406204592</a:t>
            </a:r>
          </a:p>
          <a:p>
            <a:pPr>
              <a:buClr>
                <a:srgbClr val="F7F7F7"/>
              </a:buClr>
            </a:pPr>
            <a:r>
              <a:rPr lang="fi-FI"/>
              <a:t>Joni </a:t>
            </a:r>
            <a:r>
              <a:rPr lang="fi-FI" err="1"/>
              <a:t>Rikman</a:t>
            </a:r>
            <a:r>
              <a:rPr lang="fi-FI"/>
              <a:t> 5X 0406632397</a:t>
            </a:r>
          </a:p>
          <a:p>
            <a:pPr>
              <a:buClr>
                <a:srgbClr val="F7F7F7"/>
              </a:buClr>
            </a:pPr>
            <a:endParaRPr lang="fi-FI"/>
          </a:p>
          <a:p>
            <a:pPr>
              <a:buClr>
                <a:srgbClr val="F7F7F7"/>
              </a:buClr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90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A6FCBD-162F-BC03-1F2F-8CBA076D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Uutta viidennellä luokalla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34F568-B9C7-8DAE-E80A-E4F5A3217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Historia</a:t>
            </a:r>
          </a:p>
          <a:p>
            <a:r>
              <a:rPr lang="fi-FI"/>
              <a:t>Valinnaiset (kolme jaksoa, 6x90min)</a:t>
            </a:r>
          </a:p>
          <a:p>
            <a:r>
              <a:rPr lang="fi-FI" dirty="0"/>
              <a:t>Matematiikassa vihkotyö</a:t>
            </a:r>
          </a:p>
          <a:p>
            <a:pPr>
              <a:buClr>
                <a:srgbClr val="8AD0D6"/>
              </a:buClr>
            </a:pPr>
            <a:r>
              <a:rPr lang="fi-FI"/>
              <a:t>Kännykkäsääntö</a:t>
            </a:r>
          </a:p>
          <a:p>
            <a:r>
              <a:rPr lang="fi-FI" dirty="0"/>
              <a:t>MOVET!</a:t>
            </a:r>
            <a:endParaRPr lang="fi-FI"/>
          </a:p>
          <a:p>
            <a:pPr>
              <a:buClr>
                <a:srgbClr val="8AD0D6"/>
              </a:buClr>
            </a:pPr>
            <a:r>
              <a:rPr lang="fi-FI"/>
              <a:t>Koulumme VKHS-malli</a:t>
            </a:r>
          </a:p>
          <a:p>
            <a:pPr>
              <a:buClr>
                <a:srgbClr val="8AD0D6"/>
              </a:buClr>
            </a:pPr>
            <a:r>
              <a:rPr lang="fi-FI"/>
              <a:t>Tuen uudistus </a:t>
            </a:r>
          </a:p>
          <a:p>
            <a:pPr>
              <a:buClr>
                <a:srgbClr val="8AD0D6"/>
              </a:buClr>
            </a:pPr>
            <a:r>
              <a:rPr lang="fi-FI"/>
              <a:t>"Salkkarit"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352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llipsi 61">
            <a:extLst>
              <a:ext uri="{FF2B5EF4-FFF2-40B4-BE49-F238E27FC236}">
                <a16:creationId xmlns:a16="http://schemas.microsoft.com/office/drawing/2014/main" id="{F3A05CE1-EFFF-45E2-9619-988DE1D6D7D9}"/>
              </a:ext>
            </a:extLst>
          </p:cNvPr>
          <p:cNvSpPr/>
          <p:nvPr/>
        </p:nvSpPr>
        <p:spPr>
          <a:xfrm>
            <a:off x="7850027" y="2522151"/>
            <a:ext cx="1498778" cy="140326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54E1D2-BD18-426B-88C1-472C79F5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543"/>
            <a:ext cx="10515600" cy="1325563"/>
          </a:xfrm>
        </p:spPr>
        <p:txBody>
          <a:bodyPr/>
          <a:lstStyle/>
          <a:p>
            <a:pPr algn="ctr"/>
            <a:r>
              <a:rPr lang="fi-FI">
                <a:solidFill>
                  <a:schemeClr val="tx1"/>
                </a:solidFill>
              </a:rPr>
              <a:t>Oppiaineet 5 lk.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8DDFB649-5F4B-49AE-B78F-C397EED2F8B3}"/>
              </a:ext>
            </a:extLst>
          </p:cNvPr>
          <p:cNvSpPr/>
          <p:nvPr/>
        </p:nvSpPr>
        <p:spPr>
          <a:xfrm>
            <a:off x="294033" y="1864324"/>
            <a:ext cx="2588834" cy="27120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7EEC25B-E222-43A9-8A9C-9F4C2CAF8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163" y="4260775"/>
            <a:ext cx="2333552" cy="22043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780EC5A-2F36-499C-8BAC-A4A97EF3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43" y="4528230"/>
            <a:ext cx="1969417" cy="1860362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1040865-3BA3-4CF7-AD9F-F495C1FC7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304" y="2208877"/>
            <a:ext cx="2009729" cy="1898441"/>
          </a:xfrm>
          <a:prstGeom prst="rect">
            <a:avLst/>
          </a:prstGeom>
        </p:spPr>
      </p:pic>
      <p:sp>
        <p:nvSpPr>
          <p:cNvPr id="20" name="Ellipsi 19">
            <a:extLst>
              <a:ext uri="{FF2B5EF4-FFF2-40B4-BE49-F238E27FC236}">
                <a16:creationId xmlns:a16="http://schemas.microsoft.com/office/drawing/2014/main" id="{F1B9AB64-CC56-465E-B787-217DA08C06E7}"/>
              </a:ext>
            </a:extLst>
          </p:cNvPr>
          <p:cNvSpPr/>
          <p:nvPr/>
        </p:nvSpPr>
        <p:spPr>
          <a:xfrm>
            <a:off x="5855176" y="2179764"/>
            <a:ext cx="1652870" cy="16928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88DB44DD-374A-4DB8-B727-729A07341B0F}"/>
              </a:ext>
            </a:extLst>
          </p:cNvPr>
          <p:cNvSpPr/>
          <p:nvPr/>
        </p:nvSpPr>
        <p:spPr>
          <a:xfrm flipV="1">
            <a:off x="6516734" y="3867893"/>
            <a:ext cx="2670469" cy="25687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D59E140-DDBA-4EF8-A0EF-9DCF69FFD156}"/>
              </a:ext>
            </a:extLst>
          </p:cNvPr>
          <p:cNvSpPr txBox="1"/>
          <p:nvPr/>
        </p:nvSpPr>
        <p:spPr>
          <a:xfrm>
            <a:off x="686335" y="2668299"/>
            <a:ext cx="197145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6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AI</a:t>
            </a:r>
            <a:r>
              <a:rPr lang="fi-FI" sz="6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fi-FI" sz="6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4 </a:t>
            </a:r>
            <a:endParaRPr lang="fi-FI" sz="60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1A13219E-172E-4510-A61E-9B20CD454CC2}"/>
              </a:ext>
            </a:extLst>
          </p:cNvPr>
          <p:cNvSpPr txBox="1"/>
          <p:nvPr/>
        </p:nvSpPr>
        <p:spPr>
          <a:xfrm>
            <a:off x="4693437" y="4950579"/>
            <a:ext cx="1438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KS</a:t>
            </a: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  <a:r>
              <a:rPr lang="fi-FI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dern Love"/>
              </a:rPr>
              <a:t>2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E67C7BF7-57C9-43B9-9D47-5DC520A8ADF0}"/>
              </a:ext>
            </a:extLst>
          </p:cNvPr>
          <p:cNvSpPr txBox="1"/>
          <p:nvPr/>
        </p:nvSpPr>
        <p:spPr>
          <a:xfrm>
            <a:off x="9349809" y="4891826"/>
            <a:ext cx="23260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YM</a:t>
            </a: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  <a:r>
              <a:rPr lang="fi-FI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dern Love"/>
              </a:rPr>
              <a:t>3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8BC131ED-E53F-44A4-A8A4-E74FBD8F2030}"/>
              </a:ext>
            </a:extLst>
          </p:cNvPr>
          <p:cNvSpPr txBox="1"/>
          <p:nvPr/>
        </p:nvSpPr>
        <p:spPr>
          <a:xfrm>
            <a:off x="9057821" y="2606520"/>
            <a:ext cx="28382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LI</a:t>
            </a: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2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94048DA4-F5DE-4CD0-98D5-B509D62D53E2}"/>
              </a:ext>
            </a:extLst>
          </p:cNvPr>
          <p:cNvSpPr txBox="1"/>
          <p:nvPr/>
        </p:nvSpPr>
        <p:spPr>
          <a:xfrm>
            <a:off x="7706299" y="3098415"/>
            <a:ext cx="1781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HI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2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31124C4D-66B9-46A2-BDA6-68E320E4BFA6}"/>
              </a:ext>
            </a:extLst>
          </p:cNvPr>
          <p:cNvSpPr txBox="1"/>
          <p:nvPr/>
        </p:nvSpPr>
        <p:spPr>
          <a:xfrm>
            <a:off x="6962728" y="4750992"/>
            <a:ext cx="1700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800" b="1" dirty="0">
                <a:solidFill>
                  <a:schemeClr val="accent5">
                    <a:lumMod val="50000"/>
                  </a:schemeClr>
                </a:solidFill>
                <a:latin typeface="Modern Love"/>
              </a:rPr>
              <a:t>MA</a:t>
            </a: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  <a:r>
              <a:rPr lang="fi-FI" sz="4800" b="1" dirty="0">
                <a:solidFill>
                  <a:schemeClr val="accent5">
                    <a:lumMod val="50000"/>
                  </a:schemeClr>
                </a:solidFill>
                <a:latin typeface="Modern Love"/>
              </a:rPr>
              <a:t>4</a:t>
            </a: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</a:p>
        </p:txBody>
      </p:sp>
      <p:pic>
        <p:nvPicPr>
          <p:cNvPr id="58" name="Kuva 57">
            <a:extLst>
              <a:ext uri="{FF2B5EF4-FFF2-40B4-BE49-F238E27FC236}">
                <a16:creationId xmlns:a16="http://schemas.microsoft.com/office/drawing/2014/main" id="{70EE0DCB-05FB-4F0F-B397-3BEADF9AA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12" y="3438770"/>
            <a:ext cx="1805317" cy="1688845"/>
          </a:xfrm>
          <a:prstGeom prst="rect">
            <a:avLst/>
          </a:prstGeom>
        </p:spPr>
      </p:pic>
      <p:sp>
        <p:nvSpPr>
          <p:cNvPr id="48" name="Tekstiruutu 47">
            <a:extLst>
              <a:ext uri="{FF2B5EF4-FFF2-40B4-BE49-F238E27FC236}">
                <a16:creationId xmlns:a16="http://schemas.microsoft.com/office/drawing/2014/main" id="{26C6EF0A-7A05-4735-9767-093ECE383C40}"/>
              </a:ext>
            </a:extLst>
          </p:cNvPr>
          <p:cNvSpPr txBox="1"/>
          <p:nvPr/>
        </p:nvSpPr>
        <p:spPr>
          <a:xfrm>
            <a:off x="3244294" y="3822619"/>
            <a:ext cx="1343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EN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  <a:r>
              <a:rPr lang="fi-FI" sz="3200" b="1" dirty="0">
                <a:solidFill>
                  <a:schemeClr val="accent5">
                    <a:lumMod val="75000"/>
                  </a:schemeClr>
                </a:solidFill>
                <a:latin typeface="Modern Love"/>
              </a:rPr>
              <a:t>2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D44DA66D-25D6-4F81-BC18-76C88FC6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43" y="4674785"/>
            <a:ext cx="1788761" cy="1673358"/>
          </a:xfrm>
          <a:prstGeom prst="rect">
            <a:avLst/>
          </a:prstGeom>
        </p:spPr>
      </p:pic>
      <p:sp>
        <p:nvSpPr>
          <p:cNvPr id="63" name="Tekstiruutu 62">
            <a:extLst>
              <a:ext uri="{FF2B5EF4-FFF2-40B4-BE49-F238E27FC236}">
                <a16:creationId xmlns:a16="http://schemas.microsoft.com/office/drawing/2014/main" id="{723D1F9D-08E3-4E07-B8C9-74852F75D8F7}"/>
              </a:ext>
            </a:extLst>
          </p:cNvPr>
          <p:cNvSpPr txBox="1"/>
          <p:nvPr/>
        </p:nvSpPr>
        <p:spPr>
          <a:xfrm>
            <a:off x="6238711" y="2639007"/>
            <a:ext cx="11663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KU </a:t>
            </a:r>
            <a:r>
              <a:rPr lang="fi-FI" sz="3200">
                <a:solidFill>
                  <a:schemeClr val="accent5">
                    <a:lumMod val="75000"/>
                  </a:schemeClr>
                </a:solidFill>
                <a:latin typeface="+mj-lt"/>
              </a:rPr>
              <a:t>2</a:t>
            </a:r>
            <a:endParaRPr lang="fi-FI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66C58C7D-53FF-46ED-8604-87B63C0E94FC}"/>
              </a:ext>
            </a:extLst>
          </p:cNvPr>
          <p:cNvSpPr txBox="1"/>
          <p:nvPr/>
        </p:nvSpPr>
        <p:spPr>
          <a:xfrm>
            <a:off x="1825375" y="5261311"/>
            <a:ext cx="1313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MU 2 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11E65903-3753-DB00-043B-B7C2E7AB767E}"/>
              </a:ext>
            </a:extLst>
          </p:cNvPr>
          <p:cNvSpPr/>
          <p:nvPr/>
        </p:nvSpPr>
        <p:spPr>
          <a:xfrm>
            <a:off x="3966053" y="2639006"/>
            <a:ext cx="1814188" cy="744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US/ET 1</a:t>
            </a:r>
          </a:p>
        </p:txBody>
      </p:sp>
      <p:sp>
        <p:nvSpPr>
          <p:cNvPr id="3" name="Ellipsi 32">
            <a:extLst>
              <a:ext uri="{FF2B5EF4-FFF2-40B4-BE49-F238E27FC236}">
                <a16:creationId xmlns:a16="http://schemas.microsoft.com/office/drawing/2014/main" id="{55B42F14-A952-A788-3C4F-65FE0513ADC2}"/>
              </a:ext>
            </a:extLst>
          </p:cNvPr>
          <p:cNvSpPr/>
          <p:nvPr/>
        </p:nvSpPr>
        <p:spPr>
          <a:xfrm rot="-10800000" flipV="1">
            <a:off x="2667148" y="819893"/>
            <a:ext cx="1393874" cy="13515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err="1">
                <a:solidFill>
                  <a:schemeClr val="bg1"/>
                </a:solidFill>
                <a:latin typeface="Rockwell"/>
              </a:rPr>
              <a:t>Val</a:t>
            </a:r>
            <a:r>
              <a:rPr lang="fi-FI" sz="2400">
                <a:solidFill>
                  <a:schemeClr val="bg1"/>
                </a:solidFill>
                <a:latin typeface="Rockwel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3882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D5D77-4AD6-429A-848F-FA759E55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8AFE2F-35E5-4CA1-ABBC-61F0DAC17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4400" dirty="0"/>
              <a:t>Jatkuvaa ja monimuotoista (OPS)</a:t>
            </a:r>
          </a:p>
          <a:p>
            <a:r>
              <a:rPr lang="fi-FI" sz="4400" dirty="0"/>
              <a:t>Talvella arviointikeskustelut</a:t>
            </a:r>
          </a:p>
          <a:p>
            <a:r>
              <a:rPr lang="fi-FI" sz="4400" dirty="0"/>
              <a:t>Keväällä</a:t>
            </a:r>
            <a:r>
              <a:rPr lang="fi-FI" sz="4400"/>
              <a:t> </a:t>
            </a:r>
            <a:r>
              <a:rPr lang="fi-FI" sz="4400" dirty="0"/>
              <a:t>lukuvuositodistus  numeroasteikolla 4-10</a:t>
            </a:r>
            <a:endParaRPr lang="fi-FI" sz="4400"/>
          </a:p>
        </p:txBody>
      </p:sp>
    </p:spTree>
    <p:extLst>
      <p:ext uri="{BB962C8B-B14F-4D97-AF65-F5344CB8AC3E}">
        <p14:creationId xmlns:p14="http://schemas.microsoft.com/office/powerpoint/2010/main" val="76545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72A020-FFAD-439B-A43B-4E5EF1FB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Poissaolot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852501-4C5D-427C-8EF3-8DB4C726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 sz="4000" dirty="0"/>
              <a:t>Sairaspoissaolon ilmoitus Wilman kautta (keltainen merkintä</a:t>
            </a:r>
            <a:r>
              <a:rPr lang="fi-FI" sz="4000"/>
              <a:t>).</a:t>
            </a:r>
            <a:endParaRPr lang="fi-FI" sz="4000" dirty="0"/>
          </a:p>
          <a:p>
            <a:r>
              <a:rPr lang="fi-FI" sz="4000" dirty="0"/>
              <a:t>Kipeänä saa sairastaa rauhassa ja ryhtyä tekemään koulutehtäviä, kun vointi sen sallii. </a:t>
            </a:r>
          </a:p>
          <a:p>
            <a:r>
              <a:rPr lang="fi-FI" sz="4000" dirty="0"/>
              <a:t>Pyritään siihen, että luokkatoveri tai sisarus tuo puuttuvat kirjat. Tästä voi myös tarvittaessa muistutella.  </a:t>
            </a:r>
          </a:p>
          <a:p>
            <a:r>
              <a:rPr lang="fi-FI" sz="4000" dirty="0"/>
              <a:t>Oppilas voi kysellä</a:t>
            </a:r>
            <a:r>
              <a:rPr lang="fi-FI" sz="4000"/>
              <a:t> </a:t>
            </a:r>
            <a:r>
              <a:rPr lang="fi-FI" sz="4000" dirty="0"/>
              <a:t>tehtäviä </a:t>
            </a:r>
            <a:r>
              <a:rPr lang="fi-FI" sz="4000"/>
              <a:t>kavereilta, tai niitä voi tiedustella opettajilta</a:t>
            </a:r>
            <a:r>
              <a:rPr lang="fi-FI" sz="4000" dirty="0"/>
              <a:t> suoraan Wilman tai </a:t>
            </a:r>
            <a:r>
              <a:rPr lang="fi-FI" sz="4000" dirty="0" err="1"/>
              <a:t>Teamsin</a:t>
            </a:r>
            <a:r>
              <a:rPr lang="fi-FI" sz="4000" dirty="0"/>
              <a:t> kautta.</a:t>
            </a:r>
          </a:p>
          <a:p>
            <a:r>
              <a:rPr lang="fi-FI" sz="4000" dirty="0"/>
              <a:t>Poissaolomalli edelleen voimassa</a:t>
            </a:r>
            <a:r>
              <a:rPr lang="fi-FI" sz="4000" dirty="0">
                <a:sym typeface="Wingdings" panose="05000000000000000000" pitchFamily="2" charset="2"/>
              </a:rPr>
              <a:t>. 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46446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36658C-8D15-40B8-B517-047E95A0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</a:rPr>
              <a:t>Loma-anomukset</a:t>
            </a:r>
            <a:endParaRPr lang="fi-FI">
              <a:solidFill>
                <a:schemeClr val="tx1"/>
              </a:solidFill>
              <a:latin typeface="Garamond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3963D-FD7D-4A25-9AD4-52D8D5A38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fi-FI" sz="4000" dirty="0"/>
              <a:t>Loman aikana käsiteltävät oppiaineet ja eteneminen ovat </a:t>
            </a:r>
            <a:r>
              <a:rPr lang="fi-FI" sz="4000" u="sng"/>
              <a:t>huoltajien vastuulla</a:t>
            </a:r>
            <a:r>
              <a:rPr lang="fi-FI" sz="4000" dirty="0"/>
              <a:t>. </a:t>
            </a:r>
          </a:p>
          <a:p>
            <a:r>
              <a:rPr lang="fi-FI" sz="4000" dirty="0"/>
              <a:t>Osan tehtävistä saa ennakkoon ja osan loman jälkeen.</a:t>
            </a:r>
          </a:p>
          <a:p>
            <a:pPr lvl="0">
              <a:defRPr/>
            </a:pPr>
            <a:r>
              <a:rPr lang="fi-FI" sz="4000"/>
              <a:t>Ylimääräiset vapaat anotaan etukäteen Wilman kautta.</a:t>
            </a:r>
          </a:p>
          <a:p>
            <a:pPr lvl="0">
              <a:defRPr/>
            </a:pPr>
            <a:r>
              <a:rPr lang="fi-FI" sz="4000" dirty="0"/>
              <a:t>Hakemukset ja päätökset -välilehti, josta linkit lomakkeisiin löytyvät.</a:t>
            </a:r>
            <a:br>
              <a:rPr lang="fi-FI" sz="4000" dirty="0"/>
            </a:br>
            <a:r>
              <a:rPr lang="fi-FI" sz="4000" dirty="0"/>
              <a:t>* Loma-anomus 1-5 päivää</a:t>
            </a:r>
            <a:br>
              <a:rPr lang="fi-FI" sz="4000" dirty="0"/>
            </a:br>
            <a:r>
              <a:rPr lang="fi-FI" sz="4000" dirty="0"/>
              <a:t>* Loma-anomus yli 5 päivää</a:t>
            </a:r>
            <a:endParaRPr lang="fi-FI" sz="40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fi-FI" sz="4000"/>
              <a:t>1-5 pv myöntää oma opettaja. </a:t>
            </a:r>
          </a:p>
          <a:p>
            <a:pPr lvl="0">
              <a:defRPr/>
            </a:pPr>
            <a:r>
              <a:rPr lang="fi-FI" sz="4000"/>
              <a:t>Rehtori myöntää pidemmät lomat. </a:t>
            </a:r>
          </a:p>
          <a:p>
            <a:endParaRPr lang="fi-FI" sz="4000" dirty="0"/>
          </a:p>
          <a:p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96306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6F3760-2E39-8D74-5E5E-6E6F945E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Liikuntasuunnitelma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041551-B03A-00D7-7133-1B6184D4F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fi-FI" sz="1800" dirty="0">
                <a:effectLst/>
                <a:latin typeface="calibri" panose="020F0502020204030204" pitchFamily="34" charset="0"/>
              </a:rPr>
              <a:t>vk 33-38 perusliikunta ja </a:t>
            </a:r>
            <a:r>
              <a:rPr lang="fi-FI" sz="1800" dirty="0" err="1">
                <a:effectLst/>
                <a:latin typeface="calibri" panose="020F0502020204030204" pitchFamily="34" charset="0"/>
              </a:rPr>
              <a:t>Movet</a:t>
            </a:r>
            <a:r>
              <a:rPr lang="fi-FI" sz="1800" dirty="0">
                <a:effectLst/>
                <a:latin typeface="calibri" panose="020F0502020204030204" pitchFamily="34" charset="0"/>
              </a:rPr>
              <a:t>(yleisurheilua, juoksemista, hyppäämistä ja heittämistä sisältävät pelit ja leikit), ulkopalloilu</a:t>
            </a:r>
            <a:endParaRPr lang="fi-FI" dirty="0">
              <a:effectLst/>
            </a:endParaRPr>
          </a:p>
          <a:p>
            <a:pPr rtl="0"/>
            <a:r>
              <a:rPr lang="fi-FI" sz="1800" dirty="0">
                <a:effectLst/>
                <a:latin typeface="calibri" panose="020F0502020204030204" pitchFamily="34" charset="0"/>
              </a:rPr>
              <a:t>vk 39-41 suunnistus ja </a:t>
            </a:r>
            <a:r>
              <a:rPr lang="fi-FI" sz="1800" dirty="0" err="1">
                <a:effectLst/>
                <a:latin typeface="calibri" panose="020F0502020204030204" pitchFamily="34" charset="0"/>
              </a:rPr>
              <a:t>Movet</a:t>
            </a:r>
            <a:r>
              <a:rPr lang="fi-FI" sz="1800" dirty="0">
                <a:effectLst/>
                <a:latin typeface="calibri" panose="020F0502020204030204" pitchFamily="34" charset="0"/>
              </a:rPr>
              <a:t>, luontoliikunta yms.</a:t>
            </a:r>
            <a:endParaRPr lang="fi-FI" dirty="0">
              <a:effectLst/>
            </a:endParaRPr>
          </a:p>
          <a:p>
            <a:pPr rtl="0"/>
            <a:r>
              <a:rPr lang="fi-FI" sz="1800" i="1" dirty="0">
                <a:effectLst/>
                <a:latin typeface="calibri" panose="020F0502020204030204" pitchFamily="34" charset="0"/>
              </a:rPr>
              <a:t>vk 42 syysloma</a:t>
            </a:r>
            <a:endParaRPr lang="fi-FI" dirty="0">
              <a:effectLst/>
            </a:endParaRPr>
          </a:p>
          <a:p>
            <a:pPr rtl="0"/>
            <a:r>
              <a:rPr lang="fi-FI" sz="1800" dirty="0">
                <a:effectLst/>
                <a:latin typeface="calibri" panose="020F0502020204030204" pitchFamily="34" charset="0"/>
              </a:rPr>
              <a:t>vk 43-45 verkkopelit (lentopallo, sulkapallo, tennis, pingis yms.)</a:t>
            </a:r>
            <a:endParaRPr lang="fi-FI" dirty="0">
              <a:effectLst/>
            </a:endParaRPr>
          </a:p>
          <a:p>
            <a:pPr rtl="0"/>
            <a:r>
              <a:rPr lang="fi-FI" sz="1800" dirty="0">
                <a:effectLst/>
                <a:latin typeface="calibri" panose="020F0502020204030204" pitchFamily="34" charset="0"/>
              </a:rPr>
              <a:t>vk 46-47 telinevoimistelu</a:t>
            </a:r>
            <a:endParaRPr lang="fi-FI" dirty="0">
              <a:effectLst/>
            </a:endParaRPr>
          </a:p>
          <a:p>
            <a:pPr rtl="0"/>
            <a:r>
              <a:rPr lang="fi-FI" sz="1800" dirty="0">
                <a:effectLst/>
                <a:latin typeface="calibri" panose="020F0502020204030204" pitchFamily="34" charset="0"/>
              </a:rPr>
              <a:t>vk 48 tarkkuuslajit (esim. </a:t>
            </a:r>
            <a:r>
              <a:rPr lang="fi-FI" sz="1800" dirty="0" err="1">
                <a:effectLst/>
                <a:latin typeface="calibri" panose="020F0502020204030204" pitchFamily="34" charset="0"/>
              </a:rPr>
              <a:t>darts</a:t>
            </a:r>
            <a:r>
              <a:rPr lang="fi-FI" sz="1800" dirty="0">
                <a:effectLst/>
                <a:latin typeface="calibri" panose="020F0502020204030204" pitchFamily="34" charset="0"/>
              </a:rPr>
              <a:t>, golf, petankki, corn </a:t>
            </a:r>
            <a:r>
              <a:rPr lang="fi-FI" sz="1800" dirty="0" err="1">
                <a:effectLst/>
                <a:latin typeface="calibri" panose="020F0502020204030204" pitchFamily="34" charset="0"/>
              </a:rPr>
              <a:t>hole</a:t>
            </a:r>
            <a:r>
              <a:rPr lang="fi-FI" sz="1800" dirty="0">
                <a:effectLst/>
                <a:latin typeface="calibri" panose="020F0502020204030204" pitchFamily="34" charset="0"/>
              </a:rPr>
              <a:t>, tarkkuusheitot…)</a:t>
            </a:r>
            <a:endParaRPr lang="fi-FI" dirty="0">
              <a:effectLst/>
            </a:endParaRPr>
          </a:p>
          <a:p>
            <a:pPr rtl="0"/>
            <a:r>
              <a:rPr lang="fi-FI" sz="1800" dirty="0">
                <a:effectLst/>
                <a:latin typeface="calibri" panose="020F0502020204030204" pitchFamily="34" charset="0"/>
              </a:rPr>
              <a:t>vk 49-50 sisäpalloilu/musiikkiliikunta</a:t>
            </a:r>
            <a:endParaRPr lang="fi-FI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536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c90bd5-780b-4a64-a768-94b3230d45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1D925260582FF43A662A5E2607888E3" ma:contentTypeVersion="17" ma:contentTypeDescription="Luo uusi asiakirja." ma:contentTypeScope="" ma:versionID="0e46e47d4936042ad07b54746a980c38">
  <xsd:schema xmlns:xsd="http://www.w3.org/2001/XMLSchema" xmlns:xs="http://www.w3.org/2001/XMLSchema" xmlns:p="http://schemas.microsoft.com/office/2006/metadata/properties" xmlns:ns3="77c90bd5-780b-4a64-a768-94b3230d451e" xmlns:ns4="f688ec6e-92bc-453f-b83e-ce20c1b2b119" targetNamespace="http://schemas.microsoft.com/office/2006/metadata/properties" ma:root="true" ma:fieldsID="d84ac6c6bd5d48bfc1c31ab2a3af1bde" ns3:_="" ns4:_="">
    <xsd:import namespace="77c90bd5-780b-4a64-a768-94b3230d451e"/>
    <xsd:import namespace="f688ec6e-92bc-453f-b83e-ce20c1b2b1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90bd5-780b-4a64-a768-94b3230d4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8ec6e-92bc-453f-b83e-ce20c1b2b1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B2632E-8FD3-4D0F-B02E-FC85D9C4B2AC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688ec6e-92bc-453f-b83e-ce20c1b2b119"/>
    <ds:schemaRef ds:uri="77c90bd5-780b-4a64-a768-94b3230d451e"/>
  </ds:schemaRefs>
</ds:datastoreItem>
</file>

<file path=customXml/itemProps2.xml><?xml version="1.0" encoding="utf-8"?>
<ds:datastoreItem xmlns:ds="http://schemas.openxmlformats.org/officeDocument/2006/customXml" ds:itemID="{9E1BCAA1-5E47-4063-9084-AB08649246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8AE40-4B2C-4293-94BB-ADC99841B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c90bd5-780b-4a64-a768-94b3230d451e"/>
    <ds:schemaRef ds:uri="f688ec6e-92bc-453f-b83e-ce20c1b2b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19885</TotalTime>
  <Words>425</Words>
  <Application>Microsoft Office PowerPoint</Application>
  <PresentationFormat>Laajakuva</PresentationFormat>
  <Paragraphs>72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calibri</vt:lpstr>
      <vt:lpstr>Century Gothic</vt:lpstr>
      <vt:lpstr>Garamond</vt:lpstr>
      <vt:lpstr>Modern Love</vt:lpstr>
      <vt:lpstr>Rockwell</vt:lpstr>
      <vt:lpstr>Wingdings</vt:lpstr>
      <vt:lpstr>Wingdings 3</vt:lpstr>
      <vt:lpstr>Ion</vt:lpstr>
      <vt:lpstr>5ABXL:n vanhempainilta</vt:lpstr>
      <vt:lpstr>Keskustelkaa lähellä istuvien kanssa. Aihe-ehdotuksia:</vt:lpstr>
      <vt:lpstr>Yhteystiedot</vt:lpstr>
      <vt:lpstr>Uutta viidennellä luokalla</vt:lpstr>
      <vt:lpstr>Oppiaineet 5 lk.</vt:lpstr>
      <vt:lpstr>Arviointi</vt:lpstr>
      <vt:lpstr>Poissaolot</vt:lpstr>
      <vt:lpstr>Loma-anomukset</vt:lpstr>
      <vt:lpstr>Liikuntasuunnitelma</vt:lpstr>
      <vt:lpstr>Päivämääriä</vt:lpstr>
      <vt:lpstr>Mitä muuta mielessä?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2B:n vanhempainilta</dc:title>
  <dc:creator>Lauri Takala</dc:creator>
  <cp:lastModifiedBy>Joni Rikman</cp:lastModifiedBy>
  <cp:revision>16</cp:revision>
  <dcterms:created xsi:type="dcterms:W3CDTF">2020-09-01T09:22:50Z</dcterms:created>
  <dcterms:modified xsi:type="dcterms:W3CDTF">2025-08-21T15:07:33Z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0x01010071D925260582FF43A662A5E2607888E3</vt:lpwstr>
  </property>
</Properties>
</file>