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6" r:id="rId5"/>
    <p:sldId id="268" r:id="rId6"/>
    <p:sldId id="259" r:id="rId7"/>
    <p:sldId id="264" r:id="rId8"/>
    <p:sldId id="258" r:id="rId9"/>
    <p:sldId id="262" r:id="rId10"/>
    <p:sldId id="265" r:id="rId11"/>
    <p:sldId id="257" r:id="rId12"/>
    <p:sldId id="269" r:id="rId13"/>
    <p:sldId id="267" r:id="rId14"/>
    <p:sldId id="266" r:id="rId15"/>
    <p:sldId id="260" r:id="rId16"/>
    <p:sldId id="277" r:id="rId17"/>
    <p:sldId id="278" r:id="rId18"/>
    <p:sldId id="279" r:id="rId19"/>
    <p:sldId id="272" r:id="rId20"/>
    <p:sldId id="271" r:id="rId21"/>
    <p:sldId id="270" r:id="rId22"/>
    <p:sldId id="273" r:id="rId23"/>
    <p:sldId id="261" r:id="rId24"/>
    <p:sldId id="281" r:id="rId25"/>
    <p:sldId id="275" r:id="rId26"/>
    <p:sldId id="274" r:id="rId27"/>
    <p:sldId id="280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2" r:id="rId38"/>
    <p:sldId id="293" r:id="rId39"/>
    <p:sldId id="295" r:id="rId40"/>
    <p:sldId id="296" r:id="rId41"/>
    <p:sldId id="297" r:id="rId42"/>
    <p:sldId id="299" r:id="rId43"/>
    <p:sldId id="298" r:id="rId44"/>
    <p:sldId id="300" r:id="rId4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2" dt="2026-08-28T07:00:41.895"/>
    <p1510:client id="{0264FB97-7613-73BB-8DA8-3138562078A9}" v="3" dt="2026-08-28T06:34:17.034"/>
    <p1510:client id="{05155DBE-FD91-31CD-0982-2A0F19FDB47B}" v="3" dt="2026-08-28T06:33:48.833"/>
    <p1510:client id="{34A2E29F-A5B1-3D01-6E46-FC2CCDF9ECF1}" v="7" dt="2026-08-28T06:40:32.226"/>
    <p1510:client id="{4163E476-82F1-38CC-DA41-9659098FEA60}" v="3" dt="2026-08-28T06:40:47.044"/>
    <p1510:client id="{4769D452-F2A3-419C-B81E-9B4CAB4974E6}" v="5" dt="2026-08-28T06:54:46.651"/>
    <p1510:client id="{591CA6D2-29C0-2CB0-FF3D-68CD18919096}" v="19" dt="2026-08-28T06:40:26.547"/>
    <p1510:client id="{7C2790DC-678F-DA2C-DB5A-E93EA16344C6}" v="3" dt="2026-08-28T06:35:24.030"/>
    <p1510:client id="{B9B44823-BF83-5CC6-5A46-3942AA84B89F}" v="8" dt="2026-08-28T06:40:20.865"/>
    <p1510:client id="{C860F59E-B731-0D9C-C9E7-116A81273F70}" v="1" dt="2026-08-28T06:38:12.859"/>
    <p1510:client id="{C96FDB45-F3BE-EF08-996A-7ACFC7ACE1E4}" v="19" dt="2026-08-28T06:45:08.396"/>
    <p1510:client id="{D918195C-7878-C664-AF16-2E9681AB99E7}" v="5" dt="2026-08-28T06:40:51.051"/>
    <p1510:client id="{D96C45DE-8E7C-F3FA-B65C-5F2DCCA71F98}" v="7" dt="2026-08-28T06:34:16.280"/>
    <p1510:client id="{E24940DA-EA7E-461E-2A6F-86AB4803EE76}" v="14" dt="2026-08-28T06:40:43.121"/>
    <p1510:client id="{E727BB56-6056-5DB7-36D5-46E1BBE4DE52}" v="13" dt="2026-08-28T06:40:58.701"/>
    <p1510:client id="{EAF540C5-9B37-D923-1B6B-F30EB5A5E642}" v="11" dt="2026-08-28T06:38:31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4A433-3121-48B3-871D-6E59042818BF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6B66C-67A5-4838-8F4C-623D8FAB8F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475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Maust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uurahaiset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Niitty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Keto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Kansanl%C3%A4%C3%A4kint%C3%A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fi.wikipedia.org/wiki/Finni" TargetMode="External"/><Relationship Id="rId5" Type="http://schemas.openxmlformats.org/officeDocument/2006/relationships/hyperlink" Target="https://fi.wikipedia.org/wiki/Nokkonen" TargetMode="External"/><Relationship Id="rId4" Type="http://schemas.openxmlformats.org/officeDocument/2006/relationships/hyperlink" Target="https://fi.wikipedia.org/wiki/Ihottuma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Hukanputki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yrkkykatko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Siitep%C3%B6ly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Olut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C-vitamiini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Pietaryrtti. 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Pietaryrttiä on käytetty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Mauste"/>
              </a:rPr>
              <a:t>mausteena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uurahaiset"/>
              </a:rPr>
              <a:t>muurahaisten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karkotteena. Pietaryrtin haju on voimakas ja vastenmielinen, mikä selittää kasvin käyttöä keskiajalla rohtona ja karkotteena.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kissankello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Se on kuivien ja aurinkoisten paikkojen kuten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Niitty"/>
              </a:rPr>
              <a:t>niittyjen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 </a:t>
            </a:r>
            <a:r>
              <a:rPr lang="fi-FI" b="0" i="0" u="sng">
                <a:solidFill>
                  <a:srgbClr val="0B0080"/>
                </a:solidFill>
                <a:effectLst/>
                <a:latin typeface="Arial"/>
                <a:hlinkClick r:id="rId4" tooltip="Keto"/>
              </a:rPr>
              <a:t>ketojen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mäenrinteiden, kallioiden ja pientareiden kasvi.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5481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Piharatamo on yleinen nurmikoiden rikkaruoho, joka kestää tallaamista, mutta vaatii paljon valoa menestyäkseen. 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3" tooltip="Kansanlääkintä"/>
              </a:rPr>
              <a:t>Kansanlääkinnässä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kevyesti murskattuja ratamonlehtiä käytetään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4" tooltip="Ihottuma"/>
              </a:rPr>
              <a:t>ihottumien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, hyönteisen pistojen,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5" tooltip="Nokkonen"/>
              </a:rPr>
              <a:t>nokkosen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polttaman ja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6" tooltip="Finni"/>
              </a:rPr>
              <a:t>finnien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hoitoon.</a:t>
            </a:r>
            <a:endParaRPr lang="fi-FI" u="none">
              <a:solidFill>
                <a:schemeClr val="tx1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632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poimulehti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715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Ojakärsämö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7544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>
                <a:cs typeface="Calibri"/>
              </a:rPr>
              <a:t>nokkonen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866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Mesiangervo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6049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Hiirenvirna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421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Niittynätkelmä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0801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Syysmaitiainen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1323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Pihatatar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610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Siankärsämö kestää hyvin kuivuutta ja viihtyy ihmisen muokkaamassa ympäristössä. Sitä tavataan esimerkiksi niityillä, pientareilla, pihoilla, pelloilla, metsänreunoissa, joutomailla ja tienvarsilla. </a:t>
            </a:r>
            <a:r>
              <a:rPr lang="fi-FI"/>
              <a:t>Suomessa siankärsämö on muinaistulokas, jolla on monta kansanomaista nimitystä, kuten </a:t>
            </a:r>
            <a:r>
              <a:rPr lang="fi-FI" err="1"/>
              <a:t>pyörtänöpöllö</a:t>
            </a:r>
            <a:r>
              <a:rPr lang="fi-FI"/>
              <a:t>, pellonvanhin ja akantupakki.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7936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kannusruoho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5346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ohdake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32558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Komealupiini on määritelty Suomessa haitalliseksi vieraslajiksi. Komealupiinia esiintyy koristekasvina puutarhoissa ja sieltä karanneena etenkin tienpientareilla.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05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Puna-</a:t>
            </a:r>
            <a:r>
              <a:rPr lang="en-US" err="1">
                <a:cs typeface="Calibri"/>
              </a:rPr>
              <a:t>apila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29878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valkoapila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399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ampiainen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7581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kimalainen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6764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mehiläinen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55696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seitsenpistepirkko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4093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Isosittiäinen eli sontiainen</a:t>
            </a:r>
          </a:p>
          <a:p>
            <a:r>
              <a:rPr lang="fi-FI"/>
              <a:t>Isosittiäinen on 2,5 senttimetrin pituinen. Se on kauttaaltaan kiiltävän musta, joskus väri vivahtaa </a:t>
            </a:r>
            <a:r>
              <a:rPr lang="fi-FI" err="1"/>
              <a:t>siniseenTuntosarvet</a:t>
            </a:r>
            <a:r>
              <a:rPr lang="fi-FI"/>
              <a:t> ovat lyhyet ja päitään kohden paksunevat. Jokaisessa jalassaan sillä on lukuisia väkäsiä. </a:t>
            </a:r>
          </a:p>
          <a:p>
            <a:r>
              <a:rPr lang="fi-FI"/>
              <a:t>Isosittiäistä esiintyy laajalti Euroopassa. Sen kanta on kuitenkin ollut selvästi pienenemässä. </a:t>
            </a:r>
          </a:p>
          <a:p>
            <a:r>
              <a:rPr lang="fi-FI"/>
              <a:t>Se syö kasvinsyöjäeläinten jätöksiä ja esiintyy tämän takia aina siellä missä on karjaa. Illalla sontiaisia voidaan nähdä maassa karjaeläinten ympärillä.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0797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Koiranputki on syötävää, mutta sen makua pidetään hieman epämiellyttävänä. On myös oltava varovainen, sillä koiranputki muistuttaa ulkonäöltään myrkyllisiä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Hukanputki"/>
              </a:rPr>
              <a:t>hukanputkia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yrkkykatko"/>
              </a:rPr>
              <a:t>myrkkykatkoa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0678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Heinäsirkka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20613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sitruunaperhonen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91396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neitoperhonen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5480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Amiraaliperhonen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4174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suruvaippa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124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kirva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46236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paarma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29279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kärpänen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52533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lukki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2062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punkki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1779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 on pahimpia siitepölyallergian aiheuttajia, koska se tuottaa muita kasveja enemmän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Siitepöly"/>
              </a:rPr>
              <a:t>siitepölyä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joka leviää tuulen mukana. Pujoa yritetäänkin sen takia hävittää sen tavallisilta kasvupaikoilta: tienvarsilta, joutomailta ja niityiltä.</a:t>
            </a:r>
          </a:p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Pujoa on haitallisuudestaan huolimatta käytetty humalan asemasta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Olut"/>
              </a:rPr>
              <a:t>oluen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maustamiseen.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2780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ristihämähäkki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449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Pihasaunio kestää kasvupaikoillaan erittäin hyvin tallaamista tai yliajamista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012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Saunakukka eli peltosaunio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200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Maitohorsma valtaa itselleen hyvin nopeasti vapaat kasvupaikat. Se leviää tehokkaasti sekä siementensä että juurakkonsa avulla. Maitohorsman lehdissä on runsaasti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C-vitamiini"/>
              </a:rPr>
              <a:t>C-vitamiinia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 sitä käytetäänkin ruuaksi monin tavoin.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77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Niittyleinikki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39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Harakankello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90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517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245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8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46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585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6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636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6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411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49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14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350B6-4F81-4495-A155-E58A34C95C2C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271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/>
          <a:lstStyle/>
          <a:p>
            <a:r>
              <a:rPr lang="fi-FI" dirty="0"/>
              <a:t>Ojan ja pientareen kasveja ja ötököitä</a:t>
            </a:r>
          </a:p>
        </p:txBody>
      </p:sp>
    </p:spTree>
    <p:extLst>
      <p:ext uri="{BB962C8B-B14F-4D97-AF65-F5344CB8AC3E}">
        <p14:creationId xmlns:p14="http://schemas.microsoft.com/office/powerpoint/2010/main" val="1982509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07" y="-667687"/>
            <a:ext cx="6419850" cy="755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0B70B11-16D5-136F-818F-BAE224DF513B}"/>
              </a:ext>
            </a:extLst>
          </p:cNvPr>
          <p:cNvSpPr txBox="1"/>
          <p:nvPr/>
        </p:nvSpPr>
        <p:spPr>
          <a:xfrm>
            <a:off x="693964" y="6061982"/>
            <a:ext cx="14703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harakankello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45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12" cy="686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BD24FEBF-54EE-F427-16BC-A2D2E41BF406}"/>
              </a:ext>
            </a:extLst>
          </p:cNvPr>
          <p:cNvSpPr txBox="1"/>
          <p:nvPr/>
        </p:nvSpPr>
        <p:spPr>
          <a:xfrm>
            <a:off x="217649" y="6202314"/>
            <a:ext cx="12018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kissankello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345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A5FA3B5-52B5-4BCC-A8CC-9800055B85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50"/>
          <a:stretch/>
        </p:blipFill>
        <p:spPr>
          <a:xfrm>
            <a:off x="1216755" y="0"/>
            <a:ext cx="6722883" cy="6858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F1435157-6A50-66BE-27F3-EBF951EF10D5}"/>
              </a:ext>
            </a:extLst>
          </p:cNvPr>
          <p:cNvSpPr txBox="1"/>
          <p:nvPr/>
        </p:nvSpPr>
        <p:spPr>
          <a:xfrm>
            <a:off x="1627593" y="5804544"/>
            <a:ext cx="13004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piharatamo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522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D8F180F-18CC-4AAD-AA75-719CD89FF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7AF9E4A-0957-E027-7F15-E35FF342F2C5}"/>
              </a:ext>
            </a:extLst>
          </p:cNvPr>
          <p:cNvSpPr txBox="1"/>
          <p:nvPr/>
        </p:nvSpPr>
        <p:spPr>
          <a:xfrm>
            <a:off x="344953" y="4903264"/>
            <a:ext cx="12716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poimulehti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69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1040E9B-A5C8-43DF-B282-60B37AF15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4480"/>
            <a:ext cx="3789040" cy="378904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B2868D13-6BF0-402D-9E08-07AAFF0E0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040" y="0"/>
            <a:ext cx="5812155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840C720-A24B-F9C5-A508-0121C3E61F5C}"/>
              </a:ext>
            </a:extLst>
          </p:cNvPr>
          <p:cNvSpPr txBox="1"/>
          <p:nvPr/>
        </p:nvSpPr>
        <p:spPr>
          <a:xfrm>
            <a:off x="209410" y="6166156"/>
            <a:ext cx="12606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ojakärsämö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099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9DFEF70-FB1D-4D06-A154-5094FFB3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586"/>
            <a:ext cx="9144000" cy="609482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17DAFC1-B789-85B0-7EE0-38FED80229E8}"/>
              </a:ext>
            </a:extLst>
          </p:cNvPr>
          <p:cNvSpPr txBox="1"/>
          <p:nvPr/>
        </p:nvSpPr>
        <p:spPr>
          <a:xfrm>
            <a:off x="244761" y="5873423"/>
            <a:ext cx="1147785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nokkonen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59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7509"/>
            <a:ext cx="9184617" cy="685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43920711-8682-768B-123D-DC2C9C7B571D}"/>
              </a:ext>
            </a:extLst>
          </p:cNvPr>
          <p:cNvSpPr txBox="1"/>
          <p:nvPr/>
        </p:nvSpPr>
        <p:spPr>
          <a:xfrm>
            <a:off x="276076" y="6029706"/>
            <a:ext cx="1421596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mesiangervo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56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96D83233-9F5B-12D3-C586-451B64AA87FE}"/>
              </a:ext>
            </a:extLst>
          </p:cNvPr>
          <p:cNvSpPr txBox="1"/>
          <p:nvPr/>
        </p:nvSpPr>
        <p:spPr>
          <a:xfrm>
            <a:off x="1025788" y="5617652"/>
            <a:ext cx="1261818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hiirenvirna</a:t>
            </a:r>
            <a:endParaRPr lang="fi-FI"/>
          </a:p>
        </p:txBody>
      </p:sp>
      <p:pic>
        <p:nvPicPr>
          <p:cNvPr id="3" name="Picture 2" descr="Ilmaisia Kuvia : kukka, yrtti, kasvitiede, kukoistava, puutarha, kasvisto,  wildflower, laji, digitalis, lintu virna, HIIRENVIRNA, tufted virna, lehmä  virna, boreal virna, land kasvi, dactylorhiza praetermissa 2063x2750 - -  708704 - Ilmainen Kuvapankki ...">
            <a:extLst>
              <a:ext uri="{FF2B5EF4-FFF2-40B4-BE49-F238E27FC236}">
                <a16:creationId xmlns:a16="http://schemas.microsoft.com/office/drawing/2014/main" id="{F14C5F32-9DC2-83B8-3288-A27C1C542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48" y="-2485"/>
            <a:ext cx="3686175" cy="4914900"/>
          </a:xfrm>
          <a:prstGeom prst="rect">
            <a:avLst/>
          </a:prstGeom>
        </p:spPr>
      </p:pic>
      <p:pic>
        <p:nvPicPr>
          <p:cNvPr id="6" name="Picture 5" descr="File:Hiirenvirna 2.5.2013 asikkala vääksy lohikujan ja päijänteen välinen metsä.jpg">
            <a:extLst>
              <a:ext uri="{FF2B5EF4-FFF2-40B4-BE49-F238E27FC236}">
                <a16:creationId xmlns:a16="http://schemas.microsoft.com/office/drawing/2014/main" id="{05A9395C-5295-224B-10A0-B1E754D3B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887" y="1937510"/>
            <a:ext cx="5477702" cy="49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41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F5C4AF6-743A-48E0-9355-CEAC2AFF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50C6198-179A-4FEE-ED83-50A0EBFEEF57}"/>
              </a:ext>
            </a:extLst>
          </p:cNvPr>
          <p:cNvSpPr txBox="1"/>
          <p:nvPr/>
        </p:nvSpPr>
        <p:spPr>
          <a:xfrm>
            <a:off x="239985" y="5665392"/>
            <a:ext cx="16161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niittynätkelmä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1031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le:Scorzoneroides autumnalis (Schuppenleuenzahn) IMG 4446.JPG">
            <a:extLst>
              <a:ext uri="{FF2B5EF4-FFF2-40B4-BE49-F238E27FC236}">
                <a16:creationId xmlns:a16="http://schemas.microsoft.com/office/drawing/2014/main" id="{8100B0C8-CBC7-8FA8-F353-EC881EEBC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7138" y="-8904"/>
            <a:ext cx="10338765" cy="6865868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3C89B1-6DC5-62BF-50E2-88BF24684BC1}"/>
              </a:ext>
            </a:extLst>
          </p:cNvPr>
          <p:cNvSpPr txBox="1"/>
          <p:nvPr/>
        </p:nvSpPr>
        <p:spPr>
          <a:xfrm>
            <a:off x="244121" y="5961314"/>
            <a:ext cx="16819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syysmaitiainen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488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r="-268" b="236"/>
          <a:stretch/>
        </p:blipFill>
        <p:spPr bwMode="auto">
          <a:xfrm>
            <a:off x="553453" y="0"/>
            <a:ext cx="8241631" cy="686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C06E8F59-4661-8319-8E9F-D5C7DCEA6219}"/>
              </a:ext>
            </a:extLst>
          </p:cNvPr>
          <p:cNvSpPr txBox="1"/>
          <p:nvPr/>
        </p:nvSpPr>
        <p:spPr>
          <a:xfrm>
            <a:off x="153528" y="6109886"/>
            <a:ext cx="11402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solidFill>
                  <a:srgbClr val="000000"/>
                </a:solidFill>
                <a:ea typeface="Calibri"/>
                <a:cs typeface="Calibri"/>
              </a:rPr>
              <a:t>pietaryrtti</a:t>
            </a:r>
          </a:p>
        </p:txBody>
      </p:sp>
    </p:spTree>
    <p:extLst>
      <p:ext uri="{BB962C8B-B14F-4D97-AF65-F5344CB8AC3E}">
        <p14:creationId xmlns:p14="http://schemas.microsoft.com/office/powerpoint/2010/main" val="1407400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610A3CF6-3755-94D2-62DF-89C667344B09}"/>
              </a:ext>
            </a:extLst>
          </p:cNvPr>
          <p:cNvSpPr txBox="1"/>
          <p:nvPr/>
        </p:nvSpPr>
        <p:spPr>
          <a:xfrm>
            <a:off x="280264" y="5884201"/>
            <a:ext cx="110121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pihatatar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1460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B81B568-E05A-44C3-ABE7-8F4DB6E31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76672"/>
            <a:ext cx="8112901" cy="608467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3973E6D-6B3E-7E84-5EF8-BDBC9D8BB2A4}"/>
              </a:ext>
            </a:extLst>
          </p:cNvPr>
          <p:cNvSpPr txBox="1"/>
          <p:nvPr/>
        </p:nvSpPr>
        <p:spPr>
          <a:xfrm>
            <a:off x="811716" y="5752841"/>
            <a:ext cx="14718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kannusruoho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9946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DCB90C8-D811-4517-88F3-4882A59B3E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68" t="89" r="-402" b="-299"/>
          <a:stretch/>
        </p:blipFill>
        <p:spPr>
          <a:xfrm>
            <a:off x="-416020" y="280"/>
            <a:ext cx="4199891" cy="68724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893921D-BDD0-47CC-8731-4FE5018D6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076" y="0"/>
            <a:ext cx="5159624" cy="6858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38656FCB-3A91-C42F-79C4-C66859F02BEE}"/>
              </a:ext>
            </a:extLst>
          </p:cNvPr>
          <p:cNvSpPr txBox="1"/>
          <p:nvPr/>
        </p:nvSpPr>
        <p:spPr>
          <a:xfrm>
            <a:off x="434486" y="6118889"/>
            <a:ext cx="956956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ohdake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0535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28D0BFF-CDBB-4035-A93A-2AE4DF3DB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817"/>
            <a:ext cx="9144000" cy="6098366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C22F17E-CD5D-02FB-EB9A-734569E0DA20}"/>
              </a:ext>
            </a:extLst>
          </p:cNvPr>
          <p:cNvSpPr txBox="1"/>
          <p:nvPr/>
        </p:nvSpPr>
        <p:spPr>
          <a:xfrm>
            <a:off x="251171" y="5876601"/>
            <a:ext cx="8054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lupiini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33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AE7FF1D-6AE2-4FEA-9E53-2DC2DE1F2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9CA08712-919C-5A40-2791-C28EE880915E}"/>
              </a:ext>
            </a:extLst>
          </p:cNvPr>
          <p:cNvSpPr txBox="1"/>
          <p:nvPr/>
        </p:nvSpPr>
        <p:spPr>
          <a:xfrm>
            <a:off x="296115" y="5692685"/>
            <a:ext cx="1217733" cy="3837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Puna-apila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2905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A2F6514-548E-4063-8557-744C40954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42" y="980728"/>
            <a:ext cx="6432715" cy="4824536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8D44099-2C5A-6EAA-EC82-26E67C15CFD5}"/>
              </a:ext>
            </a:extLst>
          </p:cNvPr>
          <p:cNvSpPr txBox="1"/>
          <p:nvPr/>
        </p:nvSpPr>
        <p:spPr>
          <a:xfrm>
            <a:off x="1620299" y="5151464"/>
            <a:ext cx="11688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valkoapila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7515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25F96D4-6C8C-49D5-8975-EAD1B31DE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0404"/>
            <a:ext cx="9144000" cy="6097191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79B3A61-F101-0834-28CB-B2EAD9FDD4C4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ampiainen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8195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689164A-FAF4-43D8-8000-DF2AEE1AD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256"/>
            <a:ext cx="9227602" cy="6137088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06AC519-FDC2-5CBD-0766-462895CDE986}"/>
              </a:ext>
            </a:extLst>
          </p:cNvPr>
          <p:cNvSpPr txBox="1"/>
          <p:nvPr/>
        </p:nvSpPr>
        <p:spPr>
          <a:xfrm>
            <a:off x="1461688" y="5276691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kimalainen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1611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F5E34B7-170B-44AD-B40B-A03FE35A7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356659"/>
            <a:ext cx="9180512" cy="6120341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D6013909-8B17-FA8F-9655-26A6471E1719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mehiläinen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9541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4FF9C06-7930-4C0E-8A27-2F4ED58B6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170" y="115019"/>
            <a:ext cx="685800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996F3CA-3E5A-3839-7AE2-51815A0E20F2}"/>
              </a:ext>
            </a:extLst>
          </p:cNvPr>
          <p:cNvSpPr txBox="1"/>
          <p:nvPr/>
        </p:nvSpPr>
        <p:spPr>
          <a:xfrm>
            <a:off x="1591084" y="6168087"/>
            <a:ext cx="19230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 err="1">
                <a:cs typeface="Calibri"/>
              </a:rPr>
              <a:t>seitsenpistepirkko</a:t>
            </a:r>
            <a:endParaRPr lang="fi-FI" err="1"/>
          </a:p>
        </p:txBody>
      </p:sp>
    </p:spTree>
    <p:extLst>
      <p:ext uri="{BB962C8B-B14F-4D97-AF65-F5344CB8AC3E}">
        <p14:creationId xmlns:p14="http://schemas.microsoft.com/office/powerpoint/2010/main" val="198815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Kuva, joka sisältää kohteen kukka, kasvi, porkkana, vihreä&#10;&#10;Kuvaus luotu automaattisesti">
            <a:extLst>
              <a:ext uri="{FF2B5EF4-FFF2-40B4-BE49-F238E27FC236}">
                <a16:creationId xmlns:a16="http://schemas.microsoft.com/office/drawing/2014/main" id="{7872486A-922E-351A-9070-F23440389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45792" y="-284352"/>
            <a:ext cx="9498716" cy="7139695"/>
          </a:xfrm>
          <a:prstGeom prst="rect">
            <a:avLst/>
          </a:prstGeom>
          <a:noFill/>
        </p:spPr>
      </p:pic>
      <p:pic>
        <p:nvPicPr>
          <p:cNvPr id="3" name="Kuva 3" descr="Kuva, joka sisältää kohteen kukka, kasvi, porkkana, sulje&#10;&#10;Kuvaus luotu automaattisesti">
            <a:extLst>
              <a:ext uri="{FF2B5EF4-FFF2-40B4-BE49-F238E27FC236}">
                <a16:creationId xmlns:a16="http://schemas.microsoft.com/office/drawing/2014/main" id="{15EA15C3-641E-D869-2CDA-5ADFD4BA7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296" y="145244"/>
            <a:ext cx="4879828" cy="4892817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24E5908-EBC2-4C23-AACE-80551B11EB58}"/>
              </a:ext>
            </a:extLst>
          </p:cNvPr>
          <p:cNvSpPr txBox="1"/>
          <p:nvPr/>
        </p:nvSpPr>
        <p:spPr>
          <a:xfrm>
            <a:off x="464234" y="5716297"/>
            <a:ext cx="2560320" cy="403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52860B0-02CF-AD49-DF58-C112FEA3D8D6}"/>
              </a:ext>
            </a:extLst>
          </p:cNvPr>
          <p:cNvSpPr txBox="1"/>
          <p:nvPr/>
        </p:nvSpPr>
        <p:spPr>
          <a:xfrm>
            <a:off x="468380" y="6105644"/>
            <a:ext cx="138156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siankärsämö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004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FF5E823-8BD4-492F-8847-FC15767D6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5" r="-211" b="3361"/>
          <a:stretch/>
        </p:blipFill>
        <p:spPr>
          <a:xfrm>
            <a:off x="-1386" y="1897811"/>
            <a:ext cx="5274608" cy="4960191"/>
          </a:xfrm>
          <a:prstGeom prst="rect">
            <a:avLst/>
          </a:prstGeom>
        </p:spPr>
      </p:pic>
      <p:pic>
        <p:nvPicPr>
          <p:cNvPr id="3" name="Kuva 3" descr="Kuva, joka sisältää kohteen hyönteinen&#10;&#10;Kuvaus luotu automaattisesti">
            <a:extLst>
              <a:ext uri="{FF2B5EF4-FFF2-40B4-BE49-F238E27FC236}">
                <a16:creationId xmlns:a16="http://schemas.microsoft.com/office/drawing/2014/main" id="{16AD3CDA-A973-AFC0-C79E-02C19DCEC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154" y="-719"/>
            <a:ext cx="5216105" cy="3912078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19DF8D6-E0A0-8A99-BE66-2217164EBB4A}"/>
              </a:ext>
            </a:extLst>
          </p:cNvPr>
          <p:cNvSpPr txBox="1"/>
          <p:nvPr/>
        </p:nvSpPr>
        <p:spPr>
          <a:xfrm>
            <a:off x="282744" y="6239974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sontiainen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2805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FC5039-1C44-40D6-A39C-6BBA51C1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2" y="0"/>
            <a:ext cx="9063436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454E1E00-CE5D-5B7B-8241-8404CD1C951B}"/>
              </a:ext>
            </a:extLst>
          </p:cNvPr>
          <p:cNvSpPr txBox="1"/>
          <p:nvPr/>
        </p:nvSpPr>
        <p:spPr>
          <a:xfrm>
            <a:off x="225235" y="5837408"/>
            <a:ext cx="13623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heinäsirkka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20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6D7575F-8C8C-4246-9846-FF874C20A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30" y="0"/>
            <a:ext cx="7761339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2B621B4-5B61-A136-16E0-004CD2A424EC}"/>
              </a:ext>
            </a:extLst>
          </p:cNvPr>
          <p:cNvSpPr txBox="1"/>
          <p:nvPr/>
        </p:nvSpPr>
        <p:spPr>
          <a:xfrm>
            <a:off x="900971" y="6211219"/>
            <a:ext cx="19086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sitruunaperhonen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0902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E353333-307B-42EC-BE2B-49F3F13A7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63" y="0"/>
            <a:ext cx="7016873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57996C4-7F9B-EED3-0C3F-37AD0ADB5878}"/>
              </a:ext>
            </a:extLst>
          </p:cNvPr>
          <p:cNvSpPr txBox="1"/>
          <p:nvPr/>
        </p:nvSpPr>
        <p:spPr>
          <a:xfrm>
            <a:off x="1289160" y="6283106"/>
            <a:ext cx="16786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neitoperhonen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5704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F69B912-99BC-4564-B9DD-AF6BCB6A0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BA7935B2-9F2A-9A96-7948-5FDFFC03D21C}"/>
              </a:ext>
            </a:extLst>
          </p:cNvPr>
          <p:cNvSpPr txBox="1"/>
          <p:nvPr/>
        </p:nvSpPr>
        <p:spPr>
          <a:xfrm>
            <a:off x="268367" y="5981182"/>
            <a:ext cx="18511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amiraaliperhonen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3475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62D13F6-412A-4333-931B-FD2A3961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E17C5E8A-6173-B76D-7E6F-91699A4DCD79}"/>
              </a:ext>
            </a:extLst>
          </p:cNvPr>
          <p:cNvSpPr txBox="1"/>
          <p:nvPr/>
        </p:nvSpPr>
        <p:spPr>
          <a:xfrm>
            <a:off x="225235" y="583740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suruvaippa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8936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C239E87-E9B2-4921-B591-DD941CB2F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363"/>
            <a:ext cx="9144000" cy="51435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53265FE-6A40-B153-E9D8-09F5C63AD652}"/>
              </a:ext>
            </a:extLst>
          </p:cNvPr>
          <p:cNvSpPr txBox="1"/>
          <p:nvPr/>
        </p:nvSpPr>
        <p:spPr>
          <a:xfrm>
            <a:off x="225235" y="5291068"/>
            <a:ext cx="12329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kirva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6998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D56F476-B605-49E8-968B-C42A84740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442912"/>
            <a:ext cx="8572500" cy="597217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2F48DFA8-BCAD-3CCA-6328-A0DF659A0103}"/>
              </a:ext>
            </a:extLst>
          </p:cNvPr>
          <p:cNvSpPr txBox="1"/>
          <p:nvPr/>
        </p:nvSpPr>
        <p:spPr>
          <a:xfrm>
            <a:off x="555914" y="5794276"/>
            <a:ext cx="93102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paarma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4922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0A1A192-3DF4-4781-9368-1F884DBC4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851"/>
            <a:ext cx="9144000" cy="6334298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66AB28F6-D351-E69D-0F93-82F5FF7498AF}"/>
              </a:ext>
            </a:extLst>
          </p:cNvPr>
          <p:cNvSpPr txBox="1"/>
          <p:nvPr/>
        </p:nvSpPr>
        <p:spPr>
          <a:xfrm>
            <a:off x="225235" y="5981182"/>
            <a:ext cx="108917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kärpänen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6616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D93121-0EF7-403B-B8B7-03C40F49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987"/>
            <a:ext cx="9144000" cy="514202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2B5E0B7-DCD6-5173-4630-08DED9B986C3}"/>
              </a:ext>
            </a:extLst>
          </p:cNvPr>
          <p:cNvSpPr txBox="1"/>
          <p:nvPr/>
        </p:nvSpPr>
        <p:spPr>
          <a:xfrm>
            <a:off x="253990" y="5291068"/>
            <a:ext cx="6290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lukki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431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708" y="-118254"/>
            <a:ext cx="5324475" cy="710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9293E62A-93CF-274C-37A4-73BCCD33C94D}"/>
              </a:ext>
            </a:extLst>
          </p:cNvPr>
          <p:cNvSpPr txBox="1"/>
          <p:nvPr/>
        </p:nvSpPr>
        <p:spPr>
          <a:xfrm>
            <a:off x="411764" y="6019737"/>
            <a:ext cx="13720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koiranputki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7101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55E353C-0C82-40F2-B4FB-C7B310A79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2905" y="129397"/>
            <a:ext cx="8954713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F3D13E5-7071-0743-5D45-E6A9AEF00E18}"/>
              </a:ext>
            </a:extLst>
          </p:cNvPr>
          <p:cNvSpPr txBox="1"/>
          <p:nvPr/>
        </p:nvSpPr>
        <p:spPr>
          <a:xfrm>
            <a:off x="397764" y="6053068"/>
            <a:ext cx="881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punkki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50120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07DD79-9894-451D-B126-52975ECD9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4" y="4508"/>
            <a:ext cx="8939097" cy="6856143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CA4A769-ACAF-EF56-CD7C-44DF4E8940CF}"/>
              </a:ext>
            </a:extLst>
          </p:cNvPr>
          <p:cNvSpPr txBox="1"/>
          <p:nvPr/>
        </p:nvSpPr>
        <p:spPr>
          <a:xfrm>
            <a:off x="301031" y="6240041"/>
            <a:ext cx="15856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ristihämähäkki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950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0DA2F2-B2FE-4B4B-B54A-C605FE1AC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446" y="0"/>
            <a:ext cx="4557107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2EC47828-FB0F-9DEF-16AE-C7828E7AA0E6}"/>
              </a:ext>
            </a:extLst>
          </p:cNvPr>
          <p:cNvSpPr txBox="1"/>
          <p:nvPr/>
        </p:nvSpPr>
        <p:spPr>
          <a:xfrm>
            <a:off x="425962" y="6275850"/>
            <a:ext cx="16328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pujo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383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5" b="2070"/>
          <a:stretch>
            <a:fillRect/>
          </a:stretch>
        </p:blipFill>
        <p:spPr bwMode="auto">
          <a:xfrm>
            <a:off x="2682" y="-4650"/>
            <a:ext cx="9244739" cy="686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E1D58FCD-1957-03A5-30FD-386ACA4DB6A5}"/>
              </a:ext>
            </a:extLst>
          </p:cNvPr>
          <p:cNvSpPr txBox="1"/>
          <p:nvPr/>
        </p:nvSpPr>
        <p:spPr>
          <a:xfrm>
            <a:off x="325636" y="6077747"/>
            <a:ext cx="13693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cs typeface="Calibri"/>
              </a:rPr>
              <a:t>pihasaunio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201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" y="-2792917"/>
            <a:ext cx="17179222" cy="965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8EDB0BA-CF09-7214-29E1-6E2AB05E948D}"/>
              </a:ext>
            </a:extLst>
          </p:cNvPr>
          <p:cNvSpPr txBox="1"/>
          <p:nvPr/>
        </p:nvSpPr>
        <p:spPr>
          <a:xfrm>
            <a:off x="241491" y="6141465"/>
            <a:ext cx="14297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>
                <a:ea typeface="Calibri"/>
                <a:cs typeface="Calibri"/>
              </a:rPr>
              <a:t>peltosaunio 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05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99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8D3E73C3-4D50-393A-67B8-B52291182DC9}"/>
              </a:ext>
            </a:extLst>
          </p:cNvPr>
          <p:cNvSpPr txBox="1"/>
          <p:nvPr/>
        </p:nvSpPr>
        <p:spPr>
          <a:xfrm>
            <a:off x="388552" y="6218461"/>
            <a:ext cx="14614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maitohorsma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639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513E7DD-D90A-4609-BD63-F5622CE5A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0"/>
            <a:ext cx="10315206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0A33EED4-E3B1-4847-BF17-0BF44ED3DE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01" b="3800"/>
          <a:stretch/>
        </p:blipFill>
        <p:spPr>
          <a:xfrm>
            <a:off x="20769" y="0"/>
            <a:ext cx="5696092" cy="68580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C528F4D2-AA06-F1AC-1B08-60AD31230991}"/>
              </a:ext>
            </a:extLst>
          </p:cNvPr>
          <p:cNvSpPr txBox="1"/>
          <p:nvPr/>
        </p:nvSpPr>
        <p:spPr>
          <a:xfrm>
            <a:off x="461101" y="5998439"/>
            <a:ext cx="16367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i-FI">
                <a:ea typeface="Calibri"/>
                <a:cs typeface="Calibri"/>
              </a:rPr>
              <a:t>niittyleinikki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7320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715D366B09C54683B6571321945688" ma:contentTypeVersion="11" ma:contentTypeDescription="Create a new document." ma:contentTypeScope="" ma:versionID="769c2f9270dcb8ee7cfebf8f87847e4b">
  <xsd:schema xmlns:xsd="http://www.w3.org/2001/XMLSchema" xmlns:xs="http://www.w3.org/2001/XMLSchema" xmlns:p="http://schemas.microsoft.com/office/2006/metadata/properties" xmlns:ns2="5c1601fc-e109-43f3-a1e2-c4d36e4b8d95" xmlns:ns3="7d6ae800-c249-4a19-bdd8-f0430dbff9d6" targetNamespace="http://schemas.microsoft.com/office/2006/metadata/properties" ma:root="true" ma:fieldsID="9d8387755ac89265b0e83d7ab490d47c" ns2:_="" ns3:_="">
    <xsd:import namespace="5c1601fc-e109-43f3-a1e2-c4d36e4b8d95"/>
    <xsd:import namespace="7d6ae800-c249-4a19-bdd8-f0430dbff9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1601fc-e109-43f3-a1e2-c4d36e4b8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6ae800-c249-4a19-bdd8-f0430dbff9d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792B04-447F-41F3-ACDA-7333B843EC23}">
  <ds:schemaRefs>
    <ds:schemaRef ds:uri="5c1601fc-e109-43f3-a1e2-c4d36e4b8d95"/>
    <ds:schemaRef ds:uri="7d6ae800-c249-4a19-bdd8-f0430dbff9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07DE26-7502-487D-A304-140C0CAF1F37}">
  <ds:schemaRefs>
    <ds:schemaRef ds:uri="5c1601fc-e109-43f3-a1e2-c4d36e4b8d95"/>
    <ds:schemaRef ds:uri="7d6ae800-c249-4a19-bdd8-f0430dbff9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D18167-4C85-424D-9B39-73C819BBA5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Näytössä katseltava diaesitys (4:3)</PresentationFormat>
  <Paragraphs>125</Paragraphs>
  <Slides>41</Slides>
  <Notes>40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Office-teema</vt:lpstr>
      <vt:lpstr>Ojan ja pientareen kasveja ja ötököitä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Ojan ja pientareen kasveja</dc:title>
  <dc:creator>Takala</dc:creator>
  <cp:lastModifiedBy>Milla Kaitajärvi</cp:lastModifiedBy>
  <cp:revision>3</cp:revision>
  <dcterms:created xsi:type="dcterms:W3CDTF">2016-08-14T11:52:37Z</dcterms:created>
  <dcterms:modified xsi:type="dcterms:W3CDTF">2026-08-31T08:03:48Z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0x0101006B715D366B09C54683B6571321945688</vt:lpwstr>
  </property>
</Properties>
</file>