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82" r:id="rId3"/>
    <p:sldId id="280" r:id="rId4"/>
    <p:sldId id="264" r:id="rId5"/>
    <p:sldId id="258" r:id="rId6"/>
    <p:sldId id="265" r:id="rId7"/>
    <p:sldId id="268" r:id="rId8"/>
    <p:sldId id="262" r:id="rId9"/>
    <p:sldId id="269" r:id="rId10"/>
    <p:sldId id="257" r:id="rId11"/>
    <p:sldId id="277" r:id="rId12"/>
    <p:sldId id="260" r:id="rId13"/>
    <p:sldId id="267" r:id="rId14"/>
    <p:sldId id="278" r:id="rId15"/>
    <p:sldId id="266" r:id="rId16"/>
    <p:sldId id="259" r:id="rId17"/>
    <p:sldId id="272" r:id="rId18"/>
    <p:sldId id="279" r:id="rId19"/>
    <p:sldId id="273" r:id="rId20"/>
    <p:sldId id="270" r:id="rId21"/>
    <p:sldId id="271" r:id="rId22"/>
    <p:sldId id="261" r:id="rId23"/>
    <p:sldId id="275" r:id="rId24"/>
    <p:sldId id="281" r:id="rId25"/>
    <p:sldId id="274" r:id="rId26"/>
    <p:sldId id="285" r:id="rId27"/>
    <p:sldId id="283" r:id="rId28"/>
    <p:sldId id="284" r:id="rId29"/>
    <p:sldId id="286" r:id="rId30"/>
    <p:sldId id="288" r:id="rId31"/>
    <p:sldId id="296" r:id="rId32"/>
    <p:sldId id="297" r:id="rId33"/>
    <p:sldId id="287" r:id="rId34"/>
    <p:sldId id="289" r:id="rId35"/>
    <p:sldId id="293" r:id="rId36"/>
    <p:sldId id="292" r:id="rId37"/>
    <p:sldId id="290" r:id="rId38"/>
    <p:sldId id="300" r:id="rId39"/>
    <p:sldId id="298" r:id="rId40"/>
    <p:sldId id="295" r:id="rId41"/>
    <p:sldId id="299" r:id="rId42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AFD973-6C55-418B-CC7B-741D5DF7134B}" v="13" dt="2026-08-25T13:25:36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ina Takala" userId="S::tiina.takala@edu.jyvaskyla.fi::7c770a3c-7728-4bc0-ba26-d608d166200a" providerId="AD" clId="Web-{1EAFD973-6C55-418B-CC7B-741D5DF7134B}"/>
    <pc:docChg chg="modSld">
      <pc:chgData name="Tiina Takala" userId="S::tiina.takala@edu.jyvaskyla.fi::7c770a3c-7728-4bc0-ba26-d608d166200a" providerId="AD" clId="Web-{1EAFD973-6C55-418B-CC7B-741D5DF7134B}" dt="2026-08-25T13:25:36.369" v="12" actId="1076"/>
      <pc:docMkLst>
        <pc:docMk/>
      </pc:docMkLst>
      <pc:sldChg chg="addSp delSp modSp">
        <pc:chgData name="Tiina Takala" userId="S::tiina.takala@edu.jyvaskyla.fi::7c770a3c-7728-4bc0-ba26-d608d166200a" providerId="AD" clId="Web-{1EAFD973-6C55-418B-CC7B-741D5DF7134B}" dt="2026-08-25T13:25:36.369" v="12" actId="1076"/>
        <pc:sldMkLst>
          <pc:docMk/>
          <pc:sldMk cId="2850341396" sldId="271"/>
        </pc:sldMkLst>
        <pc:picChg chg="add mod modCrop">
          <ac:chgData name="Tiina Takala" userId="S::tiina.takala@edu.jyvaskyla.fi::7c770a3c-7728-4bc0-ba26-d608d166200a" providerId="AD" clId="Web-{1EAFD973-6C55-418B-CC7B-741D5DF7134B}" dt="2026-08-25T13:25:31.759" v="8" actId="1076"/>
          <ac:picMkLst>
            <pc:docMk/>
            <pc:sldMk cId="2850341396" sldId="271"/>
            <ac:picMk id="2" creationId="{5DEAB2F2-DD4F-B26A-32B4-7A2C975FADC0}"/>
          </ac:picMkLst>
        </pc:picChg>
        <pc:picChg chg="add mod modCrop">
          <ac:chgData name="Tiina Takala" userId="S::tiina.takala@edu.jyvaskyla.fi::7c770a3c-7728-4bc0-ba26-d608d166200a" providerId="AD" clId="Web-{1EAFD973-6C55-418B-CC7B-741D5DF7134B}" dt="2026-08-25T13:25:36.369" v="12" actId="1076"/>
          <ac:picMkLst>
            <pc:docMk/>
            <pc:sldMk cId="2850341396" sldId="271"/>
            <ac:picMk id="3" creationId="{754E877E-54EF-36EE-09A4-2EA9E9FB4D84}"/>
          </ac:picMkLst>
        </pc:picChg>
        <pc:picChg chg="del">
          <ac:chgData name="Tiina Takala" userId="S::tiina.takala@edu.jyvaskyla.fi::7c770a3c-7728-4bc0-ba26-d608d166200a" providerId="AD" clId="Web-{1EAFD973-6C55-418B-CC7B-741D5DF7134B}" dt="2026-08-25T13:25:15.665" v="4"/>
          <ac:picMkLst>
            <pc:docMk/>
            <pc:sldMk cId="2850341396" sldId="271"/>
            <ac:picMk id="4099" creationId="{00000000-0000-0000-0000-000000000000}"/>
          </ac:picMkLst>
        </pc:picChg>
      </pc:sldChg>
      <pc:sldChg chg="addSp delSp modSp">
        <pc:chgData name="Tiina Takala" userId="S::tiina.takala@edu.jyvaskyla.fi::7c770a3c-7728-4bc0-ba26-d608d166200a" providerId="AD" clId="Web-{1EAFD973-6C55-418B-CC7B-741D5DF7134B}" dt="2026-08-25T13:24:52.556" v="3"/>
        <pc:sldMkLst>
          <pc:docMk/>
          <pc:sldMk cId="1614883962" sldId="273"/>
        </pc:sldMkLst>
        <pc:picChg chg="add mod modCrop">
          <ac:chgData name="Tiina Takala" userId="S::tiina.takala@edu.jyvaskyla.fi::7c770a3c-7728-4bc0-ba26-d608d166200a" providerId="AD" clId="Web-{1EAFD973-6C55-418B-CC7B-741D5DF7134B}" dt="2026-08-25T13:24:52.556" v="3"/>
          <ac:picMkLst>
            <pc:docMk/>
            <pc:sldMk cId="1614883962" sldId="273"/>
            <ac:picMk id="2" creationId="{9F86A62C-FFF4-C6A4-610C-DC4C9B58BD3A}"/>
          </ac:picMkLst>
        </pc:picChg>
        <pc:picChg chg="del">
          <ac:chgData name="Tiina Takala" userId="S::tiina.takala@edu.jyvaskyla.fi::7c770a3c-7728-4bc0-ba26-d608d166200a" providerId="AD" clId="Web-{1EAFD973-6C55-418B-CC7B-741D5DF7134B}" dt="2026-08-25T13:23:53.883" v="0"/>
          <ac:picMkLst>
            <pc:docMk/>
            <pc:sldMk cId="1614883962" sldId="273"/>
            <ac:picMk id="5122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64A433-3121-48B3-871D-6E59042818BF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6B66C-67A5-4838-8F4C-623D8FAB8F6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1475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Kansanl%C3%A4%C3%A4kint%C3%A4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fi.wikipedia.org/wiki/Finni" TargetMode="External"/><Relationship Id="rId5" Type="http://schemas.openxmlformats.org/officeDocument/2006/relationships/hyperlink" Target="https://fi.wikipedia.org/wiki/Nokkonen" TargetMode="External"/><Relationship Id="rId4" Type="http://schemas.openxmlformats.org/officeDocument/2006/relationships/hyperlink" Target="https://fi.wikipedia.org/wiki/Ihottuma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Niitty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Keto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Hukanputki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Myrkkykatko" TargetMode="Externa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Siitep%C3%B6ly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Olut" TargetMode="Externa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Maust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fi.wikipedia.org/wiki/Muurahaiset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i.wikipedia.org/wiki/C-vitamiini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valkoapila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239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poimulehti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2715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Piharatamo on yleinen nurmikoiden rikkaruoho, joka kestää tallaamista, mutta vaatii paljon valoa menestyäkseen. 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3" tooltip="Kansanlääkintä"/>
              </a:rPr>
              <a:t>Kansanlääkinnässä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kevyesti murskattuja ratamonlehtiä käytetään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4" tooltip="Ihottuma"/>
              </a:rPr>
              <a:t>ihottumien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, hyönteisen pistojen,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5" tooltip="Nokkonen"/>
              </a:rPr>
              <a:t>nokkosen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polttaman ja </a:t>
            </a:r>
            <a:r>
              <a:rPr lang="fi-FI" b="0" i="0" u="none" strike="noStrike">
                <a:solidFill>
                  <a:schemeClr val="tx1"/>
                </a:solidFill>
                <a:effectLst/>
                <a:latin typeface="Arial"/>
                <a:hlinkClick r:id="rId6" tooltip="Finni"/>
              </a:rPr>
              <a:t>finnien</a:t>
            </a:r>
            <a:r>
              <a:rPr lang="fi-FI" b="0" i="0" u="none">
                <a:solidFill>
                  <a:schemeClr val="tx1"/>
                </a:solidFill>
                <a:effectLst/>
                <a:latin typeface="Arial"/>
              </a:rPr>
              <a:t> hoitoon.</a:t>
            </a:r>
            <a:endParaRPr lang="fi-FI" u="none">
              <a:solidFill>
                <a:schemeClr val="tx1"/>
              </a:solidFill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9632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harakankello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29901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ojakärsämö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75443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Kissankello 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on kuivien ja aurinkoisten paikkojen kuten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Niitty"/>
              </a:rPr>
              <a:t>niittyjen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 </a:t>
            </a:r>
            <a:r>
              <a:rPr lang="fi-FI" b="0" i="0" u="sng">
                <a:solidFill>
                  <a:srgbClr val="0B0080"/>
                </a:solidFill>
                <a:effectLst/>
                <a:latin typeface="Arial"/>
                <a:hlinkClick r:id="rId4" tooltip="Keto"/>
              </a:rPr>
              <a:t>ketojen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 mäenrinteiden, kallioiden ja pientareiden kasvi.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5481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Siankärsämö kestää hyvin kuivuutta ja viihtyy ihmisen muokkaamassa ympäristössä. Sitä tavataan esimerkiksi niityillä, pientareilla, pihoilla, pelloilla, metsänreunoissa, joutomailla ja tienvarsilla. </a:t>
            </a:r>
            <a:r>
              <a:rPr lang="fi-FI"/>
              <a:t>Suomessa siankärsämö on muinaistulokas, jolla on monta kansanomaista nimitystä, kuten </a:t>
            </a:r>
            <a:r>
              <a:rPr lang="fi-FI" err="1"/>
              <a:t>pyörtänöpöllö</a:t>
            </a:r>
            <a:r>
              <a:rPr lang="fi-FI"/>
              <a:t>, pellonvanhin ja akantupakki.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7936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Mesiangervo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60491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>
                <a:cs typeface="Calibri"/>
              </a:rPr>
              <a:t>nokkonen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4866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syysmaitiainen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1323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niittynätkelmä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0801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puna-apila</a:t>
            </a:r>
            <a:endParaRPr lang="en-US">
              <a:cs typeface="Calibri"/>
            </a:endParaRP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29878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hiirenvirna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64213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pihatatar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66104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pelto-ohdake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3255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kannusruoho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534633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Komealupiini on määritelty Suomessa haitalliseksi vieraslajiksi. Komealupiinia esiintyy koristekasvina puutarhoissa ja sieltä karanneena etenkin tienpientareilla.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059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mehiläinen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55696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ampiainen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75814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kimalainen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67643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seitsenpistepirkko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29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40938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heinäsirkka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2061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Koiranputki on syötävää, mutta sen makua pidetään hieman epämiellyttävänä. On myös oltava varovainen, sillä koiranputki muistuttaa ulkonäöltään myrkyllisiä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Hukanputki"/>
              </a:rPr>
              <a:t>hukanputkia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Myrkkykatko"/>
              </a:rPr>
              <a:t>myrkkykatkoa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. 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06786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paarma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29279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kärpänen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52533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isosittiäinen eli sontiainen</a:t>
            </a:r>
          </a:p>
          <a:p>
            <a:r>
              <a:rPr lang="fi-FI"/>
              <a:t>Isosittiäinen on 2,5 senttimetrin pituinen. Se on kauttaaltaan kiiltävän musta, joskus väri vivahtaa </a:t>
            </a:r>
            <a:r>
              <a:rPr lang="fi-FI" err="1"/>
              <a:t>siniseenTuntosarvet</a:t>
            </a:r>
            <a:r>
              <a:rPr lang="fi-FI"/>
              <a:t> ovat lyhyet ja päitään kohden paksunevat. Jokaisessa jalassaan sillä on lukuisia väkäsiä. </a:t>
            </a:r>
          </a:p>
          <a:p>
            <a:r>
              <a:rPr lang="fi-FI"/>
              <a:t>Isosittiäistä esiintyy laajalti Euroopassa. Sen kanta on kuitenkin ollut selvästi pienenemässä. </a:t>
            </a:r>
          </a:p>
          <a:p>
            <a:r>
              <a:rPr lang="fi-FI"/>
              <a:t>Se syö kasvinsyöjäeläinten jätöksiä ja esiintyy tämän takia aina siellä missä on karjaa. Illalla sontiaisia voidaan nähdä maassa karjaeläinten ympärillä.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07971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sitruunaperhonen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491396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suruvaippa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81241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amiraaliperhonen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41743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>
                <a:cs typeface="Calibri"/>
              </a:rPr>
              <a:t>neitoperhonen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254808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ristihämähäkki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644991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punkki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39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117791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kirva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14623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Pujo on pahimpia siitepölyallergian aiheuttajia, koska se tuottaa muita kasveja enemmän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Siitepöly"/>
              </a:rPr>
              <a:t>siitepölyä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, joka leviää tuulen mukana. Pujoa yritetäänkin sen takia hävittää sen tavallisilta kasvupaikoilta: tienvarsilta, joutomailta ja niityiltä.</a:t>
            </a:r>
          </a:p>
          <a:p>
            <a:pPr algn="l"/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Pujoa on haitallisuudestaan huolimatta käytetty humalan asemasta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Olut"/>
              </a:rPr>
              <a:t>oluen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maustamiseen.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27807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lukki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41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206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saunakukka eli peltosaunio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6200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Pietaryrttiä on käytetty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Mauste"/>
              </a:rPr>
              <a:t>mausteena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4" tooltip="Muurahaiset"/>
              </a:rPr>
              <a:t>muurahaisten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karkotteena. Pietaryrtin haju on voimakas ja vastenmielinen, mikä selittää kasvin käyttöä keskiajalla rohtona ja karkotteena.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4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Pihasaunio kestää kasvupaikoillaan erittäin hyvin tallaamista tai yliajamista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2012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niittyleinikki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8395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Maitohorsma valtaa itselleen hyvin nopeasti vapaat kasvupaikat. Se leviää tehokkaasti sekä siementensä että juurakkonsa avulla. Maitohorsman lehdissä on runsaasti </a:t>
            </a:r>
            <a:r>
              <a:rPr lang="fi-FI" b="0" i="0" u="none" strike="noStrike">
                <a:solidFill>
                  <a:srgbClr val="0B0080"/>
                </a:solidFill>
                <a:effectLst/>
                <a:latin typeface="Arial"/>
                <a:hlinkClick r:id="rId3" tooltip="C-vitamiini"/>
              </a:rPr>
              <a:t>C-vitamiinia</a:t>
            </a:r>
            <a:r>
              <a:rPr lang="fi-FI" b="0" i="0">
                <a:solidFill>
                  <a:srgbClr val="252525"/>
                </a:solidFill>
                <a:effectLst/>
                <a:latin typeface="Arial"/>
              </a:rPr>
              <a:t> ja sitä käytetäänkin ruuaksi monin tavoin. </a:t>
            </a:r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6B66C-67A5-4838-8F4C-623D8FAB8F65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77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5179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2456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45852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46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5856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68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636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0763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34113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3493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14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350B6-4F81-4495-A155-E58A34C95C2C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4ACED-9265-4798-962C-7F803E8172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7271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/>
          <a:lstStyle/>
          <a:p>
            <a:r>
              <a:rPr lang="fi-FI"/>
              <a:t>Ojan ja pientareen lajeja</a:t>
            </a:r>
          </a:p>
        </p:txBody>
      </p:sp>
    </p:spTree>
    <p:extLst>
      <p:ext uri="{BB962C8B-B14F-4D97-AF65-F5344CB8AC3E}">
        <p14:creationId xmlns:p14="http://schemas.microsoft.com/office/powerpoint/2010/main" val="1982509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8" cy="699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393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FD8F180F-18CC-4AAD-AA75-719CD89FF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69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3A5FA3B5-52B5-4BCC-A8CC-9800055B85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50"/>
          <a:stretch/>
        </p:blipFill>
        <p:spPr>
          <a:xfrm>
            <a:off x="1303019" y="0"/>
            <a:ext cx="67228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22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107" y="-667687"/>
            <a:ext cx="6419850" cy="755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451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C1040E9B-A5C8-43DF-B282-60B37AF15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34480"/>
            <a:ext cx="3789040" cy="3789040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B2868D13-6BF0-402D-9E08-07AAFF0E0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9040" y="0"/>
            <a:ext cx="58121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996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345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2" descr="Kuva, joka sisältää kohteen kukka, kasvi, porkkana, vihreä&#10;&#10;Kuvaus luotu automaattisesti">
            <a:extLst>
              <a:ext uri="{FF2B5EF4-FFF2-40B4-BE49-F238E27FC236}">
                <a16:creationId xmlns:a16="http://schemas.microsoft.com/office/drawing/2014/main" id="{7872486A-922E-351A-9070-F23440389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-77912" y="1870374"/>
            <a:ext cx="4279735" cy="3214677"/>
          </a:xfrm>
          <a:prstGeom prst="rect">
            <a:avLst/>
          </a:prstGeom>
          <a:noFill/>
        </p:spPr>
      </p:pic>
      <p:pic>
        <p:nvPicPr>
          <p:cNvPr id="3" name="Kuva 3" descr="Kuva, joka sisältää kohteen kukka, kasvi, porkkana, sulje&#10;&#10;Kuvaus luotu automaattisesti">
            <a:extLst>
              <a:ext uri="{FF2B5EF4-FFF2-40B4-BE49-F238E27FC236}">
                <a16:creationId xmlns:a16="http://schemas.microsoft.com/office/drawing/2014/main" id="{15EA15C3-641E-D869-2CDA-5ADFD4BA76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850" y="823480"/>
            <a:ext cx="4879828" cy="4892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048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06050" cy="773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563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9DFEF70-FB1D-4D06-A154-5094FFB3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586"/>
            <a:ext cx="9144000" cy="609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9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le:Scorzoneroides autumnalis (Schuppenleuenzahn) IMG 4446.JPG">
            <a:extLst>
              <a:ext uri="{FF2B5EF4-FFF2-40B4-BE49-F238E27FC236}">
                <a16:creationId xmlns:a16="http://schemas.microsoft.com/office/drawing/2014/main" id="{9F86A62C-FFF4-C6A4-610C-DC4C9B58BD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91" b="-288"/>
          <a:stretch>
            <a:fillRect/>
          </a:stretch>
        </p:blipFill>
        <p:spPr>
          <a:xfrm>
            <a:off x="0" y="395046"/>
            <a:ext cx="9161450" cy="608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83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A2F6514-548E-4063-8557-744C40954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5642" y="980728"/>
            <a:ext cx="643271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15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EF5C4AF6-743A-48E0-9355-CEAC2AFF09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620"/>
            <a:ext cx="9144000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031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lmaisia Kuvia : kukka, yrtti, kasvitiede, kukoistava, puutarha, kasvisto,  wildflower, laji, digitalis, lintu virna, HIIRENVIRNA, tufted virna, lehmä  virna, boreal virna, land kasvi, dactylorhiza praetermissa 2063x2750 - -  708704 - Ilmainen Kuvapankki ...">
            <a:extLst>
              <a:ext uri="{FF2B5EF4-FFF2-40B4-BE49-F238E27FC236}">
                <a16:creationId xmlns:a16="http://schemas.microsoft.com/office/drawing/2014/main" id="{5DEAB2F2-DD4F-B26A-32B4-7A2C975FADC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68" b="-201"/>
          <a:stretch>
            <a:fillRect/>
          </a:stretch>
        </p:blipFill>
        <p:spPr>
          <a:xfrm>
            <a:off x="2099" y="2906"/>
            <a:ext cx="3686507" cy="4924769"/>
          </a:xfrm>
          <a:prstGeom prst="rect">
            <a:avLst/>
          </a:prstGeom>
        </p:spPr>
      </p:pic>
      <p:pic>
        <p:nvPicPr>
          <p:cNvPr id="3" name="Picture 2" descr="File:Hiirenvirna 2.5.2013 asikkala vääksy lohikujan ja päijänteen välinen metsä.jpg">
            <a:extLst>
              <a:ext uri="{FF2B5EF4-FFF2-40B4-BE49-F238E27FC236}">
                <a16:creationId xmlns:a16="http://schemas.microsoft.com/office/drawing/2014/main" id="{754E877E-54EF-36EE-09A4-2EA9E9FB4D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00"/>
          <a:stretch>
            <a:fillRect/>
          </a:stretch>
        </p:blipFill>
        <p:spPr>
          <a:xfrm>
            <a:off x="3688597" y="2032458"/>
            <a:ext cx="5486400" cy="493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341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8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4603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0DCB90C8-D811-4517-88F3-4882A59B3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20888" y="-20192"/>
            <a:ext cx="7187424" cy="685800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3893921D-BDD0-47CC-8731-4FE5018D6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8076" y="0"/>
            <a:ext cx="5159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358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DB81B568-E05A-44C3-ABE7-8F4DB6E310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76672"/>
            <a:ext cx="8112901" cy="608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946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428D0BFF-CDBB-4035-A93A-2AE4DF3DB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817"/>
            <a:ext cx="9144000" cy="609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394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BF5E34B7-170B-44AD-B40B-A03FE35A7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512" y="356659"/>
            <a:ext cx="9180512" cy="612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541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825F96D4-6C8C-49D5-8975-EAD1B31DEA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0404"/>
            <a:ext cx="9144000" cy="609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952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689164A-FAF4-43D8-8000-DF2AEE1AD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8256"/>
            <a:ext cx="9227602" cy="613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116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4FF9C06-7930-4C0E-8A27-2F4ED58B69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5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AE7FF1D-6AE2-4FEA-9E53-2DC2DE1F2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054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DFC5039-1C44-40D6-A39C-6BBA51C18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82" y="0"/>
            <a:ext cx="9063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00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D56F476-B605-49E8-968B-C42A84740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442912"/>
            <a:ext cx="8572500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22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20A1A192-3DF4-4781-9368-1F884DBC4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851"/>
            <a:ext cx="9144000" cy="633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166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FF5E823-8BD4-492F-8847-FC15767D68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67133" y="1897811"/>
            <a:ext cx="6829245" cy="5132717"/>
          </a:xfrm>
          <a:prstGeom prst="rect">
            <a:avLst/>
          </a:prstGeom>
        </p:spPr>
      </p:pic>
      <p:pic>
        <p:nvPicPr>
          <p:cNvPr id="3" name="Kuva 3" descr="Kuva, joka sisältää kohteen hyönteinen&#10;&#10;Kuvaus luotu automaattisesti">
            <a:extLst>
              <a:ext uri="{FF2B5EF4-FFF2-40B4-BE49-F238E27FC236}">
                <a16:creationId xmlns:a16="http://schemas.microsoft.com/office/drawing/2014/main" id="{16AD3CDA-A973-AFC0-C79E-02C19DCEC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154" y="-719"/>
            <a:ext cx="5216105" cy="391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8055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6D7575F-8C8C-4246-9846-FF874C20A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30" y="0"/>
            <a:ext cx="7761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028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62D13F6-412A-4333-931B-FD2A39615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9360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F69B912-99BC-4564-B9DD-AF6BCB6A0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75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E353333-307B-42EC-BE2B-49F3F13A7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63" y="0"/>
            <a:ext cx="7016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048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6D07DD79-9894-451D-B126-52975ECD9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1" y="0"/>
            <a:ext cx="9007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5014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155E353C-0C82-40F2-B4FB-C7B310A79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3" y="0"/>
            <a:ext cx="8954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1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990" y="-247650"/>
            <a:ext cx="5324475" cy="710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7101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AC239E87-E9B2-4921-B591-DD941CB2F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536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98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2D93121-0EF7-403B-B8B7-03C40F49B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7987"/>
            <a:ext cx="9144000" cy="514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310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320DA2F2-B2FE-4B4B-B54A-C605FE1AC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446" y="0"/>
            <a:ext cx="45571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83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197160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057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-286442"/>
            <a:ext cx="10760898" cy="71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400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63175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01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1513E7DD-D90A-4609-BD63-F5622CE5A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0"/>
            <a:ext cx="10315206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0A33EED4-E3B1-4847-BF17-0BF44ED3DE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901" b="3800"/>
          <a:stretch/>
        </p:blipFill>
        <p:spPr>
          <a:xfrm>
            <a:off x="20769" y="0"/>
            <a:ext cx="56960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3202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Office PowerPoint</Application>
  <PresentationFormat>Näytössä katseltava diaesitys (4:3)</PresentationFormat>
  <Paragraphs>85</Paragraphs>
  <Slides>41</Slides>
  <Notes>40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41</vt:i4>
      </vt:variant>
    </vt:vector>
  </HeadingPairs>
  <TitlesOfParts>
    <vt:vector size="44" baseType="lpstr">
      <vt:lpstr>Arial</vt:lpstr>
      <vt:lpstr>Calibri</vt:lpstr>
      <vt:lpstr>Office-teema</vt:lpstr>
      <vt:lpstr>Ojan ja pientareen lajeja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Ojan ja pientareen kasveja</dc:title>
  <dc:creator>Takala</dc:creator>
  <cp:lastModifiedBy>Tiina Takala</cp:lastModifiedBy>
  <cp:revision>1</cp:revision>
  <dcterms:created xsi:type="dcterms:W3CDTF">2016-08-14T11:52:37Z</dcterms:created>
  <dcterms:modified xsi:type="dcterms:W3CDTF">2026-08-25T13:25:47Z</dcterms:modified>
</cp:coreProperties>
</file>