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Roboto Slab"/>
      <p:regular r:id="rId12"/>
      <p:bold r:id="rId13"/>
    </p:embeddedFont>
    <p:embeddedFont>
      <p:font typeface="Josefin Sans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QM2MGiDDnNEJSD0Yuv951PgoW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font" Target="fonts/RobotoSlab-bold.fntdata"/><Relationship Id="rId12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JosefinSans-bold.fntdata"/><Relationship Id="rId14" Type="http://schemas.openxmlformats.org/officeDocument/2006/relationships/font" Target="fonts/JosefinSans-regular.fntdata"/><Relationship Id="rId17" Type="http://schemas.openxmlformats.org/officeDocument/2006/relationships/font" Target="fonts/JosefinSans-boldItalic.fntdata"/><Relationship Id="rId16" Type="http://schemas.openxmlformats.org/officeDocument/2006/relationships/font" Target="fonts/JosefinSans-italic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a583d4e08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da583d4e08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da583d4e08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a583d4e0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da583d4e0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da583d4e0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a583d4e08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da583d4e08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da583d4e08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a583d4e08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da583d4e08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da583d4e08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sz="44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Jyväskylän kaupunki" id="18" name="Google Shape;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  tummalla taustalla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839788" y="828062"/>
            <a:ext cx="10515600" cy="862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839788" y="2649013"/>
            <a:ext cx="5157787" cy="354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4"/>
          <p:cNvSpPr txBox="1"/>
          <p:nvPr>
            <p:ph idx="4" type="body"/>
          </p:nvPr>
        </p:nvSpPr>
        <p:spPr>
          <a:xfrm>
            <a:off x="6172200" y="2649013"/>
            <a:ext cx="5183188" cy="354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10842171" y="6469561"/>
            <a:ext cx="9666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 ja ingressi tummalla taustalla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0">
                <a:srgbClr val="2D4280">
                  <a:alpha val="80392"/>
                </a:srgbClr>
              </a:gs>
              <a:gs pos="46000">
                <a:srgbClr val="2D4280">
                  <a:alpha val="80392"/>
                </a:srgbClr>
              </a:gs>
              <a:gs pos="100000">
                <a:srgbClr val="2D428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530634" y="457199"/>
            <a:ext cx="3932237" cy="24508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Josefin Sans"/>
              <a:buNone/>
              <a:defRPr sz="3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530634" y="3123872"/>
            <a:ext cx="3932237" cy="3263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5"/>
          <p:cNvSpPr txBox="1"/>
          <p:nvPr>
            <p:ph idx="2" type="body"/>
          </p:nvPr>
        </p:nvSpPr>
        <p:spPr>
          <a:xfrm>
            <a:off x="5281748" y="766354"/>
            <a:ext cx="6082938" cy="5299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55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10842171" y="6469561"/>
            <a:ext cx="8665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s otsikko ja sisältö dia">
  <p:cSld name="Perus otsikko ja sisältö di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535577" y="1214718"/>
            <a:ext cx="11046823" cy="466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35577" y="2142565"/>
            <a:ext cx="11046823" cy="4500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10842171" y="6469561"/>
            <a:ext cx="9666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 logolla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838200" y="1204809"/>
            <a:ext cx="10515600" cy="639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838200" y="2081349"/>
            <a:ext cx="5181600" cy="3683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6172200" y="2081349"/>
            <a:ext cx="5181600" cy="3683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838200" y="6199596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2002971" y="6199596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7815942" y="6199596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ailu">
  <p:cSld name="1_Vertail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839788" y="1185189"/>
            <a:ext cx="10515600" cy="647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839788" y="2121155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839788" y="3139571"/>
            <a:ext cx="5157787" cy="2849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3" type="body"/>
          </p:nvPr>
        </p:nvSpPr>
        <p:spPr>
          <a:xfrm>
            <a:off x="6172200" y="2121155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b="1" sz="2400"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18"/>
          <p:cNvSpPr txBox="1"/>
          <p:nvPr>
            <p:ph idx="4" type="body"/>
          </p:nvPr>
        </p:nvSpPr>
        <p:spPr>
          <a:xfrm>
            <a:off x="6172200" y="3139571"/>
            <a:ext cx="5183188" cy="28491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683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■"/>
              <a:defRPr sz="22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0" type="dt"/>
          </p:nvPr>
        </p:nvSpPr>
        <p:spPr>
          <a:xfrm>
            <a:off x="838200" y="6208304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2002971" y="6208304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7815942" y="6208304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 ja ingressi">
  <p:cSld name="Otsikollinen sisältö ja ingressi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530634" y="122355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Josefin Sans"/>
              <a:buNone/>
              <a:defRPr sz="39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530634" y="2991393"/>
            <a:ext cx="3932237" cy="35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968240" y="1223554"/>
            <a:ext cx="6396446" cy="5299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838200" y="518029"/>
            <a:ext cx="10515600" cy="651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0" type="dt"/>
          </p:nvPr>
        </p:nvSpPr>
        <p:spPr>
          <a:xfrm>
            <a:off x="838200" y="6199596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1" type="ftr"/>
          </p:nvPr>
        </p:nvSpPr>
        <p:spPr>
          <a:xfrm>
            <a:off x="2002971" y="6199596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7815942" y="6199596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a dia logolla">
  <p:cSld name="Tyhja dia logolla"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 dia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+ selite + kuva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Josefi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839788" y="2188028"/>
            <a:ext cx="3932237" cy="3680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23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838200" y="6199596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2002971" y="6199596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7815942" y="6199596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s otsikko ja sisältö logolla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535577" y="1145943"/>
            <a:ext cx="11046823" cy="68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" type="body"/>
          </p:nvPr>
        </p:nvSpPr>
        <p:spPr>
          <a:xfrm>
            <a:off x="535577" y="1946535"/>
            <a:ext cx="11046823" cy="3857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0" type="dt"/>
          </p:nvPr>
        </p:nvSpPr>
        <p:spPr>
          <a:xfrm>
            <a:off x="535577" y="6192401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1" type="ftr"/>
          </p:nvPr>
        </p:nvSpPr>
        <p:spPr>
          <a:xfrm>
            <a:off x="1757239" y="6192401"/>
            <a:ext cx="63809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304947" y="6192401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5" name="Google Shape;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-asettelu 1">
  <p:cSld name="kuva-asettelu 1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/>
          <p:nvPr>
            <p:ph idx="2" type="pic"/>
          </p:nvPr>
        </p:nvSpPr>
        <p:spPr>
          <a:xfrm>
            <a:off x="6387564" y="0"/>
            <a:ext cx="5798084" cy="3428999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4"/>
          <p:cNvSpPr/>
          <p:nvPr>
            <p:ph idx="3" type="pic"/>
          </p:nvPr>
        </p:nvSpPr>
        <p:spPr>
          <a:xfrm>
            <a:off x="6392328" y="3626069"/>
            <a:ext cx="5788556" cy="323193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4"/>
          <p:cNvSpPr/>
          <p:nvPr>
            <p:ph idx="4" type="pic"/>
          </p:nvPr>
        </p:nvSpPr>
        <p:spPr>
          <a:xfrm>
            <a:off x="3614179" y="0"/>
            <a:ext cx="2618217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4"/>
          <p:cNvSpPr/>
          <p:nvPr>
            <p:ph idx="5" type="pic"/>
          </p:nvPr>
        </p:nvSpPr>
        <p:spPr>
          <a:xfrm>
            <a:off x="-11115" y="-1"/>
            <a:ext cx="3465363" cy="2316376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4"/>
          <p:cNvSpPr/>
          <p:nvPr>
            <p:ph idx="6" type="pic"/>
          </p:nvPr>
        </p:nvSpPr>
        <p:spPr>
          <a:xfrm>
            <a:off x="0" y="2467881"/>
            <a:ext cx="3465363" cy="2316376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4"/>
          <p:cNvSpPr/>
          <p:nvPr>
            <p:ph idx="7" type="pic"/>
          </p:nvPr>
        </p:nvSpPr>
        <p:spPr>
          <a:xfrm>
            <a:off x="-4764" y="4935763"/>
            <a:ext cx="3465363" cy="19187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-asettelu 2.">
  <p:cSld name="Kuva-asettelu 2.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/>
          <p:nvPr>
            <p:ph idx="2" type="pic"/>
          </p:nvPr>
        </p:nvSpPr>
        <p:spPr>
          <a:xfrm>
            <a:off x="3642608" y="0"/>
            <a:ext cx="853889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25"/>
          <p:cNvSpPr/>
          <p:nvPr>
            <p:ph idx="3" type="pic"/>
          </p:nvPr>
        </p:nvSpPr>
        <p:spPr>
          <a:xfrm>
            <a:off x="-3970" y="-8909"/>
            <a:ext cx="3465363" cy="2301087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5"/>
          <p:cNvSpPr/>
          <p:nvPr>
            <p:ph idx="4" type="pic"/>
          </p:nvPr>
        </p:nvSpPr>
        <p:spPr>
          <a:xfrm>
            <a:off x="6525" y="2471352"/>
            <a:ext cx="3465363" cy="1470451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5"/>
          <p:cNvSpPr/>
          <p:nvPr>
            <p:ph idx="5" type="pic"/>
          </p:nvPr>
        </p:nvSpPr>
        <p:spPr>
          <a:xfrm>
            <a:off x="6525" y="4120977"/>
            <a:ext cx="3465363" cy="27370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-asettelu 3.">
  <p:cSld name="Kuva-asettelu 3."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>
            <p:ph idx="2" type="pic"/>
          </p:nvPr>
        </p:nvSpPr>
        <p:spPr>
          <a:xfrm>
            <a:off x="-3970" y="-8909"/>
            <a:ext cx="623398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6"/>
          <p:cNvSpPr/>
          <p:nvPr>
            <p:ph idx="3" type="pic"/>
          </p:nvPr>
        </p:nvSpPr>
        <p:spPr>
          <a:xfrm>
            <a:off x="6391534" y="0"/>
            <a:ext cx="5796496" cy="3424518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6"/>
          <p:cNvSpPr/>
          <p:nvPr>
            <p:ph idx="4" type="pic"/>
          </p:nvPr>
        </p:nvSpPr>
        <p:spPr>
          <a:xfrm>
            <a:off x="6391534" y="3616046"/>
            <a:ext cx="5796496" cy="324195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 tummalla taustalla">
  <p:cSld name="Kaksi sisältökohdetta tummalla taustall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/>
          <p:nvPr>
            <p:ph type="title"/>
          </p:nvPr>
        </p:nvSpPr>
        <p:spPr>
          <a:xfrm>
            <a:off x="838200" y="727416"/>
            <a:ext cx="10515600" cy="614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" type="body"/>
          </p:nvPr>
        </p:nvSpPr>
        <p:spPr>
          <a:xfrm>
            <a:off x="838200" y="1593332"/>
            <a:ext cx="5181600" cy="419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2" type="body"/>
          </p:nvPr>
        </p:nvSpPr>
        <p:spPr>
          <a:xfrm>
            <a:off x="6172200" y="1593332"/>
            <a:ext cx="5181600" cy="419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5933984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2002971" y="5933984"/>
            <a:ext cx="5673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7815942" y="5933984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3" name="Google Shape;3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/>
        </p:nvSpPr>
        <p:spPr>
          <a:xfrm>
            <a:off x="10842171" y="6469561"/>
            <a:ext cx="9666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1" i="0" lang="fi-FI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1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llinen väliotsikkodia">
  <p:cSld name="Kuvallinen väliotsikkodi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0">
                <a:srgbClr val="2D4280">
                  <a:alpha val="71372"/>
                </a:srgbClr>
              </a:gs>
              <a:gs pos="46000">
                <a:srgbClr val="2D4280">
                  <a:alpha val="71372"/>
                </a:srgbClr>
              </a:gs>
              <a:gs pos="100000">
                <a:srgbClr val="2D428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7"/>
          <p:cNvSpPr txBox="1"/>
          <p:nvPr>
            <p:ph type="ctrTitle"/>
          </p:nvPr>
        </p:nvSpPr>
        <p:spPr>
          <a:xfrm>
            <a:off x="509451" y="423843"/>
            <a:ext cx="4667795" cy="31630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efin Sans"/>
              <a:buNone/>
              <a:defRPr b="1" sz="48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subTitle"/>
          </p:nvPr>
        </p:nvSpPr>
        <p:spPr>
          <a:xfrm>
            <a:off x="509451" y="3678927"/>
            <a:ext cx="4667795" cy="2933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 dia 1">
  <p:cSld name="Väliotsikko dia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0">
                <a:srgbClr val="2D4280">
                  <a:alpha val="71372"/>
                </a:srgbClr>
              </a:gs>
              <a:gs pos="6000">
                <a:srgbClr val="2D4280">
                  <a:alpha val="71372"/>
                </a:srgbClr>
              </a:gs>
              <a:gs pos="100000">
                <a:srgbClr val="2D428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8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sz="44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dia 2">
  <p:cSld name="Väliotsikkodia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rgbClr val="005802"/>
              </a:gs>
              <a:gs pos="100000">
                <a:srgbClr val="005802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9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sz="44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liotsikko dia 3">
  <p:cSld name="Väliotsikko dia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0"/>
          <p:cNvSpPr txBox="1"/>
          <p:nvPr>
            <p:ph type="ctrTitle"/>
          </p:nvPr>
        </p:nvSpPr>
        <p:spPr>
          <a:xfrm>
            <a:off x="1375954" y="648389"/>
            <a:ext cx="9283337" cy="293846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  <a:defRPr b="1" sz="4400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" type="subTitle"/>
          </p:nvPr>
        </p:nvSpPr>
        <p:spPr>
          <a:xfrm>
            <a:off x="1375954" y="3678927"/>
            <a:ext cx="9283337" cy="1655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108000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74035" y="5748346"/>
            <a:ext cx="2388326" cy="51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 tummalla taustalla">
  <p:cSld name="Otsikko ja sisältö tummalla taustall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10842171" y="6469561"/>
            <a:ext cx="9666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type="title"/>
          </p:nvPr>
        </p:nvSpPr>
        <p:spPr>
          <a:xfrm>
            <a:off x="838200" y="735107"/>
            <a:ext cx="10515600" cy="639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838200" y="1649225"/>
            <a:ext cx="10515600" cy="4473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Kaksi sisältökohdetta  tummalla taustalla">
  <p:cSld name="1_Kaksi sisältökohdetta  tummalla taustall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838200" y="735873"/>
            <a:ext cx="10515600" cy="649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838200" y="1707143"/>
            <a:ext cx="5181600" cy="4057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0" type="dt"/>
          </p:nvPr>
        </p:nvSpPr>
        <p:spPr>
          <a:xfrm>
            <a:off x="838200" y="5964464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1" type="ftr"/>
          </p:nvPr>
        </p:nvSpPr>
        <p:spPr>
          <a:xfrm>
            <a:off x="1994264" y="5964464"/>
            <a:ext cx="860842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10742023" y="5964464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6172200" y="1707143"/>
            <a:ext cx="5181600" cy="4057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  <a:defRPr sz="2400"/>
            </a:lvl1pPr>
            <a:lvl2pPr indent="-3683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osefin Sans"/>
              <a:buNone/>
              <a:defRPr b="1" i="0" sz="4400" u="none" cap="none" strike="noStrik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/>
          <p:nvPr>
            <p:ph idx="1" type="subTitle"/>
          </p:nvPr>
        </p:nvSpPr>
        <p:spPr>
          <a:xfrm>
            <a:off x="1647975" y="3852925"/>
            <a:ext cx="8929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Tulevien 7-luokkalaisten ilta 19.5. 2022</a:t>
            </a:r>
            <a:endParaRPr sz="25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Keljonkankaan yhtenäiskoulu/Sohlberginkadun koulu</a:t>
            </a:r>
            <a:endParaRPr sz="25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45" name="Google Shape;145;p1"/>
          <p:cNvSpPr txBox="1"/>
          <p:nvPr>
            <p:ph type="ctrTitle"/>
          </p:nvPr>
        </p:nvSpPr>
        <p:spPr>
          <a:xfrm>
            <a:off x="1375950" y="648394"/>
            <a:ext cx="92832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Josefin Sans"/>
              <a:buNone/>
            </a:pPr>
            <a:r>
              <a:rPr lang="fi-FI" sz="48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Tervetuloa 7. luokalle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/>
          <p:nvPr>
            <p:ph type="title"/>
          </p:nvPr>
        </p:nvSpPr>
        <p:spPr>
          <a:xfrm>
            <a:off x="535577" y="1145943"/>
            <a:ext cx="11046823" cy="682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osefin Sans"/>
              <a:buNone/>
            </a:pPr>
            <a:r>
              <a:rPr lang="fi-FI" sz="41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Seiskaluokkalaisen arkea</a:t>
            </a:r>
            <a:endParaRPr/>
          </a:p>
        </p:txBody>
      </p:sp>
      <p:sp>
        <p:nvSpPr>
          <p:cNvPr id="151" name="Google Shape;151;p2"/>
          <p:cNvSpPr txBox="1"/>
          <p:nvPr>
            <p:ph idx="1" type="body"/>
          </p:nvPr>
        </p:nvSpPr>
        <p:spPr>
          <a:xfrm>
            <a:off x="535575" y="1946525"/>
            <a:ext cx="11046900" cy="45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5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100">
                <a:latin typeface="Arial"/>
                <a:ea typeface="Arial"/>
                <a:cs typeface="Arial"/>
                <a:sym typeface="Arial"/>
              </a:rPr>
              <a:t>Luokanohjaaja-työpari, aineenopettajat, opot, erityisopettajat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5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100">
                <a:latin typeface="Arial"/>
                <a:ea typeface="Arial"/>
                <a:cs typeface="Arial"/>
                <a:sym typeface="Arial"/>
              </a:rPr>
              <a:t>Terveydenhoitaja, kuraattori ja koulupsykologi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5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100">
                <a:latin typeface="Arial"/>
                <a:ea typeface="Arial"/>
                <a:cs typeface="Arial"/>
                <a:sym typeface="Arial"/>
              </a:rPr>
              <a:t>Koulusihteerit ja rehtorit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5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100">
                <a:latin typeface="Arial"/>
                <a:ea typeface="Arial"/>
                <a:cs typeface="Arial"/>
                <a:sym typeface="Arial"/>
              </a:rPr>
              <a:t>Bussikortit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5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100">
                <a:latin typeface="Arial"/>
                <a:ea typeface="Arial"/>
                <a:cs typeface="Arial"/>
                <a:sym typeface="Arial"/>
              </a:rPr>
              <a:t>Lukujärjestykset: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Uusina oppiaineina biologia, maantieto, fysiikka, kemia, terveystieto, kotitalous ja oppilaanohjaus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8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i-FI" sz="1800">
                <a:latin typeface="Arial"/>
                <a:ea typeface="Arial"/>
                <a:cs typeface="Arial"/>
                <a:sym typeface="Arial"/>
              </a:rPr>
              <a:t>Ruokala-TET ja TET-päivä, taksvärkki-päivä, erilaisia toimintapäiviä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5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100">
                <a:latin typeface="Arial"/>
                <a:ea typeface="Arial"/>
                <a:cs typeface="Arial"/>
                <a:sym typeface="Arial"/>
              </a:rPr>
              <a:t> Monipuolinen arviointi, lukuvuositodistus 7.luokan keväällä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fi-FI" sz="2100">
                <a:latin typeface="Arial"/>
                <a:ea typeface="Arial"/>
                <a:cs typeface="Arial"/>
                <a:sym typeface="Arial"/>
              </a:rPr>
              <a:t>taito-ja taideaineet päättyvät 7lk keväällä, ellei oppilas valitse niitä valinnaisaineiksi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-"/>
            </a:pPr>
            <a:r>
              <a:rPr lang="fi-FI" sz="2100">
                <a:latin typeface="Arial"/>
                <a:ea typeface="Arial"/>
                <a:cs typeface="Arial"/>
                <a:sym typeface="Arial"/>
              </a:rPr>
              <a:t>historian päättöarvosana tulee 8.luokan kevään todistukseen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45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b="1" lang="fi-FI" sz="2100">
                <a:latin typeface="Arial"/>
                <a:ea typeface="Arial"/>
                <a:cs typeface="Arial"/>
                <a:sym typeface="Arial"/>
              </a:rPr>
              <a:t>Wilma – yhteydenpidon ja tiedottamisen väline</a:t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-173038" lvl="0" marL="32543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2" name="Google Shape;152;p2"/>
          <p:cNvSpPr txBox="1"/>
          <p:nvPr>
            <p:ph idx="10" type="dt"/>
          </p:nvPr>
        </p:nvSpPr>
        <p:spPr>
          <a:xfrm>
            <a:off x="535577" y="6192401"/>
            <a:ext cx="102543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18/05/2021</a:t>
            </a:r>
            <a:endParaRPr/>
          </a:p>
        </p:txBody>
      </p:sp>
      <p:sp>
        <p:nvSpPr>
          <p:cNvPr id="153" name="Google Shape;153;p2"/>
          <p:cNvSpPr txBox="1"/>
          <p:nvPr>
            <p:ph idx="12" type="sldNum"/>
          </p:nvPr>
        </p:nvSpPr>
        <p:spPr>
          <a:xfrm>
            <a:off x="8304947" y="6192401"/>
            <a:ext cx="61177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54" name="Google Shape;154;p2"/>
          <p:cNvSpPr txBox="1"/>
          <p:nvPr>
            <p:ph idx="11" type="ftr"/>
          </p:nvPr>
        </p:nvSpPr>
        <p:spPr>
          <a:xfrm>
            <a:off x="1757239" y="6192401"/>
            <a:ext cx="63809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Jyväskylän kaupunki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a583d4e08_0_4"/>
          <p:cNvSpPr txBox="1"/>
          <p:nvPr>
            <p:ph type="title"/>
          </p:nvPr>
        </p:nvSpPr>
        <p:spPr>
          <a:xfrm>
            <a:off x="535577" y="1145943"/>
            <a:ext cx="110469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fi-FI" sz="41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Sohlberginkadun koulu</a:t>
            </a:r>
            <a:endParaRPr/>
          </a:p>
        </p:txBody>
      </p:sp>
      <p:sp>
        <p:nvSpPr>
          <p:cNvPr id="161" name="Google Shape;161;gda583d4e08_0_4"/>
          <p:cNvSpPr txBox="1"/>
          <p:nvPr>
            <p:ph idx="1" type="body"/>
          </p:nvPr>
        </p:nvSpPr>
        <p:spPr>
          <a:xfrm>
            <a:off x="414400" y="1994200"/>
            <a:ext cx="11046900" cy="45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500">
                <a:latin typeface="Arial"/>
                <a:ea typeface="Arial"/>
                <a:cs typeface="Arial"/>
                <a:sym typeface="Arial"/>
              </a:rPr>
              <a:t>Osa Keljonkankaan yhtenäiskoulua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i-FI" sz="2500">
                <a:latin typeface="Arial"/>
                <a:ea typeface="Arial"/>
                <a:cs typeface="Arial"/>
                <a:sym typeface="Arial"/>
              </a:rPr>
              <a:t>Oppilaita Sohlberginkadulla n.650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i-FI" sz="2500">
                <a:latin typeface="Arial"/>
                <a:ea typeface="Arial"/>
                <a:cs typeface="Arial"/>
                <a:sym typeface="Arial"/>
              </a:rPr>
              <a:t>Päiväkotikoulut Muuratsalo ja Säynätsalo, Aapistien koulu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500">
                <a:latin typeface="Arial"/>
                <a:ea typeface="Arial"/>
                <a:cs typeface="Arial"/>
                <a:sym typeface="Arial"/>
              </a:rPr>
              <a:t>Välitunnit, oppitunnit, ruokailu ja välipalapassi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500">
                <a:latin typeface="Arial"/>
                <a:ea typeface="Arial"/>
                <a:cs typeface="Arial"/>
                <a:sym typeface="Arial"/>
              </a:rPr>
              <a:t>Hyvä polku, Kapu, Seuraamuspolku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</a:pPr>
            <a:r>
              <a:rPr lang="fi-FI" sz="25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500">
                <a:latin typeface="Arial"/>
                <a:ea typeface="Arial"/>
                <a:cs typeface="Arial"/>
                <a:sym typeface="Arial"/>
              </a:rPr>
              <a:t>Yhteistyötahot 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latin typeface="Arial"/>
                <a:ea typeface="Arial"/>
                <a:cs typeface="Arial"/>
                <a:sym typeface="Arial"/>
              </a:rPr>
              <a:t>– nuorisotyö, srk, kirjasto, lähiyritykset ja yhteisöt (TET-harjoittelu), Keski-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latin typeface="Arial"/>
                <a:ea typeface="Arial"/>
                <a:cs typeface="Arial"/>
                <a:sym typeface="Arial"/>
              </a:rPr>
              <a:t>Suomen sovittelutoimisto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5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2500">
                <a:latin typeface="Arial"/>
                <a:ea typeface="Arial"/>
                <a:cs typeface="Arial"/>
                <a:sym typeface="Arial"/>
              </a:rPr>
              <a:t>eTwinning School</a:t>
            </a:r>
            <a:endParaRPr sz="2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62" name="Google Shape;162;gda583d4e08_0_4"/>
          <p:cNvSpPr txBox="1"/>
          <p:nvPr>
            <p:ph idx="12" type="sldNum"/>
          </p:nvPr>
        </p:nvSpPr>
        <p:spPr>
          <a:xfrm>
            <a:off x="8304947" y="6192401"/>
            <a:ext cx="61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a583d4e08_0_13"/>
          <p:cNvSpPr txBox="1"/>
          <p:nvPr>
            <p:ph type="title"/>
          </p:nvPr>
        </p:nvSpPr>
        <p:spPr>
          <a:xfrm>
            <a:off x="535577" y="1145943"/>
            <a:ext cx="110469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fi-FI" sz="41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Elokuun tutustumispäivät</a:t>
            </a:r>
            <a:endParaRPr/>
          </a:p>
        </p:txBody>
      </p:sp>
      <p:sp>
        <p:nvSpPr>
          <p:cNvPr id="169" name="Google Shape;169;gda583d4e08_0_13"/>
          <p:cNvSpPr txBox="1"/>
          <p:nvPr>
            <p:ph idx="1" type="body"/>
          </p:nvPr>
        </p:nvSpPr>
        <p:spPr>
          <a:xfrm>
            <a:off x="535577" y="1946535"/>
            <a:ext cx="11046900" cy="3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fi-FI" sz="2700">
                <a:latin typeface="Arial"/>
                <a:ea typeface="Arial"/>
                <a:cs typeface="Arial"/>
                <a:sym typeface="Arial"/>
              </a:rPr>
              <a:t>Luokanohjaaja ja tukioppilaat, erityisopettaja kuraattori, kaupungin nuorisotyö, seurakunnan nuorisotyö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fi-FI" sz="2700">
                <a:latin typeface="Arial"/>
                <a:ea typeface="Arial"/>
                <a:cs typeface="Arial"/>
                <a:sym typeface="Arial"/>
              </a:rPr>
              <a:t>Säänmukainen pukeutuminen!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fi-FI" sz="2700">
                <a:latin typeface="Arial"/>
                <a:ea typeface="Arial"/>
                <a:cs typeface="Arial"/>
                <a:sym typeface="Arial"/>
              </a:rPr>
              <a:t>Ryhmäytymisen merkitys – uusia kavereita, turvallinen ryhmä, huoltajat tapaavat luokanohjaajan (aikuisten osuus)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Arial"/>
              <a:buChar char="●"/>
            </a:pPr>
            <a:r>
              <a:rPr lang="fi-FI" sz="2700">
                <a:latin typeface="Arial"/>
                <a:ea typeface="Arial"/>
                <a:cs typeface="Arial"/>
                <a:sym typeface="Arial"/>
              </a:rPr>
              <a:t>Ajankohta ja ohjelma tarkentuu myöhemmin</a:t>
            </a:r>
            <a:endParaRPr sz="2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70" name="Google Shape;170;gda583d4e08_0_13"/>
          <p:cNvSpPr txBox="1"/>
          <p:nvPr>
            <p:ph idx="12" type="sldNum"/>
          </p:nvPr>
        </p:nvSpPr>
        <p:spPr>
          <a:xfrm>
            <a:off x="8304947" y="6192401"/>
            <a:ext cx="61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a583d4e08_0_53"/>
          <p:cNvSpPr txBox="1"/>
          <p:nvPr>
            <p:ph type="title"/>
          </p:nvPr>
        </p:nvSpPr>
        <p:spPr>
          <a:xfrm>
            <a:off x="838200" y="727416"/>
            <a:ext cx="105156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i-FI"/>
              <a:t>Luokanohjaajat</a:t>
            </a:r>
            <a:endParaRPr/>
          </a:p>
        </p:txBody>
      </p:sp>
      <p:sp>
        <p:nvSpPr>
          <p:cNvPr id="177" name="Google Shape;177;gda583d4e08_0_53"/>
          <p:cNvSpPr txBox="1"/>
          <p:nvPr>
            <p:ph idx="12" type="sldNum"/>
          </p:nvPr>
        </p:nvSpPr>
        <p:spPr>
          <a:xfrm>
            <a:off x="7815942" y="5933984"/>
            <a:ext cx="611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8" name="Google Shape;178;gda583d4e08_0_53"/>
          <p:cNvSpPr txBox="1"/>
          <p:nvPr>
            <p:ph idx="1" type="body"/>
          </p:nvPr>
        </p:nvSpPr>
        <p:spPr>
          <a:xfrm>
            <a:off x="838200" y="1593332"/>
            <a:ext cx="9554308" cy="4194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</a:pPr>
            <a:r>
              <a:rPr lang="fi-FI" sz="3600"/>
              <a:t>7A  Sanna Herranen, Karri Oivanen</a:t>
            </a:r>
            <a:endParaRPr/>
          </a:p>
          <a:p>
            <a:pPr indent="0" lvl="0" marL="76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</a:pPr>
            <a:r>
              <a:rPr lang="fi-FI" sz="3600"/>
              <a:t>7B Henna Heikkinen, Minna Kytölä</a:t>
            </a:r>
            <a:endParaRPr/>
          </a:p>
          <a:p>
            <a:pPr indent="0" lvl="0" marL="76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-3810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■"/>
            </a:pPr>
            <a:r>
              <a:rPr lang="fi-FI" sz="3600"/>
              <a:t>7C Sami Loikkanen, Titta Tiusanen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a583d4e08_0_74"/>
          <p:cNvSpPr txBox="1"/>
          <p:nvPr>
            <p:ph type="title"/>
          </p:nvPr>
        </p:nvSpPr>
        <p:spPr>
          <a:xfrm>
            <a:off x="535577" y="1145943"/>
            <a:ext cx="110469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fi-FI" sz="41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rPr>
              <a:t>Kodin ja koulun yhteistyö</a:t>
            </a:r>
            <a:endParaRPr/>
          </a:p>
        </p:txBody>
      </p:sp>
      <p:sp>
        <p:nvSpPr>
          <p:cNvPr id="185" name="Google Shape;185;gda583d4e08_0_74"/>
          <p:cNvSpPr txBox="1"/>
          <p:nvPr>
            <p:ph idx="1" type="body"/>
          </p:nvPr>
        </p:nvSpPr>
        <p:spPr>
          <a:xfrm>
            <a:off x="535577" y="1946535"/>
            <a:ext cx="11046900" cy="3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i-FI" sz="34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3400">
                <a:latin typeface="Arial"/>
                <a:ea typeface="Arial"/>
                <a:cs typeface="Arial"/>
                <a:sym typeface="Arial"/>
              </a:rPr>
              <a:t>monenlaisia tapoja, muotoja ja tarpeita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i-FI" sz="34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3400">
                <a:latin typeface="Arial"/>
                <a:ea typeface="Arial"/>
                <a:cs typeface="Arial"/>
                <a:sym typeface="Arial"/>
              </a:rPr>
              <a:t>Wilma – yhteys, käytänteet &amp; merkinnät &amp; palautetta oppimisesta, työskentelystä, käyttäytymisestä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i-FI" sz="34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3400">
                <a:latin typeface="Arial"/>
                <a:ea typeface="Arial"/>
                <a:cs typeface="Arial"/>
                <a:sym typeface="Arial"/>
              </a:rPr>
              <a:t>vanhempainillat (ryhmäytymispäivän ilta)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i-FI" sz="34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3400">
                <a:latin typeface="Arial"/>
                <a:ea typeface="Arial"/>
                <a:cs typeface="Arial"/>
                <a:sym typeface="Arial"/>
              </a:rPr>
              <a:t>arviointikeskustelut vuoden vaihteessa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i-FI" sz="34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3400">
                <a:latin typeface="Arial"/>
                <a:ea typeface="Arial"/>
                <a:cs typeface="Arial"/>
                <a:sym typeface="Arial"/>
              </a:rPr>
              <a:t>tapaamiset pienemmällä porukalla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i-FI" sz="34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3400">
                <a:latin typeface="Arial"/>
                <a:ea typeface="Arial"/>
                <a:cs typeface="Arial"/>
                <a:sym typeface="Arial"/>
              </a:rPr>
              <a:t>monialaiset tapaamiset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32351"/>
              <a:buFont typeface="Arial"/>
              <a:buNone/>
            </a:pPr>
            <a:r>
              <a:rPr lang="fi-FI" sz="3400">
                <a:solidFill>
                  <a:srgbClr val="0F6FC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i-FI" sz="3400">
                <a:latin typeface="Arial"/>
                <a:ea typeface="Arial"/>
                <a:cs typeface="Arial"/>
                <a:sym typeface="Arial"/>
              </a:rPr>
              <a:t>Keljonkankaan yhtenäiskoulun kouluyhdistys ry  </a:t>
            </a:r>
            <a:endParaRPr sz="3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ct val="100231"/>
              <a:buNone/>
            </a:pPr>
            <a:r>
              <a:t/>
            </a:r>
            <a:endParaRPr sz="2817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7647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 txBox="1"/>
          <p:nvPr>
            <p:ph type="ctrTitle"/>
          </p:nvPr>
        </p:nvSpPr>
        <p:spPr>
          <a:xfrm>
            <a:off x="570850" y="511800"/>
            <a:ext cx="10739700" cy="142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7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Levollista kesää!</a:t>
            </a:r>
            <a:endParaRPr sz="37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Josefin Sans"/>
              <a:buNone/>
            </a:pPr>
            <a:r>
              <a:rPr lang="fi-FI" sz="37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Nähdään elokuussa!</a:t>
            </a:r>
            <a:endParaRPr>
              <a:solidFill>
                <a:srgbClr val="FFE599"/>
              </a:solidFill>
            </a:endParaRPr>
          </a:p>
        </p:txBody>
      </p:sp>
      <p:sp>
        <p:nvSpPr>
          <p:cNvPr id="191" name="Google Shape;191;p3"/>
          <p:cNvSpPr txBox="1"/>
          <p:nvPr>
            <p:ph idx="1" type="subTitle"/>
          </p:nvPr>
        </p:nvSpPr>
        <p:spPr>
          <a:xfrm>
            <a:off x="509451" y="3678927"/>
            <a:ext cx="4667795" cy="2933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Custom 2">
      <a:dk1>
        <a:srgbClr val="000000"/>
      </a:dk1>
      <a:lt1>
        <a:srgbClr val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2021-03-30T13:29:42Z</dcterms:created>
  <dc:creator>Pekkarinen Terhi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0x01010043DD527BF3C20D41B5A9068EF2A0131D</vt:lpwstr>
  </property>
</Properties>
</file>