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Abril Fatface"/>
      <p:regular r:id="rId29"/>
    </p:embeddedFont>
    <p:embeddedFont>
      <p:font typeface="Crimson Tex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brilFatfac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rimsonText-bold.fntdata"/><Relationship Id="rId30" Type="http://schemas.openxmlformats.org/officeDocument/2006/relationships/font" Target="fonts/CrimsonText-regular.fntdata"/><Relationship Id="rId11" Type="http://schemas.openxmlformats.org/officeDocument/2006/relationships/slide" Target="slides/slide6.xml"/><Relationship Id="rId33" Type="http://schemas.openxmlformats.org/officeDocument/2006/relationships/font" Target="fonts/CrimsonText-boldItalic.fntdata"/><Relationship Id="rId10" Type="http://schemas.openxmlformats.org/officeDocument/2006/relationships/slide" Target="slides/slide5.xml"/><Relationship Id="rId32" Type="http://schemas.openxmlformats.org/officeDocument/2006/relationships/font" Target="fonts/CrimsonTex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ffa2e497d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ffa2e497d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ffa2e497d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ffa2e497d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1720192e6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1720192e6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de3fc2be9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de3fc2be9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de3fc2be9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de3fc2be9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2ba5bd898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2ba5bd898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dfb4c5e3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dfb4c5e3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ceb9a8e5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ceb9a8e5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d538dcf9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d538dcf9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bed385602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bed385602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bed385602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bed385602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dfb4c5e3e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dfb4c5e3e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dfb4c5e3e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dfb4c5e3e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dfb4c5e3e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dfb4c5e3e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ffa2e497d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ffa2e497d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0f4ec9b05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0f4ec9b05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bed385602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bed385602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bed385602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bed385602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2ba860dfc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2ba860dfc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bed385602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bed385602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bed385602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bed385602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bed385602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bed385602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discovermagazine.com/mind/investigating-screen-times-impact-on-the-attention-span" TargetMode="External"/><Relationship Id="rId4" Type="http://schemas.openxmlformats.org/officeDocument/2006/relationships/image" Target="../media/image14.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bbc.com/news/technology-64451984" TargetMode="External"/><Relationship Id="rId4" Type="http://schemas.openxmlformats.org/officeDocument/2006/relationships/hyperlink" Target="https://www.bbc.com/news/uk-5054618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hanneswessels.com/social-media-resources-for-parents/"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10"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25825" y="-560125"/>
            <a:ext cx="9500524" cy="6333676"/>
          </a:xfrm>
          <a:prstGeom prst="rect">
            <a:avLst/>
          </a:prstGeom>
          <a:noFill/>
          <a:ln>
            <a:noFill/>
          </a:ln>
        </p:spPr>
      </p:pic>
      <p:sp>
        <p:nvSpPr>
          <p:cNvPr id="55" name="Google Shape;55;p13"/>
          <p:cNvSpPr txBox="1"/>
          <p:nvPr>
            <p:ph type="ctrTitle"/>
          </p:nvPr>
        </p:nvSpPr>
        <p:spPr>
          <a:xfrm>
            <a:off x="249150" y="1727250"/>
            <a:ext cx="8520600" cy="844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i">
                <a:solidFill>
                  <a:schemeClr val="lt1"/>
                </a:solidFill>
                <a:latin typeface="Abril Fatface"/>
                <a:ea typeface="Abril Fatface"/>
                <a:cs typeface="Abril Fatface"/>
                <a:sym typeface="Abril Fatface"/>
              </a:rPr>
              <a:t>Lapset ja sosiaalisen median/netin riskit</a:t>
            </a:r>
            <a:endParaRPr>
              <a:solidFill>
                <a:schemeClr val="lt1"/>
              </a:solidFill>
              <a:latin typeface="Abril Fatface"/>
              <a:ea typeface="Abril Fatface"/>
              <a:cs typeface="Abril Fatface"/>
              <a:sym typeface="Abril Fatface"/>
            </a:endParaRPr>
          </a:p>
        </p:txBody>
      </p:sp>
      <p:sp>
        <p:nvSpPr>
          <p:cNvPr id="56" name="Google Shape;56;p13"/>
          <p:cNvSpPr txBox="1"/>
          <p:nvPr>
            <p:ph idx="1" type="subTitle"/>
          </p:nvPr>
        </p:nvSpPr>
        <p:spPr>
          <a:xfrm>
            <a:off x="311700" y="27751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sz="2500">
                <a:solidFill>
                  <a:schemeClr val="lt1"/>
                </a:solidFill>
                <a:latin typeface="Crimson Text"/>
                <a:ea typeface="Crimson Text"/>
                <a:cs typeface="Crimson Text"/>
                <a:sym typeface="Crimson Text"/>
              </a:rPr>
              <a:t>Viena Honkala 2023</a:t>
            </a:r>
            <a:endParaRPr sz="2500">
              <a:solidFill>
                <a:schemeClr val="lt1"/>
              </a:solidFill>
              <a:latin typeface="Crimson Text"/>
              <a:ea typeface="Crimson Text"/>
              <a:cs typeface="Crimson Text"/>
              <a:sym typeface="Crimson Tex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26" name="Shape 126"/>
        <p:cNvGrpSpPr/>
        <p:nvPr/>
      </p:nvGrpSpPr>
      <p:grpSpPr>
        <a:xfrm>
          <a:off x="0" y="0"/>
          <a:ext cx="0" cy="0"/>
          <a:chOff x="0" y="0"/>
          <a:chExt cx="0" cy="0"/>
        </a:xfrm>
      </p:grpSpPr>
      <p:sp>
        <p:nvSpPr>
          <p:cNvPr id="127" name="Google Shape;127;p22"/>
          <p:cNvSpPr txBox="1"/>
          <p:nvPr>
            <p:ph type="title"/>
          </p:nvPr>
        </p:nvSpPr>
        <p:spPr>
          <a:xfrm>
            <a:off x="311700" y="124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720">
                <a:solidFill>
                  <a:srgbClr val="3A1B00"/>
                </a:solidFill>
                <a:latin typeface="Crimson Text"/>
                <a:ea typeface="Crimson Text"/>
                <a:cs typeface="Crimson Text"/>
                <a:sym typeface="Crimson Text"/>
              </a:rPr>
              <a:t>Pienemmät l</a:t>
            </a:r>
            <a:r>
              <a:rPr lang="fi" sz="2720">
                <a:solidFill>
                  <a:srgbClr val="3A1B00"/>
                </a:solidFill>
                <a:latin typeface="Crimson Text"/>
                <a:ea typeface="Crimson Text"/>
                <a:cs typeface="Crimson Text"/>
                <a:sym typeface="Crimson Text"/>
              </a:rPr>
              <a:t>apset ja some</a:t>
            </a:r>
            <a:endParaRPr sz="2720">
              <a:solidFill>
                <a:srgbClr val="3A1B00"/>
              </a:solidFill>
              <a:latin typeface="Crimson Text"/>
              <a:ea typeface="Crimson Text"/>
              <a:cs typeface="Crimson Text"/>
              <a:sym typeface="Crimson Text"/>
            </a:endParaRPr>
          </a:p>
        </p:txBody>
      </p:sp>
      <p:sp>
        <p:nvSpPr>
          <p:cNvPr id="128" name="Google Shape;128;p22"/>
          <p:cNvSpPr txBox="1"/>
          <p:nvPr>
            <p:ph idx="1" type="body"/>
          </p:nvPr>
        </p:nvSpPr>
        <p:spPr>
          <a:xfrm>
            <a:off x="0" y="697250"/>
            <a:ext cx="6254400" cy="4584900"/>
          </a:xfrm>
          <a:prstGeom prst="rect">
            <a:avLst/>
          </a:prstGeom>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jännittävä sisältö kiehtoo </a:t>
            </a:r>
            <a:endParaRPr>
              <a:solidFill>
                <a:srgbClr val="3A1B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kuvien ottaminen</a:t>
            </a:r>
            <a:endParaRPr>
              <a:solidFill>
                <a:srgbClr val="3A1B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kuvien ottaminen kiinnostaa → mistä saa ja mistä ei saa ottaa kuvia?</a:t>
            </a:r>
            <a:endParaRPr>
              <a:solidFill>
                <a:srgbClr val="3A1B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ilmaispeleissä mainoksia, niiden sisällöstä kannattaa olla tietoinen</a:t>
            </a:r>
            <a:endParaRPr>
              <a:solidFill>
                <a:srgbClr val="3A1B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ruututuokio, jonka aikana pystyy pitämään silmällä</a:t>
            </a:r>
            <a:endParaRPr>
              <a:solidFill>
                <a:srgbClr val="3A1B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isosisarukset somessa → sivusta seuraaminen, ihaileminen</a:t>
            </a:r>
            <a:endParaRPr>
              <a:solidFill>
                <a:srgbClr val="3A1B00"/>
              </a:solidFill>
              <a:latin typeface="Times New Roman"/>
              <a:ea typeface="Times New Roman"/>
              <a:cs typeface="Times New Roman"/>
              <a:sym typeface="Times New Roman"/>
            </a:endParaRPr>
          </a:p>
          <a:p>
            <a:pPr indent="-342900" lvl="0" marL="457200" rtl="0" algn="l">
              <a:lnSpc>
                <a:spcPct val="150000"/>
              </a:lnSpc>
              <a:spcBef>
                <a:spcPts val="0"/>
              </a:spcBef>
              <a:spcAft>
                <a:spcPts val="0"/>
              </a:spcAft>
              <a:buClr>
                <a:srgbClr val="3A1B00"/>
              </a:buClr>
              <a:buSzPts val="1800"/>
              <a:buFont typeface="Times New Roman"/>
              <a:buChar char="-"/>
            </a:pPr>
            <a:r>
              <a:rPr lang="fi">
                <a:solidFill>
                  <a:srgbClr val="3A1B00"/>
                </a:solidFill>
                <a:latin typeface="Times New Roman"/>
                <a:ea typeface="Times New Roman"/>
                <a:cs typeface="Times New Roman"/>
                <a:sym typeface="Times New Roman"/>
              </a:rPr>
              <a:t>mielikuvitus ja keskittymiskyky?</a:t>
            </a:r>
            <a:endParaRPr>
              <a:solidFill>
                <a:srgbClr val="3A1B00"/>
              </a:solidFill>
              <a:latin typeface="Times New Roman"/>
              <a:ea typeface="Times New Roman"/>
              <a:cs typeface="Times New Roman"/>
              <a:sym typeface="Times New Roman"/>
            </a:endParaRPr>
          </a:p>
          <a:p>
            <a:pPr indent="0" lvl="0" marL="0" rtl="0" algn="l">
              <a:spcBef>
                <a:spcPts val="1200"/>
              </a:spcBef>
              <a:spcAft>
                <a:spcPts val="1200"/>
              </a:spcAft>
              <a:buNone/>
            </a:pPr>
            <a:r>
              <a:rPr lang="fi" u="sng">
                <a:solidFill>
                  <a:schemeClr val="hlink"/>
                </a:solidFill>
                <a:latin typeface="Times New Roman"/>
                <a:ea typeface="Times New Roman"/>
                <a:cs typeface="Times New Roman"/>
                <a:sym typeface="Times New Roman"/>
                <a:hlinkClick r:id="rId3"/>
              </a:rPr>
              <a:t>https://www.discovermagazine.com/mind/investigating-screen-times-impact-on-the-attention-span</a:t>
            </a:r>
            <a:endParaRPr>
              <a:solidFill>
                <a:srgbClr val="3A1B00"/>
              </a:solidFill>
              <a:latin typeface="Times New Roman"/>
              <a:ea typeface="Times New Roman"/>
              <a:cs typeface="Times New Roman"/>
              <a:sym typeface="Times New Roman"/>
            </a:endParaRPr>
          </a:p>
        </p:txBody>
      </p:sp>
      <p:pic>
        <p:nvPicPr>
          <p:cNvPr id="129" name="Google Shape;129;p22"/>
          <p:cNvPicPr preferRelativeResize="0"/>
          <p:nvPr/>
        </p:nvPicPr>
        <p:blipFill>
          <a:blip r:embed="rId4">
            <a:alphaModFix/>
          </a:blip>
          <a:stretch>
            <a:fillRect/>
          </a:stretch>
        </p:blipFill>
        <p:spPr>
          <a:xfrm>
            <a:off x="6425375" y="205125"/>
            <a:ext cx="2518151" cy="1888600"/>
          </a:xfrm>
          <a:prstGeom prst="rect">
            <a:avLst/>
          </a:prstGeom>
          <a:noFill/>
          <a:ln>
            <a:noFill/>
          </a:ln>
        </p:spPr>
      </p:pic>
      <p:pic>
        <p:nvPicPr>
          <p:cNvPr id="130" name="Google Shape;130;p22"/>
          <p:cNvPicPr preferRelativeResize="0"/>
          <p:nvPr/>
        </p:nvPicPr>
        <p:blipFill>
          <a:blip r:embed="rId5">
            <a:alphaModFix/>
          </a:blip>
          <a:stretch>
            <a:fillRect/>
          </a:stretch>
        </p:blipFill>
        <p:spPr>
          <a:xfrm>
            <a:off x="6184000" y="2491800"/>
            <a:ext cx="2648300" cy="1765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179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Crimson Text"/>
                <a:ea typeface="Crimson Text"/>
                <a:cs typeface="Crimson Text"/>
                <a:sym typeface="Crimson Text"/>
              </a:rPr>
              <a:t>Nuoret (9-17v) somessa</a:t>
            </a:r>
            <a:endParaRPr>
              <a:solidFill>
                <a:srgbClr val="3A1B00"/>
              </a:solidFill>
              <a:latin typeface="Crimson Text"/>
              <a:ea typeface="Crimson Text"/>
              <a:cs typeface="Crimson Text"/>
              <a:sym typeface="Crimson Text"/>
            </a:endParaRPr>
          </a:p>
        </p:txBody>
      </p:sp>
      <p:sp>
        <p:nvSpPr>
          <p:cNvPr id="136" name="Google Shape;136;p23"/>
          <p:cNvSpPr txBox="1"/>
          <p:nvPr>
            <p:ph idx="1" type="body"/>
          </p:nvPr>
        </p:nvSpPr>
        <p:spPr>
          <a:xfrm>
            <a:off x="119425" y="585750"/>
            <a:ext cx="5478000" cy="3416400"/>
          </a:xfrm>
          <a:prstGeom prst="rect">
            <a:avLst/>
          </a:prstGeom>
        </p:spPr>
        <p:txBody>
          <a:bodyPr anchorCtr="0" anchor="t" bIns="91425" lIns="91425" spcFirstLastPara="1" rIns="91425" wrap="square" tIns="91425">
            <a:noAutofit/>
          </a:bodyPr>
          <a:lstStyle/>
          <a:p>
            <a:pPr indent="-349250" lvl="0" marL="457200" rtl="0" algn="l">
              <a:lnSpc>
                <a:spcPct val="150000"/>
              </a:lnSpc>
              <a:spcBef>
                <a:spcPts val="0"/>
              </a:spcBef>
              <a:spcAft>
                <a:spcPts val="0"/>
              </a:spcAft>
              <a:buClr>
                <a:srgbClr val="3A1B00"/>
              </a:buClr>
              <a:buSzPts val="1900"/>
              <a:buFont typeface="Times New Roman"/>
              <a:buChar char="-"/>
            </a:pPr>
            <a:r>
              <a:rPr lang="fi" sz="1900">
                <a:solidFill>
                  <a:srgbClr val="3A1B00"/>
                </a:solidFill>
                <a:latin typeface="Times New Roman"/>
                <a:ea typeface="Times New Roman"/>
                <a:cs typeface="Times New Roman"/>
                <a:sym typeface="Times New Roman"/>
              </a:rPr>
              <a:t>clickbaitit tehoaa nuoriin katsojiin</a:t>
            </a:r>
            <a:endParaRPr sz="1900">
              <a:solidFill>
                <a:srgbClr val="3A1B00"/>
              </a:solidFill>
              <a:latin typeface="Times New Roman"/>
              <a:ea typeface="Times New Roman"/>
              <a:cs typeface="Times New Roman"/>
              <a:sym typeface="Times New Roman"/>
            </a:endParaRPr>
          </a:p>
          <a:p>
            <a:pPr indent="-349250" lvl="0" marL="457200" rtl="0" algn="l">
              <a:lnSpc>
                <a:spcPct val="150000"/>
              </a:lnSpc>
              <a:spcBef>
                <a:spcPts val="0"/>
              </a:spcBef>
              <a:spcAft>
                <a:spcPts val="0"/>
              </a:spcAft>
              <a:buClr>
                <a:srgbClr val="3A1B00"/>
              </a:buClr>
              <a:buSzPts val="1900"/>
              <a:buFont typeface="Times New Roman"/>
              <a:buChar char="-"/>
            </a:pPr>
            <a:r>
              <a:rPr lang="fi" sz="1900">
                <a:solidFill>
                  <a:srgbClr val="3A1B00"/>
                </a:solidFill>
                <a:latin typeface="Times New Roman"/>
                <a:ea typeface="Times New Roman"/>
                <a:cs typeface="Times New Roman"/>
                <a:sym typeface="Times New Roman"/>
              </a:rPr>
              <a:t>vihapuhe ja nettikiusaaminen (schildtin jodelryhmä)</a:t>
            </a:r>
            <a:endParaRPr sz="1900">
              <a:solidFill>
                <a:srgbClr val="3A1B00"/>
              </a:solidFill>
              <a:latin typeface="Times New Roman"/>
              <a:ea typeface="Times New Roman"/>
              <a:cs typeface="Times New Roman"/>
              <a:sym typeface="Times New Roman"/>
            </a:endParaRPr>
          </a:p>
          <a:p>
            <a:pPr indent="-349250" lvl="0" marL="457200" rtl="0" algn="l">
              <a:lnSpc>
                <a:spcPct val="150000"/>
              </a:lnSpc>
              <a:spcBef>
                <a:spcPts val="0"/>
              </a:spcBef>
              <a:spcAft>
                <a:spcPts val="0"/>
              </a:spcAft>
              <a:buClr>
                <a:srgbClr val="3A1B00"/>
              </a:buClr>
              <a:buSzPts val="1900"/>
              <a:buFont typeface="Times New Roman"/>
              <a:buChar char="-"/>
            </a:pPr>
            <a:r>
              <a:rPr lang="fi" sz="1900">
                <a:solidFill>
                  <a:srgbClr val="3A1B00"/>
                </a:solidFill>
                <a:latin typeface="Times New Roman"/>
                <a:ea typeface="Times New Roman"/>
                <a:cs typeface="Times New Roman"/>
                <a:sym typeface="Times New Roman"/>
              </a:rPr>
              <a:t>kriittinen ajattelukyky on vielä kesken → vaikuttaminen helppoa (esim. Sebastian Tynkkynen ja tiktok)</a:t>
            </a:r>
            <a:endParaRPr sz="1900">
              <a:solidFill>
                <a:srgbClr val="3A1B00"/>
              </a:solidFill>
              <a:latin typeface="Times New Roman"/>
              <a:ea typeface="Times New Roman"/>
              <a:cs typeface="Times New Roman"/>
              <a:sym typeface="Times New Roman"/>
            </a:endParaRPr>
          </a:p>
          <a:p>
            <a:pPr indent="-349250" lvl="0" marL="457200" rtl="0" algn="l">
              <a:lnSpc>
                <a:spcPct val="150000"/>
              </a:lnSpc>
              <a:spcBef>
                <a:spcPts val="0"/>
              </a:spcBef>
              <a:spcAft>
                <a:spcPts val="0"/>
              </a:spcAft>
              <a:buClr>
                <a:srgbClr val="3A1B00"/>
              </a:buClr>
              <a:buSzPts val="1900"/>
              <a:buFont typeface="Times New Roman"/>
              <a:buChar char="-"/>
            </a:pPr>
            <a:r>
              <a:rPr lang="fi" sz="1900">
                <a:solidFill>
                  <a:srgbClr val="3A1B00"/>
                </a:solidFill>
                <a:latin typeface="Times New Roman"/>
                <a:ea typeface="Times New Roman"/>
                <a:cs typeface="Times New Roman"/>
                <a:sym typeface="Times New Roman"/>
              </a:rPr>
              <a:t>trendien seuraaminen (tide pods, lankutus, vaaralliset paikat)</a:t>
            </a:r>
            <a:endParaRPr sz="1900">
              <a:solidFill>
                <a:srgbClr val="3A1B00"/>
              </a:solidFill>
              <a:latin typeface="Times New Roman"/>
              <a:ea typeface="Times New Roman"/>
              <a:cs typeface="Times New Roman"/>
              <a:sym typeface="Times New Roman"/>
            </a:endParaRPr>
          </a:p>
          <a:p>
            <a:pPr indent="-349250" lvl="0" marL="457200" rtl="0" algn="l">
              <a:lnSpc>
                <a:spcPct val="150000"/>
              </a:lnSpc>
              <a:spcBef>
                <a:spcPts val="0"/>
              </a:spcBef>
              <a:spcAft>
                <a:spcPts val="0"/>
              </a:spcAft>
              <a:buClr>
                <a:srgbClr val="3A1B00"/>
              </a:buClr>
              <a:buSzPts val="1900"/>
              <a:buFont typeface="Times New Roman"/>
              <a:buChar char="-"/>
            </a:pPr>
            <a:r>
              <a:rPr lang="fi" sz="1900">
                <a:solidFill>
                  <a:srgbClr val="3A1B00"/>
                </a:solidFill>
                <a:latin typeface="Times New Roman"/>
                <a:ea typeface="Times New Roman"/>
                <a:cs typeface="Times New Roman"/>
                <a:sym typeface="Times New Roman"/>
              </a:rPr>
              <a:t>alaikäiset tinderissä &amp; anonyymeissä viestipalveluissa (ask, jodel, whisper)</a:t>
            </a:r>
            <a:endParaRPr sz="1900">
              <a:solidFill>
                <a:srgbClr val="3A1B00"/>
              </a:solidFill>
              <a:latin typeface="Times New Roman"/>
              <a:ea typeface="Times New Roman"/>
              <a:cs typeface="Times New Roman"/>
              <a:sym typeface="Times New Roman"/>
            </a:endParaRPr>
          </a:p>
        </p:txBody>
      </p:sp>
      <p:pic>
        <p:nvPicPr>
          <p:cNvPr id="137" name="Google Shape;137;p23"/>
          <p:cNvPicPr preferRelativeResize="0"/>
          <p:nvPr/>
        </p:nvPicPr>
        <p:blipFill rotWithShape="1">
          <a:blip r:embed="rId3">
            <a:alphaModFix/>
          </a:blip>
          <a:srcRect b="14437" l="0" r="0" t="12978"/>
          <a:stretch/>
        </p:blipFill>
        <p:spPr>
          <a:xfrm>
            <a:off x="5184088" y="2764925"/>
            <a:ext cx="3648213" cy="1986000"/>
          </a:xfrm>
          <a:prstGeom prst="rect">
            <a:avLst/>
          </a:prstGeom>
          <a:noFill/>
          <a:ln>
            <a:noFill/>
          </a:ln>
        </p:spPr>
      </p:pic>
      <p:pic>
        <p:nvPicPr>
          <p:cNvPr id="138" name="Google Shape;138;p23"/>
          <p:cNvPicPr preferRelativeResize="0"/>
          <p:nvPr/>
        </p:nvPicPr>
        <p:blipFill>
          <a:blip r:embed="rId4">
            <a:alphaModFix/>
          </a:blip>
          <a:stretch>
            <a:fillRect/>
          </a:stretch>
        </p:blipFill>
        <p:spPr>
          <a:xfrm>
            <a:off x="6772475" y="496925"/>
            <a:ext cx="1821149" cy="1821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42" name="Shape 142"/>
        <p:cNvGrpSpPr/>
        <p:nvPr/>
      </p:nvGrpSpPr>
      <p:grpSpPr>
        <a:xfrm>
          <a:off x="0" y="0"/>
          <a:ext cx="0" cy="0"/>
          <a:chOff x="0" y="0"/>
          <a:chExt cx="0" cy="0"/>
        </a:xfrm>
      </p:grpSpPr>
      <p:sp>
        <p:nvSpPr>
          <p:cNvPr id="143" name="Google Shape;143;p24"/>
          <p:cNvSpPr txBox="1"/>
          <p:nvPr>
            <p:ph type="title"/>
          </p:nvPr>
        </p:nvSpPr>
        <p:spPr>
          <a:xfrm>
            <a:off x="0" y="5143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 </a:t>
            </a:r>
            <a:endParaRPr/>
          </a:p>
        </p:txBody>
      </p:sp>
      <p:sp>
        <p:nvSpPr>
          <p:cNvPr id="144" name="Google Shape;144;p24"/>
          <p:cNvSpPr txBox="1"/>
          <p:nvPr>
            <p:ph idx="1" type="body"/>
          </p:nvPr>
        </p:nvSpPr>
        <p:spPr>
          <a:xfrm>
            <a:off x="-120150" y="74775"/>
            <a:ext cx="6374700" cy="50688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photoshop, filtterit → “virheiden” etsiminen omasta ulkonäöstä (bold glamour, kehofiltterit)</a:t>
            </a:r>
            <a:endParaRPr sz="2000">
              <a:solidFill>
                <a:srgbClr val="3A1B00"/>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ajattelu on vielä mustavalkoista → persoonaihannointi ja omat idolit ja inhokit</a:t>
            </a:r>
            <a:endParaRPr sz="2000">
              <a:solidFill>
                <a:srgbClr val="3A1B00"/>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päihteitä saa hankittua somessa todella helposti</a:t>
            </a:r>
            <a:endParaRPr sz="2000">
              <a:solidFill>
                <a:srgbClr val="3A1B00"/>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suosiossa esim. vapaapainivideot, kauhusisältö (finntop5), pränkkikanavat, kauneusbloggaajat, treenisisältö</a:t>
            </a:r>
            <a:endParaRPr sz="2000">
              <a:solidFill>
                <a:srgbClr val="3A1B00"/>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pelkkä väkivaltaisen sisällön katselu ei tee lapsesta väkivaltaista, mutta turruttaa sen näkemiselle</a:t>
            </a:r>
            <a:endParaRPr sz="2000">
              <a:solidFill>
                <a:srgbClr val="3A1B00"/>
              </a:solidFill>
              <a:latin typeface="Times New Roman"/>
              <a:ea typeface="Times New Roman"/>
              <a:cs typeface="Times New Roman"/>
              <a:sym typeface="Times New Roman"/>
            </a:endParaRPr>
          </a:p>
        </p:txBody>
      </p:sp>
      <p:pic>
        <p:nvPicPr>
          <p:cNvPr id="145" name="Google Shape;145;p24"/>
          <p:cNvPicPr preferRelativeResize="0"/>
          <p:nvPr/>
        </p:nvPicPr>
        <p:blipFill rotWithShape="1">
          <a:blip r:embed="rId3">
            <a:alphaModFix/>
          </a:blip>
          <a:srcRect b="7221" l="23354" r="22620" t="6601"/>
          <a:stretch/>
        </p:blipFill>
        <p:spPr>
          <a:xfrm>
            <a:off x="6354600" y="421563"/>
            <a:ext cx="2396374" cy="2150176"/>
          </a:xfrm>
          <a:prstGeom prst="rect">
            <a:avLst/>
          </a:prstGeom>
          <a:noFill/>
          <a:ln>
            <a:noFill/>
          </a:ln>
        </p:spPr>
      </p:pic>
      <p:pic>
        <p:nvPicPr>
          <p:cNvPr id="146" name="Google Shape;146;p24"/>
          <p:cNvPicPr preferRelativeResize="0"/>
          <p:nvPr/>
        </p:nvPicPr>
        <p:blipFill>
          <a:blip r:embed="rId4">
            <a:alphaModFix/>
          </a:blip>
          <a:stretch>
            <a:fillRect/>
          </a:stretch>
        </p:blipFill>
        <p:spPr>
          <a:xfrm>
            <a:off x="6260463" y="2852313"/>
            <a:ext cx="2584650" cy="14474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328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solidFill>
                  <a:srgbClr val="3A1B00"/>
                </a:solidFill>
                <a:latin typeface="Times New Roman"/>
                <a:ea typeface="Times New Roman"/>
                <a:cs typeface="Times New Roman"/>
                <a:sym typeface="Times New Roman"/>
              </a:rPr>
              <a:t>nuorten vanhemmille:</a:t>
            </a:r>
            <a:endParaRPr b="1">
              <a:solidFill>
                <a:srgbClr val="3A1B00"/>
              </a:solidFill>
              <a:latin typeface="Times New Roman"/>
              <a:ea typeface="Times New Roman"/>
              <a:cs typeface="Times New Roman"/>
              <a:sym typeface="Times New Roman"/>
            </a:endParaRPr>
          </a:p>
        </p:txBody>
      </p:sp>
      <p:sp>
        <p:nvSpPr>
          <p:cNvPr id="152" name="Google Shape;152;p25"/>
          <p:cNvSpPr txBox="1"/>
          <p:nvPr>
            <p:ph idx="1" type="body"/>
          </p:nvPr>
        </p:nvSpPr>
        <p:spPr>
          <a:xfrm>
            <a:off x="0" y="1152475"/>
            <a:ext cx="85206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vähiten sensuroituja alustoja redditt, twitter, whattsapp, tumblr ja twitter. myös tor - verkkoon pääseminen melko helppoa</a:t>
            </a:r>
            <a:endParaRPr sz="2000">
              <a:solidFill>
                <a:srgbClr val="3A1B00"/>
              </a:solidFill>
              <a:latin typeface="Crimson Text"/>
              <a:ea typeface="Crimson Text"/>
              <a:cs typeface="Crimson Text"/>
              <a:sym typeface="Crimson Text"/>
            </a:endParaRPr>
          </a:p>
          <a:p>
            <a:pPr indent="-355600" lvl="0" marL="457200" rtl="0" algn="l">
              <a:lnSpc>
                <a:spcPct val="150000"/>
              </a:lnSpc>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onlyfans on sosiaalisen median alusta, joka on suunniteltu tarjoamaan maksumuuri tiettyihin sisältöihin, ja alustaa käyttävät enimmäkseen aikuisviihteentekijät. sovellukseen on helppo päästä käsiksi, ja sitä marketoidaan lähestyttävänä sosiaalisen median alustana. tästä on seurannut se, että aikuisviihteen tekeminen on tullut normalisoiduksi, mutta tietoa alan realiteeteista ja riskeistä on vähän tarjolla</a:t>
            </a:r>
            <a:endParaRPr sz="2000">
              <a:solidFill>
                <a:srgbClr val="3A1B00"/>
              </a:solidFill>
              <a:latin typeface="Crimson Text"/>
              <a:ea typeface="Crimson Text"/>
              <a:cs typeface="Crimson Text"/>
              <a:sym typeface="Crimson Text"/>
            </a:endParaRPr>
          </a:p>
        </p:txBody>
      </p:sp>
      <p:pic>
        <p:nvPicPr>
          <p:cNvPr id="153" name="Google Shape;153;p25"/>
          <p:cNvPicPr preferRelativeResize="0"/>
          <p:nvPr/>
        </p:nvPicPr>
        <p:blipFill rotWithShape="1">
          <a:blip r:embed="rId3">
            <a:alphaModFix/>
          </a:blip>
          <a:srcRect b="27308" l="0" r="0" t="28467"/>
          <a:stretch/>
        </p:blipFill>
        <p:spPr>
          <a:xfrm>
            <a:off x="6053625" y="328300"/>
            <a:ext cx="2466975" cy="81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57" name="Shape 157"/>
        <p:cNvGrpSpPr/>
        <p:nvPr/>
      </p:nvGrpSpPr>
      <p:grpSpPr>
        <a:xfrm>
          <a:off x="0" y="0"/>
          <a:ext cx="0" cy="0"/>
          <a:chOff x="0" y="0"/>
          <a:chExt cx="0" cy="0"/>
        </a:xfrm>
      </p:grpSpPr>
      <p:sp>
        <p:nvSpPr>
          <p:cNvPr id="158" name="Google Shape;158;p26"/>
          <p:cNvSpPr txBox="1"/>
          <p:nvPr>
            <p:ph type="title"/>
          </p:nvPr>
        </p:nvSpPr>
        <p:spPr>
          <a:xfrm>
            <a:off x="23157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i">
                <a:solidFill>
                  <a:srgbClr val="3A1B00"/>
                </a:solidFill>
                <a:latin typeface="Crimson Text"/>
                <a:ea typeface="Crimson Text"/>
                <a:cs typeface="Crimson Text"/>
                <a:sym typeface="Crimson Text"/>
              </a:rPr>
              <a:t>Pornolle altistumisesta</a:t>
            </a:r>
            <a:endParaRPr b="1">
              <a:solidFill>
                <a:srgbClr val="3A1B00"/>
              </a:solidFill>
              <a:latin typeface="Crimson Text"/>
              <a:ea typeface="Crimson Text"/>
              <a:cs typeface="Crimson Text"/>
              <a:sym typeface="Crimson Text"/>
            </a:endParaRPr>
          </a:p>
        </p:txBody>
      </p:sp>
      <p:sp>
        <p:nvSpPr>
          <p:cNvPr id="159" name="Google Shape;159;p26"/>
          <p:cNvSpPr txBox="1"/>
          <p:nvPr>
            <p:ph idx="1" type="body"/>
          </p:nvPr>
        </p:nvSpPr>
        <p:spPr>
          <a:xfrm>
            <a:off x="103400" y="572700"/>
            <a:ext cx="7529100" cy="42609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noin puolet alle 13-vuotiaista on nähnyt pornoa, ja näkee seksuaalista sisältöä säännöllisesti. Jo yhdeksän, kymmenen vuoden iässäkin osa altistuu, arviolta 15% </a:t>
            </a:r>
            <a:endParaRPr sz="2000">
              <a:solidFill>
                <a:srgbClr val="3A1B00"/>
              </a:solidFill>
              <a:latin typeface="Crimson Text"/>
              <a:ea typeface="Crimson Text"/>
              <a:cs typeface="Crimson Text"/>
              <a:sym typeface="Crimson Text"/>
            </a:endParaRPr>
          </a:p>
          <a:p>
            <a:pPr indent="-355600" lvl="0" marL="457200" rtl="0" algn="l">
              <a:lnSpc>
                <a:spcPct val="150000"/>
              </a:lnSpc>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tällä hetkellä maailman johtava pornosivusto on PornHub, johon pääsee käsiksi ilmaiseksi sekä ilman edes käyttäjätunnuksen luomista</a:t>
            </a:r>
            <a:endParaRPr sz="2000">
              <a:solidFill>
                <a:srgbClr val="3A1B00"/>
              </a:solidFill>
              <a:latin typeface="Crimson Text"/>
              <a:ea typeface="Crimson Text"/>
              <a:cs typeface="Crimson Text"/>
              <a:sym typeface="Crimson Text"/>
            </a:endParaRPr>
          </a:p>
          <a:p>
            <a:pPr indent="-355600" lvl="0" marL="457200" rtl="0" algn="l">
              <a:lnSpc>
                <a:spcPct val="150000"/>
              </a:lnSpc>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seksuaaliselle sisällölle/pornolle altistuminen liian varhain voi aiheuttaa lapselle paljon tunteita: hämmennystä, ahdistusta, pelkoa, syyllisyyden tunteita</a:t>
            </a:r>
            <a:endParaRPr sz="2000">
              <a:solidFill>
                <a:srgbClr val="3A1B00"/>
              </a:solidFill>
              <a:latin typeface="Crimson Text"/>
              <a:ea typeface="Crimson Text"/>
              <a:cs typeface="Crimson Text"/>
              <a:sym typeface="Crimson Text"/>
            </a:endParaRPr>
          </a:p>
          <a:p>
            <a:pPr indent="-355600" lvl="0" marL="457200" rtl="0" algn="l">
              <a:lnSpc>
                <a:spcPct val="150000"/>
              </a:lnSpc>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moni näkee pornoa kaverin kautta</a:t>
            </a:r>
            <a:endParaRPr sz="2000">
              <a:solidFill>
                <a:srgbClr val="3A1B00"/>
              </a:solidFill>
              <a:latin typeface="Crimson Text"/>
              <a:ea typeface="Crimson Text"/>
              <a:cs typeface="Crimson Text"/>
              <a:sym typeface="Crimson Tex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63" name="Shape 163"/>
        <p:cNvGrpSpPr/>
        <p:nvPr/>
      </p:nvGrpSpPr>
      <p:grpSpPr>
        <a:xfrm>
          <a:off x="0" y="0"/>
          <a:ext cx="0" cy="0"/>
          <a:chOff x="0" y="0"/>
          <a:chExt cx="0" cy="0"/>
        </a:xfrm>
      </p:grpSpPr>
      <p:sp>
        <p:nvSpPr>
          <p:cNvPr id="164" name="Google Shape;164;p27"/>
          <p:cNvSpPr txBox="1"/>
          <p:nvPr>
            <p:ph type="title"/>
          </p:nvPr>
        </p:nvSpPr>
        <p:spPr>
          <a:xfrm>
            <a:off x="311700" y="140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Times New Roman"/>
                <a:ea typeface="Times New Roman"/>
                <a:cs typeface="Times New Roman"/>
                <a:sym typeface="Times New Roman"/>
              </a:rPr>
              <a:t>Asian käsitteleminen lapsen kanssa</a:t>
            </a:r>
            <a:endParaRPr>
              <a:solidFill>
                <a:srgbClr val="3A1B00"/>
              </a:solidFill>
              <a:latin typeface="Times New Roman"/>
              <a:ea typeface="Times New Roman"/>
              <a:cs typeface="Times New Roman"/>
              <a:sym typeface="Times New Roman"/>
            </a:endParaRPr>
          </a:p>
        </p:txBody>
      </p:sp>
      <p:sp>
        <p:nvSpPr>
          <p:cNvPr id="165" name="Google Shape;165;p27"/>
          <p:cNvSpPr txBox="1"/>
          <p:nvPr>
            <p:ph idx="1" type="body"/>
          </p:nvPr>
        </p:nvSpPr>
        <p:spPr>
          <a:xfrm>
            <a:off x="151475" y="591650"/>
            <a:ext cx="7000200" cy="3416400"/>
          </a:xfrm>
          <a:prstGeom prst="rect">
            <a:avLst/>
          </a:prstGeom>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lasta kiinnostaa kielletty ja poikkeava sisältö → jos esim. seksuaalisuudesta ei muuten puhuta, hän saattaa hakea pornoa saadakseen tietoa aiheesta, </a:t>
            </a:r>
            <a:r>
              <a:rPr b="1" lang="fi" sz="1900">
                <a:solidFill>
                  <a:srgbClr val="3A1B00"/>
                </a:solidFill>
                <a:latin typeface="Crimson Text"/>
                <a:ea typeface="Crimson Text"/>
                <a:cs typeface="Crimson Text"/>
                <a:sym typeface="Crimson Text"/>
              </a:rPr>
              <a:t>ole siis askel edellä! </a:t>
            </a:r>
            <a:endParaRPr b="1" sz="1900">
              <a:solidFill>
                <a:srgbClr val="3A1B00"/>
              </a:solidFill>
              <a:latin typeface="Crimson Text"/>
              <a:ea typeface="Crimson Text"/>
              <a:cs typeface="Crimson Text"/>
              <a:sym typeface="Crimson Text"/>
            </a:endParaRPr>
          </a:p>
          <a:p>
            <a:pPr indent="-349250" lvl="0" marL="457200" rtl="0" algn="l">
              <a:lnSpc>
                <a:spcPct val="115000"/>
              </a:lnSpc>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loistava seksuaalikasvatusopas Marja Kihlströmin “Oikeilla nimillä”</a:t>
            </a:r>
            <a:endParaRPr sz="1900">
              <a:solidFill>
                <a:srgbClr val="3A1B00"/>
              </a:solidFill>
              <a:latin typeface="Crimson Text"/>
              <a:ea typeface="Crimson Text"/>
              <a:cs typeface="Crimson Text"/>
              <a:sym typeface="Crimson Text"/>
            </a:endParaRPr>
          </a:p>
          <a:p>
            <a:pPr indent="-349250" lvl="0" marL="457200" rtl="0" algn="l">
              <a:lnSpc>
                <a:spcPct val="115000"/>
              </a:lnSpc>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pornon katselusta kiinni jääminen voi olla häpeällinen kokemus, erityisesti jos vanhempi on vihainen</a:t>
            </a:r>
            <a:endParaRPr sz="1900">
              <a:solidFill>
                <a:srgbClr val="3A1B00"/>
              </a:solidFill>
              <a:latin typeface="Crimson Text"/>
              <a:ea typeface="Crimson Text"/>
              <a:cs typeface="Crimson Text"/>
              <a:sym typeface="Crimson Text"/>
            </a:endParaRPr>
          </a:p>
          <a:p>
            <a:pPr indent="0" lvl="0" marL="0" rtl="0" algn="l">
              <a:lnSpc>
                <a:spcPct val="115000"/>
              </a:lnSpc>
              <a:spcBef>
                <a:spcPts val="1200"/>
              </a:spcBef>
              <a:spcAft>
                <a:spcPts val="0"/>
              </a:spcAft>
              <a:buSzPts val="935"/>
              <a:buNone/>
            </a:pPr>
            <a:r>
              <a:rPr lang="fi" sz="1900">
                <a:solidFill>
                  <a:srgbClr val="3A1B00"/>
                </a:solidFill>
                <a:latin typeface="Crimson Text"/>
                <a:ea typeface="Crimson Text"/>
                <a:cs typeface="Crimson Text"/>
                <a:sym typeface="Crimson Text"/>
              </a:rPr>
              <a:t>→  ota siis hetki rauhoittumiseen, ennen kuin puhutte. Vältä kauhistelua ym. </a:t>
            </a:r>
            <a:endParaRPr sz="1900">
              <a:solidFill>
                <a:srgbClr val="3A1B00"/>
              </a:solidFill>
              <a:latin typeface="Crimson Text"/>
              <a:ea typeface="Crimson Text"/>
              <a:cs typeface="Crimson Text"/>
              <a:sym typeface="Crimson Text"/>
            </a:endParaRPr>
          </a:p>
          <a:p>
            <a:pPr indent="-349250" lvl="0" marL="457200" rtl="0" algn="l">
              <a:lnSpc>
                <a:spcPct val="115000"/>
              </a:lnSpc>
              <a:spcBef>
                <a:spcPts val="120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säikähtäminen tms. on inhimillistä, selitä tunnereaktio lapselle, ota vastuu pois hänen harteiltaan</a:t>
            </a:r>
            <a:endParaRPr sz="1900">
              <a:solidFill>
                <a:srgbClr val="3A1B00"/>
              </a:solidFill>
              <a:latin typeface="Crimson Text"/>
              <a:ea typeface="Crimson Text"/>
              <a:cs typeface="Crimson Text"/>
              <a:sym typeface="Crimson Text"/>
            </a:endParaRPr>
          </a:p>
          <a:p>
            <a:pPr indent="-349250" lvl="0" marL="457200" rtl="0" algn="l">
              <a:lnSpc>
                <a:spcPct val="115000"/>
              </a:lnSpc>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pohditaan yhdessä asiaa: mikä on totta ja mikä ei jne.</a:t>
            </a:r>
            <a:endParaRPr sz="1900">
              <a:solidFill>
                <a:srgbClr val="3A1B00"/>
              </a:solidFill>
              <a:latin typeface="Crimson Text"/>
              <a:ea typeface="Crimson Text"/>
              <a:cs typeface="Crimson Text"/>
              <a:sym typeface="Crimson Text"/>
            </a:endParaRPr>
          </a:p>
        </p:txBody>
      </p:sp>
      <p:pic>
        <p:nvPicPr>
          <p:cNvPr id="166" name="Google Shape;166;p27"/>
          <p:cNvPicPr preferRelativeResize="0"/>
          <p:nvPr/>
        </p:nvPicPr>
        <p:blipFill>
          <a:blip r:embed="rId3">
            <a:alphaModFix/>
          </a:blip>
          <a:stretch>
            <a:fillRect/>
          </a:stretch>
        </p:blipFill>
        <p:spPr>
          <a:xfrm>
            <a:off x="7506854" y="2414250"/>
            <a:ext cx="1542814" cy="2419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70" name="Shape 170"/>
        <p:cNvGrpSpPr/>
        <p:nvPr/>
      </p:nvGrpSpPr>
      <p:grpSpPr>
        <a:xfrm>
          <a:off x="0" y="0"/>
          <a:ext cx="0" cy="0"/>
          <a:chOff x="0" y="0"/>
          <a:chExt cx="0" cy="0"/>
        </a:xfrm>
      </p:grpSpPr>
      <p:sp>
        <p:nvSpPr>
          <p:cNvPr id="171" name="Google Shape;171;p28"/>
          <p:cNvSpPr txBox="1"/>
          <p:nvPr>
            <p:ph type="title"/>
          </p:nvPr>
        </p:nvSpPr>
        <p:spPr>
          <a:xfrm>
            <a:off x="-1819400" y="5143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 </a:t>
            </a:r>
            <a:endParaRPr/>
          </a:p>
        </p:txBody>
      </p:sp>
      <p:sp>
        <p:nvSpPr>
          <p:cNvPr id="172" name="Google Shape;172;p28"/>
          <p:cNvSpPr txBox="1"/>
          <p:nvPr>
            <p:ph idx="1" type="body"/>
          </p:nvPr>
        </p:nvSpPr>
        <p:spPr>
          <a:xfrm>
            <a:off x="214650" y="646200"/>
            <a:ext cx="8714700" cy="50700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porno on muuttunut viimeisen 10-20 vuoden aikana äärimmäisempään suuntaan, esimerkiksi väkivaltainen seksisisältö on sivustoilla normi. </a:t>
            </a:r>
            <a:endParaRPr sz="2000">
              <a:solidFill>
                <a:srgbClr val="3A1B00"/>
              </a:solidFill>
              <a:latin typeface="Crimson Text"/>
              <a:ea typeface="Crimson Text"/>
              <a:cs typeface="Crimson Text"/>
              <a:sym typeface="Crimson Text"/>
            </a:endParaRPr>
          </a:p>
          <a:p>
            <a:pPr indent="0" lvl="0" marL="0" rtl="0" algn="l">
              <a:spcBef>
                <a:spcPts val="1200"/>
              </a:spcBef>
              <a:spcAft>
                <a:spcPts val="0"/>
              </a:spcAft>
              <a:buClr>
                <a:schemeClr val="dk1"/>
              </a:buClr>
              <a:buSzPts val="1100"/>
              <a:buFont typeface="Arial"/>
              <a:buNone/>
            </a:pPr>
            <a:r>
              <a:rPr lang="fi" sz="1850">
                <a:solidFill>
                  <a:srgbClr val="202124"/>
                </a:solidFill>
                <a:highlight>
                  <a:schemeClr val="lt1"/>
                </a:highlight>
                <a:latin typeface="Crimson Text"/>
                <a:ea typeface="Crimson Text"/>
                <a:cs typeface="Crimson Text"/>
                <a:sym typeface="Crimson Text"/>
              </a:rPr>
              <a:t> Of the 50 most common pornographic videos an analysis found that </a:t>
            </a:r>
            <a:r>
              <a:rPr lang="fi" sz="1850">
                <a:solidFill>
                  <a:srgbClr val="040C28"/>
                </a:solidFill>
                <a:highlight>
                  <a:schemeClr val="lt1"/>
                </a:highlight>
                <a:latin typeface="Crimson Text"/>
                <a:ea typeface="Crimson Text"/>
                <a:cs typeface="Crimson Text"/>
                <a:sym typeface="Crimson Text"/>
              </a:rPr>
              <a:t>88%</a:t>
            </a:r>
            <a:r>
              <a:rPr lang="fi" sz="1850">
                <a:solidFill>
                  <a:srgbClr val="202124"/>
                </a:solidFill>
                <a:highlight>
                  <a:schemeClr val="lt1"/>
                </a:highlight>
                <a:latin typeface="Crimson Text"/>
                <a:ea typeface="Crimson Text"/>
                <a:cs typeface="Crimson Text"/>
                <a:sym typeface="Crimson Text"/>
              </a:rPr>
              <a:t> of scenes contained physical violence and 49% contained verbal aggression against women.</a:t>
            </a:r>
            <a:r>
              <a:rPr lang="fi" sz="1100">
                <a:solidFill>
                  <a:srgbClr val="70757A"/>
                </a:solidFill>
                <a:highlight>
                  <a:schemeClr val="lt1"/>
                </a:highlight>
                <a:latin typeface="Crimson Text"/>
                <a:ea typeface="Crimson Text"/>
                <a:cs typeface="Crimson Text"/>
                <a:sym typeface="Crimson Text"/>
              </a:rPr>
              <a:t>20 Mar 2019 </a:t>
            </a:r>
            <a:endParaRPr sz="2000">
              <a:latin typeface="Crimson Text"/>
              <a:ea typeface="Crimson Text"/>
              <a:cs typeface="Crimson Text"/>
              <a:sym typeface="Crimson Text"/>
            </a:endParaRPr>
          </a:p>
          <a:p>
            <a:pPr indent="0" lvl="0" marL="0" rtl="0" algn="l">
              <a:spcBef>
                <a:spcPts val="1200"/>
              </a:spcBef>
              <a:spcAft>
                <a:spcPts val="0"/>
              </a:spcAft>
              <a:buClr>
                <a:schemeClr val="dk1"/>
              </a:buClr>
              <a:buSzPts val="1100"/>
              <a:buFont typeface="Arial"/>
              <a:buNone/>
            </a:pPr>
            <a:r>
              <a:rPr lang="fi" sz="2000">
                <a:solidFill>
                  <a:schemeClr val="accent5"/>
                </a:solidFill>
                <a:uFill>
                  <a:noFill/>
                </a:uFill>
                <a:latin typeface="Crimson Text"/>
                <a:ea typeface="Crimson Text"/>
                <a:cs typeface="Crimson Text"/>
                <a:sym typeface="Crimson Text"/>
                <a:hlinkClick r:id="rId3">
                  <a:extLst>
                    <a:ext uri="{A12FA001-AC4F-418D-AE19-62706E023703}">
                      <ahyp:hlinkClr val="tx"/>
                    </a:ext>
                  </a:extLst>
                </a:hlinkClick>
              </a:rPr>
              <a:t>https://www.bbc.com/news/technology-64451984</a:t>
            </a:r>
            <a:endParaRPr sz="2000">
              <a:latin typeface="Crimson Text"/>
              <a:ea typeface="Crimson Text"/>
              <a:cs typeface="Crimson Text"/>
              <a:sym typeface="Crimson Text"/>
            </a:endParaRPr>
          </a:p>
          <a:p>
            <a:pPr indent="-355600" lvl="0" marL="457200" rtl="0" algn="l">
              <a:spcBef>
                <a:spcPts val="120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väkivaltaiselle seksisisällölle altistuminen vääristää kuvaa seksuaalisuudesta, suostumuksesta sekä “normaalista”</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haitta näkyy jo nyt erityisesti nuorten naisten kokemuksissa</a:t>
            </a:r>
            <a:endParaRPr sz="2000">
              <a:solidFill>
                <a:srgbClr val="3A1B00"/>
              </a:solidFill>
              <a:latin typeface="Crimson Text"/>
              <a:ea typeface="Crimson Text"/>
              <a:cs typeface="Crimson Text"/>
              <a:sym typeface="Crimson Text"/>
            </a:endParaRPr>
          </a:p>
          <a:p>
            <a:pPr indent="0" lvl="0" marL="457200" rtl="0" algn="l">
              <a:spcBef>
                <a:spcPts val="1200"/>
              </a:spcBef>
              <a:spcAft>
                <a:spcPts val="0"/>
              </a:spcAft>
              <a:buNone/>
            </a:pPr>
            <a:r>
              <a:rPr lang="fi" sz="2000" u="sng">
                <a:solidFill>
                  <a:schemeClr val="hlink"/>
                </a:solidFill>
                <a:latin typeface="Crimson Text"/>
                <a:ea typeface="Crimson Text"/>
                <a:cs typeface="Crimson Text"/>
                <a:sym typeface="Crimson Text"/>
                <a:hlinkClick r:id="rId4"/>
              </a:rPr>
              <a:t>https://www.bbc.com/news/uk-50546184</a:t>
            </a:r>
            <a:endParaRPr sz="2000">
              <a:solidFill>
                <a:srgbClr val="3A1B00"/>
              </a:solidFill>
              <a:latin typeface="Crimson Text"/>
              <a:ea typeface="Crimson Text"/>
              <a:cs typeface="Crimson Text"/>
              <a:sym typeface="Crimson Text"/>
            </a:endParaRPr>
          </a:p>
          <a:p>
            <a:pPr indent="0" lvl="0" marL="457200" rtl="0" algn="l">
              <a:spcBef>
                <a:spcPts val="1200"/>
              </a:spcBef>
              <a:spcAft>
                <a:spcPts val="1200"/>
              </a:spcAft>
              <a:buNone/>
            </a:pPr>
            <a:r>
              <a:t/>
            </a:r>
            <a:endParaRPr sz="2000">
              <a:solidFill>
                <a:srgbClr val="3A1B00"/>
              </a:solidFill>
              <a:latin typeface="Crimson Text"/>
              <a:ea typeface="Crimson Text"/>
              <a:cs typeface="Crimson Text"/>
              <a:sym typeface="Crimson Tex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76" name="Shape 176"/>
        <p:cNvGrpSpPr/>
        <p:nvPr/>
      </p:nvGrpSpPr>
      <p:grpSpPr>
        <a:xfrm>
          <a:off x="0" y="0"/>
          <a:ext cx="0" cy="0"/>
          <a:chOff x="0" y="0"/>
          <a:chExt cx="0" cy="0"/>
        </a:xfrm>
      </p:grpSpPr>
      <p:sp>
        <p:nvSpPr>
          <p:cNvPr id="177" name="Google Shape;17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Crimson Text"/>
                <a:ea typeface="Crimson Text"/>
                <a:cs typeface="Crimson Text"/>
                <a:sym typeface="Crimson Text"/>
              </a:rPr>
              <a:t>Omia kokemuksia varhaisesta somen käytöstä</a:t>
            </a:r>
            <a:endParaRPr>
              <a:solidFill>
                <a:srgbClr val="3A1B00"/>
              </a:solidFill>
              <a:latin typeface="Crimson Text"/>
              <a:ea typeface="Crimson Text"/>
              <a:cs typeface="Crimson Text"/>
              <a:sym typeface="Crimson Text"/>
            </a:endParaRPr>
          </a:p>
        </p:txBody>
      </p:sp>
      <p:sp>
        <p:nvSpPr>
          <p:cNvPr id="178" name="Google Shape;178;p29"/>
          <p:cNvSpPr txBox="1"/>
          <p:nvPr>
            <p:ph idx="1" type="body"/>
          </p:nvPr>
        </p:nvSpPr>
        <p:spPr>
          <a:xfrm>
            <a:off x="0" y="885013"/>
            <a:ext cx="5159100" cy="3833700"/>
          </a:xfrm>
          <a:prstGeom prst="rect">
            <a:avLst/>
          </a:prstGeom>
        </p:spPr>
        <p:txBody>
          <a:bodyPr anchorCtr="0" anchor="t" bIns="91425" lIns="91425" spcFirstLastPara="1" rIns="91425" wrap="square" tIns="91425">
            <a:noAutofit/>
          </a:bodyPr>
          <a:lstStyle/>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hyvät puolet</a:t>
            </a:r>
            <a:endParaRPr sz="1984">
              <a:solidFill>
                <a:srgbClr val="3A1B00"/>
              </a:solidFill>
              <a:latin typeface="Times New Roman"/>
              <a:ea typeface="Times New Roman"/>
              <a:cs typeface="Times New Roman"/>
              <a:sym typeface="Times New Roman"/>
            </a:endParaRPr>
          </a:p>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pro anorexia -yhteisö (pro-ana, pro-mia)</a:t>
            </a:r>
            <a:endParaRPr sz="1984">
              <a:solidFill>
                <a:srgbClr val="3A1B00"/>
              </a:solidFill>
              <a:latin typeface="Times New Roman"/>
              <a:ea typeface="Times New Roman"/>
              <a:cs typeface="Times New Roman"/>
              <a:sym typeface="Times New Roman"/>
            </a:endParaRPr>
          </a:p>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“fear of missing out” eli fomo</a:t>
            </a:r>
            <a:endParaRPr sz="1984">
              <a:solidFill>
                <a:srgbClr val="3A1B00"/>
              </a:solidFill>
              <a:latin typeface="Times New Roman"/>
              <a:ea typeface="Times New Roman"/>
              <a:cs typeface="Times New Roman"/>
              <a:sym typeface="Times New Roman"/>
            </a:endParaRPr>
          </a:p>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koulussa olevat klikit ja kiusaaminen tulee myös kotiin somen takia</a:t>
            </a:r>
            <a:endParaRPr sz="1984">
              <a:solidFill>
                <a:srgbClr val="3A1B00"/>
              </a:solidFill>
              <a:latin typeface="Times New Roman"/>
              <a:ea typeface="Times New Roman"/>
              <a:cs typeface="Times New Roman"/>
              <a:sym typeface="Times New Roman"/>
            </a:endParaRPr>
          </a:p>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absurdit kauneusihanteet luovat ulkonäköpaineita</a:t>
            </a:r>
            <a:endParaRPr sz="1984">
              <a:solidFill>
                <a:srgbClr val="3A1B00"/>
              </a:solidFill>
              <a:latin typeface="Times New Roman"/>
              <a:ea typeface="Times New Roman"/>
              <a:cs typeface="Times New Roman"/>
              <a:sym typeface="Times New Roman"/>
            </a:endParaRPr>
          </a:p>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suurin osa seksuaalisesta ahdistelusta tapahtunut 11-15 -vuotiaana, nykyään 0</a:t>
            </a:r>
            <a:endParaRPr sz="1984">
              <a:solidFill>
                <a:srgbClr val="3A1B00"/>
              </a:solidFill>
              <a:latin typeface="Times New Roman"/>
              <a:ea typeface="Times New Roman"/>
              <a:cs typeface="Times New Roman"/>
              <a:sym typeface="Times New Roman"/>
            </a:endParaRPr>
          </a:p>
          <a:p>
            <a:pPr indent="-354633" lvl="0" marL="457200" rtl="0" algn="l">
              <a:lnSpc>
                <a:spcPct val="130000"/>
              </a:lnSpc>
              <a:spcBef>
                <a:spcPts val="0"/>
              </a:spcBef>
              <a:spcAft>
                <a:spcPts val="0"/>
              </a:spcAft>
              <a:buClr>
                <a:srgbClr val="3A1B00"/>
              </a:buClr>
              <a:buSzPts val="1985"/>
              <a:buFont typeface="Times New Roman"/>
              <a:buChar char="-"/>
            </a:pPr>
            <a:r>
              <a:rPr lang="fi" sz="1984">
                <a:solidFill>
                  <a:srgbClr val="3A1B00"/>
                </a:solidFill>
                <a:latin typeface="Times New Roman"/>
                <a:ea typeface="Times New Roman"/>
                <a:cs typeface="Times New Roman"/>
                <a:sym typeface="Times New Roman"/>
              </a:rPr>
              <a:t>grooming</a:t>
            </a:r>
            <a:endParaRPr sz="1984">
              <a:solidFill>
                <a:srgbClr val="3A1B00"/>
              </a:solidFill>
              <a:latin typeface="Times New Roman"/>
              <a:ea typeface="Times New Roman"/>
              <a:cs typeface="Times New Roman"/>
              <a:sym typeface="Times New Roman"/>
            </a:endParaRPr>
          </a:p>
          <a:p>
            <a:pPr indent="0" lvl="0" marL="0" rtl="0" algn="l">
              <a:lnSpc>
                <a:spcPct val="95000"/>
              </a:lnSpc>
              <a:spcBef>
                <a:spcPts val="1200"/>
              </a:spcBef>
              <a:spcAft>
                <a:spcPts val="0"/>
              </a:spcAft>
              <a:buSzPts val="440"/>
              <a:buNone/>
            </a:pPr>
            <a:r>
              <a:t/>
            </a:r>
            <a:endParaRPr sz="1469"/>
          </a:p>
          <a:p>
            <a:pPr indent="0" lvl="0" marL="0" rtl="0" algn="l">
              <a:lnSpc>
                <a:spcPct val="95000"/>
              </a:lnSpc>
              <a:spcBef>
                <a:spcPts val="1200"/>
              </a:spcBef>
              <a:spcAft>
                <a:spcPts val="0"/>
              </a:spcAft>
              <a:buSzPts val="440"/>
              <a:buNone/>
            </a:pPr>
            <a:r>
              <a:t/>
            </a:r>
            <a:endParaRPr sz="820"/>
          </a:p>
          <a:p>
            <a:pPr indent="0" lvl="0" marL="0" rtl="0" algn="l">
              <a:lnSpc>
                <a:spcPct val="95000"/>
              </a:lnSpc>
              <a:spcBef>
                <a:spcPts val="1200"/>
              </a:spcBef>
              <a:spcAft>
                <a:spcPts val="1200"/>
              </a:spcAft>
              <a:buSzPts val="440"/>
              <a:buNone/>
            </a:pPr>
            <a:r>
              <a:t/>
            </a:r>
            <a:endParaRPr sz="820"/>
          </a:p>
        </p:txBody>
      </p:sp>
      <p:pic>
        <p:nvPicPr>
          <p:cNvPr id="179" name="Google Shape;179;p29"/>
          <p:cNvPicPr preferRelativeResize="0"/>
          <p:nvPr/>
        </p:nvPicPr>
        <p:blipFill rotWithShape="1">
          <a:blip r:embed="rId3">
            <a:alphaModFix/>
          </a:blip>
          <a:srcRect b="24653" l="67845" r="0" t="0"/>
          <a:stretch/>
        </p:blipFill>
        <p:spPr>
          <a:xfrm>
            <a:off x="5867827" y="1173300"/>
            <a:ext cx="2432575" cy="3257125"/>
          </a:xfrm>
          <a:prstGeom prst="rect">
            <a:avLst/>
          </a:prstGeom>
          <a:noFill/>
          <a:ln>
            <a:noFill/>
          </a:ln>
        </p:spPr>
      </p:pic>
      <p:sp>
        <p:nvSpPr>
          <p:cNvPr id="180" name="Google Shape;180;p29"/>
          <p:cNvSpPr txBox="1"/>
          <p:nvPr/>
        </p:nvSpPr>
        <p:spPr>
          <a:xfrm>
            <a:off x="5867825" y="4586000"/>
            <a:ext cx="303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thinspiration ja body checking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84" name="Shape 184"/>
        <p:cNvGrpSpPr/>
        <p:nvPr/>
      </p:nvGrpSpPr>
      <p:grpSpPr>
        <a:xfrm>
          <a:off x="0" y="0"/>
          <a:ext cx="0" cy="0"/>
          <a:chOff x="0" y="0"/>
          <a:chExt cx="0" cy="0"/>
        </a:xfrm>
      </p:grpSpPr>
      <p:sp>
        <p:nvSpPr>
          <p:cNvPr id="185" name="Google Shape;185;p30"/>
          <p:cNvSpPr txBox="1"/>
          <p:nvPr>
            <p:ph type="title"/>
          </p:nvPr>
        </p:nvSpPr>
        <p:spPr>
          <a:xfrm>
            <a:off x="311700" y="240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Times New Roman"/>
                <a:ea typeface="Times New Roman"/>
                <a:cs typeface="Times New Roman"/>
                <a:sym typeface="Times New Roman"/>
              </a:rPr>
              <a:t>kuinka käsitellä someaihetta lapsen/nuoren kanssa</a:t>
            </a:r>
            <a:endParaRPr>
              <a:solidFill>
                <a:srgbClr val="3A1B00"/>
              </a:solidFill>
              <a:latin typeface="Times New Roman"/>
              <a:ea typeface="Times New Roman"/>
              <a:cs typeface="Times New Roman"/>
              <a:sym typeface="Times New Roman"/>
            </a:endParaRPr>
          </a:p>
        </p:txBody>
      </p:sp>
      <p:sp>
        <p:nvSpPr>
          <p:cNvPr id="186" name="Google Shape;186;p30"/>
          <p:cNvSpPr txBox="1"/>
          <p:nvPr>
            <p:ph idx="1" type="body"/>
          </p:nvPr>
        </p:nvSpPr>
        <p:spPr>
          <a:xfrm>
            <a:off x="311700" y="813250"/>
            <a:ext cx="8832300" cy="4117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utelias pohdinta, “MIKSI?”</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“ikäviä” aiheita ja vastauksia ei tarvitse pelätä (dokkari &amp; nettisivut: Young Plato)</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lapsen ikään sopiva taso</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kiinnostuneisuus lapsen/nuoren juttuihin</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salapoliisintyötä: kannusta lasta raportoimaan tärkeistä havainnoistaan!</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aikuinen on tukena, pidä keskusteluyhteys auki</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myös aikuisella on lupa olla pihalla jostain. “Otetaan yhdessä selvää!”</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kaveritaidot pätee myös netissä! käytöstavat, jälki jää nettiin. muut näkevät myös hölmöilyn</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vaikka lapsi katsoisi hurjaakin sisältöä, moraalinen vastuu ei ole lapsella</a:t>
            </a:r>
            <a:endParaRPr sz="2000">
              <a:solidFill>
                <a:srgbClr val="3A1B00"/>
              </a:solidFill>
              <a:latin typeface="Crimson Text"/>
              <a:ea typeface="Crimson Text"/>
              <a:cs typeface="Crimson Text"/>
              <a:sym typeface="Crimson Tex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90" name="Shape 190"/>
        <p:cNvGrpSpPr/>
        <p:nvPr/>
      </p:nvGrpSpPr>
      <p:grpSpPr>
        <a:xfrm>
          <a:off x="0" y="0"/>
          <a:ext cx="0" cy="0"/>
          <a:chOff x="0" y="0"/>
          <a:chExt cx="0" cy="0"/>
        </a:xfrm>
      </p:grpSpPr>
      <p:sp>
        <p:nvSpPr>
          <p:cNvPr id="191" name="Google Shape;191;p31"/>
          <p:cNvSpPr txBox="1"/>
          <p:nvPr>
            <p:ph type="title"/>
          </p:nvPr>
        </p:nvSpPr>
        <p:spPr>
          <a:xfrm>
            <a:off x="249150" y="132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620">
                <a:solidFill>
                  <a:srgbClr val="3A1B00"/>
                </a:solidFill>
                <a:latin typeface="Crimson Text"/>
                <a:ea typeface="Crimson Text"/>
                <a:cs typeface="Crimson Text"/>
                <a:sym typeface="Crimson Text"/>
              </a:rPr>
              <a:t>kuinka suojella lasta somelta / somessa?</a:t>
            </a:r>
            <a:endParaRPr sz="2620">
              <a:solidFill>
                <a:srgbClr val="3A1B00"/>
              </a:solidFill>
              <a:latin typeface="Crimson Text"/>
              <a:ea typeface="Crimson Text"/>
              <a:cs typeface="Crimson Text"/>
              <a:sym typeface="Crimson Text"/>
            </a:endParaRPr>
          </a:p>
        </p:txBody>
      </p:sp>
      <p:sp>
        <p:nvSpPr>
          <p:cNvPr id="192" name="Google Shape;192;p31"/>
          <p:cNvSpPr txBox="1"/>
          <p:nvPr>
            <p:ph idx="1" type="body"/>
          </p:nvPr>
        </p:nvSpPr>
        <p:spPr>
          <a:xfrm>
            <a:off x="311700" y="705050"/>
            <a:ext cx="8089800" cy="42195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sua varten somessa .fi   </a:t>
            </a:r>
            <a:endParaRPr sz="2100">
              <a:solidFill>
                <a:srgbClr val="3A1B00"/>
              </a:solidFill>
              <a:latin typeface="Crimson Text"/>
              <a:ea typeface="Crimson Text"/>
              <a:cs typeface="Crimson Text"/>
              <a:sym typeface="Crimson Text"/>
            </a:endParaRPr>
          </a:p>
          <a:p>
            <a:pPr indent="0" lvl="0" marL="0" rtl="0" algn="l">
              <a:spcBef>
                <a:spcPts val="1200"/>
              </a:spcBef>
              <a:spcAft>
                <a:spcPts val="0"/>
              </a:spcAft>
              <a:buNone/>
            </a:pPr>
            <a:r>
              <a:rPr lang="fi" sz="2100">
                <a:solidFill>
                  <a:srgbClr val="3A1B00"/>
                </a:solidFill>
                <a:latin typeface="Crimson Text"/>
                <a:ea typeface="Crimson Text"/>
                <a:cs typeface="Crimson Text"/>
                <a:sym typeface="Crimson Text"/>
              </a:rPr>
              <a:t>tukee lapsia 8-21 vuotiaita nuoria somessa esim. häirintä- ja kiusaamistilanteissa , ja jakaa tietoa someturvallisuudesta</a:t>
            </a:r>
            <a:endParaRPr sz="2100">
              <a:solidFill>
                <a:srgbClr val="3A1B00"/>
              </a:solidFill>
              <a:latin typeface="Crimson Text"/>
              <a:ea typeface="Crimson Text"/>
              <a:cs typeface="Crimson Text"/>
              <a:sym typeface="Crimson Text"/>
            </a:endParaRPr>
          </a:p>
          <a:p>
            <a:pPr indent="-361950" lvl="0" marL="457200" rtl="0" algn="l">
              <a:spcBef>
                <a:spcPts val="120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viihdevintiöt .fi</a:t>
            </a:r>
            <a:endParaRPr sz="2100">
              <a:solidFill>
                <a:srgbClr val="3A1B00"/>
              </a:solidFill>
              <a:latin typeface="Crimson Text"/>
              <a:ea typeface="Crimson Text"/>
              <a:cs typeface="Crimson Text"/>
              <a:sym typeface="Crimson Text"/>
            </a:endParaRPr>
          </a:p>
          <a:p>
            <a:pPr indent="-361950" lvl="0" marL="457200" rtl="0" algn="l">
              <a:spcBef>
                <a:spcPts val="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MLL -sivut: “lapsi somessa”</a:t>
            </a:r>
            <a:endParaRPr sz="2100">
              <a:solidFill>
                <a:srgbClr val="3A1B00"/>
              </a:solidFill>
              <a:latin typeface="Crimson Text"/>
              <a:ea typeface="Crimson Text"/>
              <a:cs typeface="Crimson Text"/>
              <a:sym typeface="Crimson Text"/>
            </a:endParaRPr>
          </a:p>
          <a:p>
            <a:pPr indent="-361950" lvl="0" marL="457200" rtl="0" algn="l">
              <a:spcBef>
                <a:spcPts val="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rajoittavat sovellukset (suosittelen → 3lk ikäisille, mikäli heillä on oma puhelin jossa internet/someja)  esim. Family Link Google</a:t>
            </a:r>
            <a:endParaRPr sz="2100">
              <a:solidFill>
                <a:srgbClr val="3A1B00"/>
              </a:solidFill>
              <a:latin typeface="Crimson Text"/>
              <a:ea typeface="Crimson Text"/>
              <a:cs typeface="Crimson Text"/>
              <a:sym typeface="Crimson Text"/>
            </a:endParaRPr>
          </a:p>
          <a:p>
            <a:pPr indent="-361950" lvl="0" marL="457200" rtl="0" algn="l">
              <a:spcBef>
                <a:spcPts val="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lasta voi suojella pornolta</a:t>
            </a:r>
            <a:r>
              <a:rPr lang="fi" sz="2100">
                <a:solidFill>
                  <a:srgbClr val="3A1B00"/>
                </a:solidFill>
                <a:latin typeface="Crimson Text"/>
                <a:ea typeface="Crimson Text"/>
                <a:cs typeface="Crimson Text"/>
                <a:sym typeface="Crimson Text"/>
              </a:rPr>
              <a:t> asettamalla filttereitä hakukoneeseen, aiheesta kannattaa jutella etukäteen, jotta lapsella on työkaluja käsitellä asiaa kun se tulee vastaan. Nuorten kanssa erityisesti.</a:t>
            </a:r>
            <a:endParaRPr sz="2100">
              <a:solidFill>
                <a:srgbClr val="3A1B00"/>
              </a:solidFill>
              <a:latin typeface="Crimson Text"/>
              <a:ea typeface="Crimson Text"/>
              <a:cs typeface="Crimson Text"/>
              <a:sym typeface="Crimson Tex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Abril Fatface"/>
                <a:ea typeface="Abril Fatface"/>
                <a:cs typeface="Abril Fatface"/>
                <a:sym typeface="Abril Fatface"/>
              </a:rPr>
              <a:t>kuka olen, ja miksi haluan avata keskustelua aiheesta</a:t>
            </a:r>
            <a:endParaRPr>
              <a:solidFill>
                <a:srgbClr val="3A1B00"/>
              </a:solidFill>
              <a:latin typeface="Abril Fatface"/>
              <a:ea typeface="Abril Fatface"/>
              <a:cs typeface="Abril Fatface"/>
              <a:sym typeface="Abril Fatface"/>
            </a:endParaRPr>
          </a:p>
          <a:p>
            <a:pPr indent="0" lvl="0" marL="0" rtl="0" algn="l">
              <a:spcBef>
                <a:spcPts val="0"/>
              </a:spcBef>
              <a:spcAft>
                <a:spcPts val="0"/>
              </a:spcAft>
              <a:buNone/>
            </a:pPr>
            <a:r>
              <a:t/>
            </a:r>
            <a:endParaRPr/>
          </a:p>
        </p:txBody>
      </p:sp>
      <p:sp>
        <p:nvSpPr>
          <p:cNvPr id="62" name="Google Shape;62;p14"/>
          <p:cNvSpPr txBox="1"/>
          <p:nvPr>
            <p:ph idx="1" type="body"/>
          </p:nvPr>
        </p:nvSpPr>
        <p:spPr>
          <a:xfrm>
            <a:off x="311700" y="1017725"/>
            <a:ext cx="5462100" cy="4040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Viena Honkala, 20</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koulunkäynninavustaja &amp; jälkkäriohjaaja</a:t>
            </a:r>
            <a:endParaRPr sz="2000">
              <a:solidFill>
                <a:srgbClr val="3A1B00"/>
              </a:solidFill>
              <a:latin typeface="Crimson Text"/>
              <a:ea typeface="Crimson Text"/>
              <a:cs typeface="Crimson Text"/>
              <a:sym typeface="Crimson Text"/>
            </a:endParaRPr>
          </a:p>
          <a:p>
            <a:pPr indent="0" lvl="0" marL="457200" rtl="0" algn="l">
              <a:spcBef>
                <a:spcPts val="1200"/>
              </a:spcBef>
              <a:spcAft>
                <a:spcPts val="0"/>
              </a:spcAft>
              <a:buNone/>
            </a:pPr>
            <a:r>
              <a:t/>
            </a:r>
            <a:endParaRPr sz="2000">
              <a:solidFill>
                <a:srgbClr val="3A1B00"/>
              </a:solidFill>
              <a:latin typeface="Crimson Text"/>
              <a:ea typeface="Crimson Text"/>
              <a:cs typeface="Crimson Text"/>
              <a:sym typeface="Crimson Text"/>
            </a:endParaRPr>
          </a:p>
          <a:p>
            <a:pPr indent="-355600" lvl="0" marL="457200" rtl="0" algn="l">
              <a:spcBef>
                <a:spcPts val="120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protuleirit</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keskustelut somesta lasten kanssa </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oma kiinnostus mediakasvatukseen, median tutkimukseen &amp; seksuaalikasvatukseen</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ajatuksena tarjota tietoa etukäteen</a:t>
            </a:r>
            <a:endParaRPr sz="2000">
              <a:solidFill>
                <a:srgbClr val="3A1B00"/>
              </a:solidFill>
              <a:latin typeface="Crimson Text"/>
              <a:ea typeface="Crimson Text"/>
              <a:cs typeface="Crimson Text"/>
              <a:sym typeface="Crimson Text"/>
            </a:endParaRPr>
          </a:p>
          <a:p>
            <a:pPr indent="0" lvl="0" marL="0" rtl="0" algn="l">
              <a:spcBef>
                <a:spcPts val="1200"/>
              </a:spcBef>
              <a:spcAft>
                <a:spcPts val="0"/>
              </a:spcAft>
              <a:buNone/>
            </a:pPr>
            <a:r>
              <a:t/>
            </a:r>
            <a:endParaRPr sz="2000">
              <a:solidFill>
                <a:srgbClr val="3A1B00"/>
              </a:solidFill>
              <a:latin typeface="Crimson Text"/>
              <a:ea typeface="Crimson Text"/>
              <a:cs typeface="Crimson Text"/>
              <a:sym typeface="Crimson Text"/>
            </a:endParaRPr>
          </a:p>
          <a:p>
            <a:pPr indent="-355600" lvl="0" marL="457200" rtl="0" algn="l">
              <a:spcBef>
                <a:spcPts val="120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alustus ei sovi lasten korville</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kannattaa ottaa ylös nimiä ym. </a:t>
            </a:r>
            <a:endParaRPr sz="2000">
              <a:solidFill>
                <a:srgbClr val="3A1B00"/>
              </a:solidFill>
              <a:latin typeface="Crimson Text"/>
              <a:ea typeface="Crimson Text"/>
              <a:cs typeface="Crimson Text"/>
              <a:sym typeface="Crimson Text"/>
            </a:endParaRPr>
          </a:p>
        </p:txBody>
      </p:sp>
      <p:pic>
        <p:nvPicPr>
          <p:cNvPr id="63" name="Google Shape;63;p14"/>
          <p:cNvPicPr preferRelativeResize="0"/>
          <p:nvPr/>
        </p:nvPicPr>
        <p:blipFill>
          <a:blip r:embed="rId3">
            <a:alphaModFix/>
          </a:blip>
          <a:stretch>
            <a:fillRect/>
          </a:stretch>
        </p:blipFill>
        <p:spPr>
          <a:xfrm>
            <a:off x="5940775" y="1311675"/>
            <a:ext cx="2286699" cy="33284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96" name="Shape 196"/>
        <p:cNvGrpSpPr/>
        <p:nvPr/>
      </p:nvGrpSpPr>
      <p:grpSpPr>
        <a:xfrm>
          <a:off x="0" y="0"/>
          <a:ext cx="0" cy="0"/>
          <a:chOff x="0" y="0"/>
          <a:chExt cx="0" cy="0"/>
        </a:xfrm>
      </p:grpSpPr>
      <p:sp>
        <p:nvSpPr>
          <p:cNvPr id="197" name="Google Shape;197;p32"/>
          <p:cNvSpPr txBox="1"/>
          <p:nvPr>
            <p:ph type="title"/>
          </p:nvPr>
        </p:nvSpPr>
        <p:spPr>
          <a:xfrm>
            <a:off x="-2828875" y="531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8" name="Google Shape;198;p32"/>
          <p:cNvSpPr txBox="1"/>
          <p:nvPr>
            <p:ph idx="1" type="body"/>
          </p:nvPr>
        </p:nvSpPr>
        <p:spPr>
          <a:xfrm>
            <a:off x="311700" y="629100"/>
            <a:ext cx="4933200" cy="4514400"/>
          </a:xfrm>
          <a:prstGeom prst="rect">
            <a:avLst/>
          </a:prstGeom>
        </p:spPr>
        <p:txBody>
          <a:bodyPr anchorCtr="0" anchor="t" bIns="91425" lIns="91425" spcFirstLastPara="1" rIns="91425" wrap="square" tIns="91425">
            <a:normAutofit fontScale="92500" lnSpcReduction="20000"/>
          </a:bodyPr>
          <a:lstStyle/>
          <a:p>
            <a:pPr indent="-351948" lvl="0" marL="457200" rtl="0" algn="l">
              <a:spcBef>
                <a:spcPts val="0"/>
              </a:spcBef>
              <a:spcAft>
                <a:spcPts val="0"/>
              </a:spcAft>
              <a:buClr>
                <a:srgbClr val="3A1B00"/>
              </a:buClr>
              <a:buSzPct val="100000"/>
              <a:buFont typeface="Crimson Text"/>
              <a:buChar char="-"/>
            </a:pPr>
            <a:r>
              <a:rPr lang="fi" sz="2100">
                <a:solidFill>
                  <a:srgbClr val="3A1B00"/>
                </a:solidFill>
                <a:latin typeface="Crimson Text"/>
                <a:ea typeface="Crimson Text"/>
                <a:cs typeface="Crimson Text"/>
                <a:sym typeface="Crimson Text"/>
              </a:rPr>
              <a:t>vanhemmat: puhukaa keskenänne lastenne somejutuista, pysykää yhdessä kartalla! jakakaa huomioitanne/huolianne </a:t>
            </a:r>
            <a:endParaRPr sz="2100">
              <a:solidFill>
                <a:srgbClr val="3A1B00"/>
              </a:solidFill>
              <a:latin typeface="Crimson Text"/>
              <a:ea typeface="Crimson Text"/>
              <a:cs typeface="Crimson Text"/>
              <a:sym typeface="Crimson Text"/>
            </a:endParaRPr>
          </a:p>
          <a:p>
            <a:pPr indent="-351948" lvl="0" marL="457200" rtl="0" algn="l">
              <a:spcBef>
                <a:spcPts val="0"/>
              </a:spcBef>
              <a:spcAft>
                <a:spcPts val="0"/>
              </a:spcAft>
              <a:buClr>
                <a:srgbClr val="3A1B00"/>
              </a:buClr>
              <a:buSzPct val="100000"/>
              <a:buFont typeface="Crimson Text"/>
              <a:buChar char="-"/>
            </a:pPr>
            <a:r>
              <a:rPr lang="fi" sz="2100">
                <a:solidFill>
                  <a:srgbClr val="3A1B00"/>
                </a:solidFill>
                <a:latin typeface="Crimson Text"/>
                <a:ea typeface="Crimson Text"/>
                <a:cs typeface="Crimson Text"/>
                <a:sym typeface="Crimson Text"/>
              </a:rPr>
              <a:t>lapselle voi vain antaa parhaat työkalut, sillä some ja netti ovat lähes välttämätöntä arkipäivää</a:t>
            </a:r>
            <a:endParaRPr sz="2100">
              <a:solidFill>
                <a:srgbClr val="3A1B00"/>
              </a:solidFill>
              <a:latin typeface="Crimson Text"/>
              <a:ea typeface="Crimson Text"/>
              <a:cs typeface="Crimson Text"/>
              <a:sym typeface="Crimson Text"/>
            </a:endParaRPr>
          </a:p>
          <a:p>
            <a:pPr indent="0" lvl="0" marL="0" rtl="0" algn="l">
              <a:spcBef>
                <a:spcPts val="1200"/>
              </a:spcBef>
              <a:spcAft>
                <a:spcPts val="0"/>
              </a:spcAft>
              <a:buNone/>
            </a:pPr>
            <a:r>
              <a:rPr lang="fi" sz="2000">
                <a:solidFill>
                  <a:srgbClr val="3A1B00"/>
                </a:solidFill>
                <a:latin typeface="Crimson Text"/>
                <a:ea typeface="Crimson Text"/>
                <a:cs typeface="Crimson Text"/>
                <a:sym typeface="Crimson Text"/>
              </a:rPr>
              <a:t>artikkelisuositus:</a:t>
            </a:r>
            <a:endParaRPr sz="2000">
              <a:solidFill>
                <a:srgbClr val="3A1B00"/>
              </a:solidFill>
              <a:latin typeface="Crimson Text"/>
              <a:ea typeface="Crimson Text"/>
              <a:cs typeface="Crimson Text"/>
              <a:sym typeface="Crimson Text"/>
            </a:endParaRPr>
          </a:p>
          <a:p>
            <a:pPr indent="0" lvl="0" marL="0" rtl="0" algn="l">
              <a:spcBef>
                <a:spcPts val="1200"/>
              </a:spcBef>
              <a:spcAft>
                <a:spcPts val="0"/>
              </a:spcAft>
              <a:buNone/>
            </a:pPr>
            <a:r>
              <a:rPr lang="fi" sz="2000">
                <a:solidFill>
                  <a:srgbClr val="3A1B00"/>
                </a:solidFill>
                <a:latin typeface="Crimson Text"/>
                <a:ea typeface="Crimson Text"/>
                <a:cs typeface="Crimson Text"/>
                <a:sym typeface="Crimson Text"/>
              </a:rPr>
              <a:t>Hannes Wessels: Social Media Resources for Parents  —&gt; </a:t>
            </a:r>
            <a:endParaRPr sz="2000">
              <a:solidFill>
                <a:srgbClr val="3A1B00"/>
              </a:solidFill>
              <a:latin typeface="Crimson Text"/>
              <a:ea typeface="Crimson Text"/>
              <a:cs typeface="Crimson Text"/>
              <a:sym typeface="Crimson Text"/>
            </a:endParaRPr>
          </a:p>
          <a:p>
            <a:pPr indent="0" lvl="0" marL="0" rtl="0" algn="l">
              <a:spcBef>
                <a:spcPts val="1200"/>
              </a:spcBef>
              <a:spcAft>
                <a:spcPts val="0"/>
              </a:spcAft>
              <a:buNone/>
            </a:pPr>
            <a:r>
              <a:rPr lang="fi" sz="2000" u="sng">
                <a:solidFill>
                  <a:schemeClr val="accent5"/>
                </a:solidFill>
                <a:latin typeface="Crimson Text"/>
                <a:ea typeface="Crimson Text"/>
                <a:cs typeface="Crimson Text"/>
                <a:sym typeface="Crimson Text"/>
                <a:hlinkClick r:id="rId3">
                  <a:extLst>
                    <a:ext uri="{A12FA001-AC4F-418D-AE19-62706E023703}">
                      <ahyp:hlinkClr val="tx"/>
                    </a:ext>
                  </a:extLst>
                </a:hlinkClick>
              </a:rPr>
              <a:t>https://hanneswessels.com/social-media-resources-for-parents/</a:t>
            </a:r>
            <a:endParaRPr sz="2000">
              <a:solidFill>
                <a:schemeClr val="accent5"/>
              </a:solidFill>
              <a:latin typeface="Crimson Text"/>
              <a:ea typeface="Crimson Text"/>
              <a:cs typeface="Crimson Text"/>
              <a:sym typeface="Crimson Text"/>
            </a:endParaRPr>
          </a:p>
          <a:p>
            <a:pPr indent="0" lvl="0" marL="0" rtl="0" algn="l">
              <a:spcBef>
                <a:spcPts val="1200"/>
              </a:spcBef>
              <a:spcAft>
                <a:spcPts val="1200"/>
              </a:spcAft>
              <a:buNone/>
            </a:pPr>
            <a:r>
              <a:t/>
            </a:r>
            <a:endParaRPr sz="2800">
              <a:solidFill>
                <a:schemeClr val="dk1"/>
              </a:solidFill>
            </a:endParaRPr>
          </a:p>
        </p:txBody>
      </p:sp>
      <p:sp>
        <p:nvSpPr>
          <p:cNvPr id="199" name="Google Shape;199;p32"/>
          <p:cNvSpPr txBox="1"/>
          <p:nvPr/>
        </p:nvSpPr>
        <p:spPr>
          <a:xfrm>
            <a:off x="5691725" y="2718238"/>
            <a:ext cx="3028500" cy="2337900"/>
          </a:xfrm>
          <a:prstGeom prst="rect">
            <a:avLst/>
          </a:prstGeom>
          <a:noFill/>
          <a:ln>
            <a:noFill/>
          </a:ln>
        </p:spPr>
        <p:txBody>
          <a:bodyPr anchorCtr="0" anchor="t" bIns="91425" lIns="91425" spcFirstLastPara="1" rIns="91425" wrap="square" tIns="91425">
            <a:spAutoFit/>
          </a:bodyPr>
          <a:lstStyle/>
          <a:p>
            <a:pPr indent="-320675" lvl="0" marL="647700" rtl="0" algn="l">
              <a:lnSpc>
                <a:spcPct val="115000"/>
              </a:lnSpc>
              <a:spcBef>
                <a:spcPts val="1100"/>
              </a:spcBef>
              <a:spcAft>
                <a:spcPts val="0"/>
              </a:spcAft>
              <a:buClr>
                <a:srgbClr val="4A4A4A"/>
              </a:buClr>
              <a:buSzPts val="1450"/>
              <a:buChar char="●"/>
            </a:pPr>
            <a:r>
              <a:rPr b="1" i="1" lang="fi" sz="1450">
                <a:solidFill>
                  <a:srgbClr val="4A4A4A"/>
                </a:solidFill>
                <a:highlight>
                  <a:srgbClr val="FFFFFF"/>
                </a:highlight>
              </a:rPr>
              <a:t>Don’t micromanage</a:t>
            </a:r>
            <a:endParaRPr b="1" i="1" sz="1450">
              <a:solidFill>
                <a:srgbClr val="4A4A4A"/>
              </a:solidFill>
              <a:highlight>
                <a:srgbClr val="FFFFFF"/>
              </a:highlight>
            </a:endParaRPr>
          </a:p>
          <a:p>
            <a:pPr indent="-320675" lvl="0" marL="647700" rtl="0" algn="l">
              <a:lnSpc>
                <a:spcPct val="115000"/>
              </a:lnSpc>
              <a:spcBef>
                <a:spcPts val="0"/>
              </a:spcBef>
              <a:spcAft>
                <a:spcPts val="0"/>
              </a:spcAft>
              <a:buClr>
                <a:srgbClr val="4A4A4A"/>
              </a:buClr>
              <a:buSzPts val="1450"/>
              <a:buChar char="●"/>
            </a:pPr>
            <a:r>
              <a:rPr b="1" i="1" lang="fi" sz="1450">
                <a:solidFill>
                  <a:srgbClr val="4A4A4A"/>
                </a:solidFill>
                <a:highlight>
                  <a:srgbClr val="FFFFFF"/>
                </a:highlight>
              </a:rPr>
              <a:t>Values over rules</a:t>
            </a:r>
            <a:endParaRPr b="1" i="1" sz="1450">
              <a:solidFill>
                <a:srgbClr val="4A4A4A"/>
              </a:solidFill>
              <a:highlight>
                <a:srgbClr val="FFFFFF"/>
              </a:highlight>
            </a:endParaRPr>
          </a:p>
          <a:p>
            <a:pPr indent="-320675" lvl="0" marL="647700" rtl="0" algn="l">
              <a:lnSpc>
                <a:spcPct val="115000"/>
              </a:lnSpc>
              <a:spcBef>
                <a:spcPts val="0"/>
              </a:spcBef>
              <a:spcAft>
                <a:spcPts val="0"/>
              </a:spcAft>
              <a:buClr>
                <a:srgbClr val="4A4A4A"/>
              </a:buClr>
              <a:buSzPts val="1450"/>
              <a:buChar char="●"/>
            </a:pPr>
            <a:r>
              <a:rPr b="1" i="1" lang="fi" sz="1450">
                <a:solidFill>
                  <a:srgbClr val="4A4A4A"/>
                </a:solidFill>
                <a:highlight>
                  <a:srgbClr val="FFFFFF"/>
                </a:highlight>
              </a:rPr>
              <a:t>Empathy over judgement</a:t>
            </a:r>
            <a:endParaRPr b="1" i="1" sz="1450">
              <a:solidFill>
                <a:srgbClr val="4A4A4A"/>
              </a:solidFill>
              <a:highlight>
                <a:srgbClr val="FFFFFF"/>
              </a:highlight>
            </a:endParaRPr>
          </a:p>
          <a:p>
            <a:pPr indent="-320675" lvl="0" marL="647700" rtl="0" algn="l">
              <a:lnSpc>
                <a:spcPct val="115000"/>
              </a:lnSpc>
              <a:spcBef>
                <a:spcPts val="0"/>
              </a:spcBef>
              <a:spcAft>
                <a:spcPts val="0"/>
              </a:spcAft>
              <a:buClr>
                <a:srgbClr val="4A4A4A"/>
              </a:buClr>
              <a:buSzPts val="1450"/>
              <a:buChar char="●"/>
            </a:pPr>
            <a:r>
              <a:rPr b="1" i="1" lang="fi" sz="1450">
                <a:solidFill>
                  <a:srgbClr val="4A4A4A"/>
                </a:solidFill>
                <a:highlight>
                  <a:srgbClr val="FFFFFF"/>
                </a:highlight>
              </a:rPr>
              <a:t>Boundaries as a filter</a:t>
            </a:r>
            <a:endParaRPr b="1" i="1" sz="1450">
              <a:solidFill>
                <a:srgbClr val="4A4A4A"/>
              </a:solidFill>
              <a:highlight>
                <a:srgbClr val="FFFFFF"/>
              </a:highlight>
            </a:endParaRPr>
          </a:p>
          <a:p>
            <a:pPr indent="-320675" lvl="0" marL="647700" rtl="0" algn="l">
              <a:lnSpc>
                <a:spcPct val="115000"/>
              </a:lnSpc>
              <a:spcBef>
                <a:spcPts val="0"/>
              </a:spcBef>
              <a:spcAft>
                <a:spcPts val="0"/>
              </a:spcAft>
              <a:buClr>
                <a:srgbClr val="4A4A4A"/>
              </a:buClr>
              <a:buSzPts val="1450"/>
              <a:buChar char="●"/>
            </a:pPr>
            <a:r>
              <a:rPr b="1" i="1" lang="fi" sz="1450">
                <a:solidFill>
                  <a:srgbClr val="4A4A4A"/>
                </a:solidFill>
                <a:highlight>
                  <a:srgbClr val="FFFFFF"/>
                </a:highlight>
              </a:rPr>
              <a:t>Emphasize self-regulation</a:t>
            </a:r>
            <a:endParaRPr b="1" i="1" sz="1450">
              <a:solidFill>
                <a:srgbClr val="4A4A4A"/>
              </a:solidFill>
              <a:highlight>
                <a:srgbClr val="FFFFFF"/>
              </a:highlight>
            </a:endParaRPr>
          </a:p>
          <a:p>
            <a:pPr indent="0" lvl="0" marL="0" rtl="0" algn="l">
              <a:spcBef>
                <a:spcPts val="1100"/>
              </a:spcBef>
              <a:spcAft>
                <a:spcPts val="0"/>
              </a:spcAft>
              <a:buNone/>
            </a:pPr>
            <a:r>
              <a:t/>
            </a:r>
            <a:endParaRPr/>
          </a:p>
        </p:txBody>
      </p:sp>
      <p:pic>
        <p:nvPicPr>
          <p:cNvPr id="200" name="Google Shape;200;p32"/>
          <p:cNvPicPr preferRelativeResize="0"/>
          <p:nvPr/>
        </p:nvPicPr>
        <p:blipFill rotWithShape="1">
          <a:blip r:embed="rId4">
            <a:alphaModFix/>
          </a:blip>
          <a:srcRect b="8003" l="0" r="0" t="0"/>
          <a:stretch/>
        </p:blipFill>
        <p:spPr>
          <a:xfrm>
            <a:off x="5959025" y="380350"/>
            <a:ext cx="2493890" cy="2337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204" name="Shape 204"/>
        <p:cNvGrpSpPr/>
        <p:nvPr/>
      </p:nvGrpSpPr>
      <p:grpSpPr>
        <a:xfrm>
          <a:off x="0" y="0"/>
          <a:ext cx="0" cy="0"/>
          <a:chOff x="0" y="0"/>
          <a:chExt cx="0" cy="0"/>
        </a:xfrm>
      </p:grpSpPr>
      <p:sp>
        <p:nvSpPr>
          <p:cNvPr id="205" name="Google Shape;20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 </a:t>
            </a:r>
            <a:endParaRPr/>
          </a:p>
        </p:txBody>
      </p:sp>
      <p:sp>
        <p:nvSpPr>
          <p:cNvPr id="206" name="Google Shape;206;p33"/>
          <p:cNvSpPr txBox="1"/>
          <p:nvPr>
            <p:ph idx="1" type="body"/>
          </p:nvPr>
        </p:nvSpPr>
        <p:spPr>
          <a:xfrm>
            <a:off x="-1146425" y="52544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7" name="Google Shape;207;p33"/>
          <p:cNvPicPr preferRelativeResize="0"/>
          <p:nvPr/>
        </p:nvPicPr>
        <p:blipFill rotWithShape="1">
          <a:blip r:embed="rId3">
            <a:alphaModFix/>
          </a:blip>
          <a:srcRect b="56489" l="0" r="0" t="0"/>
          <a:stretch/>
        </p:blipFill>
        <p:spPr>
          <a:xfrm>
            <a:off x="242500" y="160225"/>
            <a:ext cx="3972425" cy="4320975"/>
          </a:xfrm>
          <a:prstGeom prst="rect">
            <a:avLst/>
          </a:prstGeom>
          <a:noFill/>
          <a:ln>
            <a:noFill/>
          </a:ln>
        </p:spPr>
      </p:pic>
      <p:pic>
        <p:nvPicPr>
          <p:cNvPr id="208" name="Google Shape;208;p33"/>
          <p:cNvPicPr preferRelativeResize="0"/>
          <p:nvPr/>
        </p:nvPicPr>
        <p:blipFill rotWithShape="1">
          <a:blip r:embed="rId3">
            <a:alphaModFix/>
          </a:blip>
          <a:srcRect b="4929" l="0" r="0" t="43345"/>
          <a:stretch/>
        </p:blipFill>
        <p:spPr>
          <a:xfrm>
            <a:off x="4572000" y="80113"/>
            <a:ext cx="3853794" cy="4983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212" name="Shape 212"/>
        <p:cNvGrpSpPr/>
        <p:nvPr/>
      </p:nvGrpSpPr>
      <p:grpSpPr>
        <a:xfrm>
          <a:off x="0" y="0"/>
          <a:ext cx="0" cy="0"/>
          <a:chOff x="0" y="0"/>
          <a:chExt cx="0" cy="0"/>
        </a:xfrm>
      </p:grpSpPr>
      <p:sp>
        <p:nvSpPr>
          <p:cNvPr id="213" name="Google Shape;21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Times New Roman"/>
                <a:ea typeface="Times New Roman"/>
                <a:cs typeface="Times New Roman"/>
                <a:sym typeface="Times New Roman"/>
              </a:rPr>
              <a:t>Entä tulevaisuus?</a:t>
            </a:r>
            <a:endParaRPr>
              <a:solidFill>
                <a:srgbClr val="3A1B00"/>
              </a:solidFill>
              <a:latin typeface="Times New Roman"/>
              <a:ea typeface="Times New Roman"/>
              <a:cs typeface="Times New Roman"/>
              <a:sym typeface="Times New Roman"/>
            </a:endParaRPr>
          </a:p>
        </p:txBody>
      </p:sp>
      <p:sp>
        <p:nvSpPr>
          <p:cNvPr id="214" name="Google Shape;214;p34"/>
          <p:cNvSpPr txBox="1"/>
          <p:nvPr>
            <p:ph idx="1" type="body"/>
          </p:nvPr>
        </p:nvSpPr>
        <p:spPr>
          <a:xfrm>
            <a:off x="311700" y="1152475"/>
            <a:ext cx="5397900" cy="3416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tekoälyn hurjan nopea kehitys</a:t>
            </a:r>
            <a:endParaRPr sz="2000">
              <a:solidFill>
                <a:srgbClr val="3A1B00"/>
              </a:solidFill>
              <a:latin typeface="Crimson Text"/>
              <a:ea typeface="Crimson Text"/>
              <a:cs typeface="Crimson Text"/>
              <a:sym typeface="Crimson Text"/>
            </a:endParaRPr>
          </a:p>
          <a:p>
            <a:pPr indent="0" lvl="0" marL="0" rtl="0" algn="l">
              <a:spcBef>
                <a:spcPts val="1200"/>
              </a:spcBef>
              <a:spcAft>
                <a:spcPts val="0"/>
              </a:spcAft>
              <a:buNone/>
            </a:pPr>
            <a:r>
              <a:rPr lang="fi" sz="2000">
                <a:solidFill>
                  <a:srgbClr val="3A1B00"/>
                </a:solidFill>
                <a:latin typeface="Crimson Text"/>
                <a:ea typeface="Crimson Text"/>
                <a:cs typeface="Crimson Text"/>
                <a:sym typeface="Crimson Text"/>
              </a:rPr>
              <a:t>(esim. jo nyt AI Art Generator, Chat GBT, Body Filters, Deepfake → mitä tahansa voi feikata)</a:t>
            </a:r>
            <a:endParaRPr sz="2000">
              <a:solidFill>
                <a:srgbClr val="3A1B00"/>
              </a:solidFill>
              <a:latin typeface="Crimson Text"/>
              <a:ea typeface="Crimson Text"/>
              <a:cs typeface="Crimson Text"/>
              <a:sym typeface="Crimson Text"/>
            </a:endParaRPr>
          </a:p>
          <a:p>
            <a:pPr indent="-355600" lvl="0" marL="457200" rtl="0" algn="l">
              <a:spcBef>
                <a:spcPts val="120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urbaani sanakirja auttaa ymmärtämään käsitteitä ja slangia kun uusia ilmiöitä tulee</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AI- tekstin tunnistamiseen:</a:t>
            </a:r>
            <a:r>
              <a:rPr lang="fi" sz="2000">
                <a:solidFill>
                  <a:srgbClr val="3A1B00"/>
                </a:solidFill>
                <a:highlight>
                  <a:schemeClr val="lt1"/>
                </a:highlight>
                <a:latin typeface="Crimson Text"/>
                <a:ea typeface="Crimson Text"/>
                <a:cs typeface="Crimson Text"/>
                <a:sym typeface="Crimson Text"/>
              </a:rPr>
              <a:t> </a:t>
            </a:r>
            <a:r>
              <a:rPr lang="fi" sz="1750">
                <a:solidFill>
                  <a:srgbClr val="333333"/>
                </a:solidFill>
                <a:highlight>
                  <a:schemeClr val="lt1"/>
                </a:highlight>
                <a:latin typeface="Times New Roman"/>
                <a:ea typeface="Times New Roman"/>
                <a:cs typeface="Times New Roman"/>
                <a:sym typeface="Times New Roman"/>
              </a:rPr>
              <a:t>GPT-2 Output Detector, GLTR, GBTZero</a:t>
            </a:r>
            <a:endParaRPr sz="2400">
              <a:solidFill>
                <a:srgbClr val="3A1B00"/>
              </a:solidFill>
              <a:highlight>
                <a:schemeClr val="lt1"/>
              </a:highlight>
              <a:latin typeface="Times New Roman"/>
              <a:ea typeface="Times New Roman"/>
              <a:cs typeface="Times New Roman"/>
              <a:sym typeface="Times New Roman"/>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mitä tahansa pystyy käsittelemään yhdessä keskustellen</a:t>
            </a:r>
            <a:endParaRPr sz="2000">
              <a:solidFill>
                <a:srgbClr val="3A1B00"/>
              </a:solidFill>
              <a:latin typeface="Crimson Text"/>
              <a:ea typeface="Crimson Text"/>
              <a:cs typeface="Crimson Text"/>
              <a:sym typeface="Crimson Text"/>
            </a:endParaRPr>
          </a:p>
        </p:txBody>
      </p:sp>
      <p:pic>
        <p:nvPicPr>
          <p:cNvPr id="215" name="Google Shape;215;p34"/>
          <p:cNvPicPr preferRelativeResize="0"/>
          <p:nvPr/>
        </p:nvPicPr>
        <p:blipFill>
          <a:blip r:embed="rId3">
            <a:alphaModFix/>
          </a:blip>
          <a:stretch>
            <a:fillRect/>
          </a:stretch>
        </p:blipFill>
        <p:spPr>
          <a:xfrm>
            <a:off x="5862900" y="513150"/>
            <a:ext cx="2969399" cy="2148076"/>
          </a:xfrm>
          <a:prstGeom prst="rect">
            <a:avLst/>
          </a:prstGeom>
          <a:noFill/>
          <a:ln>
            <a:noFill/>
          </a:ln>
        </p:spPr>
      </p:pic>
      <p:pic>
        <p:nvPicPr>
          <p:cNvPr id="216" name="Google Shape;216;p34"/>
          <p:cNvPicPr preferRelativeResize="0"/>
          <p:nvPr/>
        </p:nvPicPr>
        <p:blipFill>
          <a:blip r:embed="rId4">
            <a:alphaModFix/>
          </a:blip>
          <a:stretch>
            <a:fillRect/>
          </a:stretch>
        </p:blipFill>
        <p:spPr>
          <a:xfrm>
            <a:off x="6031123" y="2861675"/>
            <a:ext cx="2307850" cy="18277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220" name="Shape 220"/>
        <p:cNvGrpSpPr/>
        <p:nvPr/>
      </p:nvGrpSpPr>
      <p:grpSpPr>
        <a:xfrm>
          <a:off x="0" y="0"/>
          <a:ext cx="0" cy="0"/>
          <a:chOff x="0" y="0"/>
          <a:chExt cx="0" cy="0"/>
        </a:xfrm>
      </p:grpSpPr>
      <p:sp>
        <p:nvSpPr>
          <p:cNvPr id="221" name="Google Shape;22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 </a:t>
            </a:r>
            <a:endParaRPr/>
          </a:p>
        </p:txBody>
      </p:sp>
      <p:sp>
        <p:nvSpPr>
          <p:cNvPr id="222" name="Google Shape;222;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sz="2600">
                <a:solidFill>
                  <a:srgbClr val="3A1B00"/>
                </a:solidFill>
                <a:latin typeface="Times New Roman"/>
                <a:ea typeface="Times New Roman"/>
                <a:cs typeface="Times New Roman"/>
                <a:sym typeface="Times New Roman"/>
              </a:rPr>
              <a:t>mitä kysymyksiä?</a:t>
            </a:r>
            <a:endParaRPr sz="2600">
              <a:solidFill>
                <a:srgbClr val="3A1B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Times New Roman"/>
                <a:ea typeface="Times New Roman"/>
                <a:cs typeface="Times New Roman"/>
                <a:sym typeface="Times New Roman"/>
              </a:rPr>
              <a:t>Lukuja</a:t>
            </a:r>
            <a:endParaRPr>
              <a:solidFill>
                <a:srgbClr val="3A1B00"/>
              </a:solidFill>
              <a:latin typeface="Times New Roman"/>
              <a:ea typeface="Times New Roman"/>
              <a:cs typeface="Times New Roman"/>
              <a:sym typeface="Times New Roman"/>
            </a:endParaRPr>
          </a:p>
        </p:txBody>
      </p:sp>
      <p:sp>
        <p:nvSpPr>
          <p:cNvPr id="69" name="Google Shape;69;p15"/>
          <p:cNvSpPr txBox="1"/>
          <p:nvPr>
            <p:ph idx="1" type="body"/>
          </p:nvPr>
        </p:nvSpPr>
        <p:spPr>
          <a:xfrm>
            <a:off x="311700" y="1017725"/>
            <a:ext cx="8520600" cy="40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100">
                <a:solidFill>
                  <a:srgbClr val="3A1B00"/>
                </a:solidFill>
                <a:latin typeface="Crimson Text"/>
                <a:ea typeface="Crimson Text"/>
                <a:cs typeface="Crimson Text"/>
                <a:sym typeface="Crimson Text"/>
              </a:rPr>
              <a:t>sosilaalista mediaa käyttää</a:t>
            </a:r>
            <a:endParaRPr sz="2100">
              <a:solidFill>
                <a:srgbClr val="3A1B00"/>
              </a:solidFill>
              <a:latin typeface="Crimson Text"/>
              <a:ea typeface="Crimson Text"/>
              <a:cs typeface="Crimson Text"/>
              <a:sym typeface="Crimson Text"/>
            </a:endParaRPr>
          </a:p>
          <a:p>
            <a:pPr indent="-361950" lvl="0" marL="457200" rtl="0" algn="l">
              <a:spcBef>
                <a:spcPts val="120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puolet 10-12-vuotiaista</a:t>
            </a:r>
            <a:endParaRPr sz="2100">
              <a:solidFill>
                <a:srgbClr val="3A1B00"/>
              </a:solidFill>
              <a:latin typeface="Crimson Text"/>
              <a:ea typeface="Crimson Text"/>
              <a:cs typeface="Crimson Text"/>
              <a:sym typeface="Crimson Text"/>
            </a:endParaRPr>
          </a:p>
          <a:p>
            <a:pPr indent="-361950" lvl="0" marL="457200" rtl="0" algn="l">
              <a:spcBef>
                <a:spcPts val="0"/>
              </a:spcBef>
              <a:spcAft>
                <a:spcPts val="0"/>
              </a:spcAft>
              <a:buClr>
                <a:srgbClr val="3A1B00"/>
              </a:buClr>
              <a:buSzPts val="2100"/>
              <a:buFont typeface="Crimson Text"/>
              <a:buChar char="-"/>
            </a:pPr>
            <a:r>
              <a:rPr lang="fi" sz="2100">
                <a:solidFill>
                  <a:srgbClr val="3A1B00"/>
                </a:solidFill>
                <a:latin typeface="Crimson Text"/>
                <a:ea typeface="Crimson Text"/>
                <a:cs typeface="Crimson Text"/>
                <a:sym typeface="Crimson Text"/>
              </a:rPr>
              <a:t>kolmasosa 7-9-vuotiaista</a:t>
            </a:r>
            <a:endParaRPr sz="2100">
              <a:solidFill>
                <a:srgbClr val="3A1B00"/>
              </a:solidFill>
              <a:latin typeface="Crimson Text"/>
              <a:ea typeface="Crimson Text"/>
              <a:cs typeface="Crimson Text"/>
              <a:sym typeface="Crimson Text"/>
            </a:endParaRPr>
          </a:p>
          <a:p>
            <a:pPr indent="0" lvl="0" marL="0" rtl="0" algn="l">
              <a:spcBef>
                <a:spcPts val="1200"/>
              </a:spcBef>
              <a:spcAft>
                <a:spcPts val="0"/>
              </a:spcAft>
              <a:buNone/>
            </a:pPr>
            <a:r>
              <a:rPr lang="fi" sz="2100">
                <a:solidFill>
                  <a:srgbClr val="3A1B00"/>
                </a:solidFill>
                <a:latin typeface="Crimson Text"/>
                <a:ea typeface="Crimson Text"/>
                <a:cs typeface="Crimson Text"/>
                <a:sym typeface="Crimson Text"/>
              </a:rPr>
              <a:t>(Michiganin yliopisto v. 2021)</a:t>
            </a:r>
            <a:endParaRPr sz="2100">
              <a:solidFill>
                <a:srgbClr val="3A1B00"/>
              </a:solidFill>
              <a:latin typeface="Crimson Text"/>
              <a:ea typeface="Crimson Text"/>
              <a:cs typeface="Crimson Text"/>
              <a:sym typeface="Crimson Text"/>
            </a:endParaRPr>
          </a:p>
          <a:p>
            <a:pPr indent="0" lvl="0" marL="0" rtl="0" algn="l">
              <a:spcBef>
                <a:spcPts val="1200"/>
              </a:spcBef>
              <a:spcAft>
                <a:spcPts val="0"/>
              </a:spcAft>
              <a:buNone/>
            </a:pPr>
            <a:r>
              <a:t/>
            </a:r>
            <a:endParaRPr/>
          </a:p>
          <a:p>
            <a:pPr indent="0" lvl="0" marL="0" rtl="0" algn="l">
              <a:spcBef>
                <a:spcPts val="1200"/>
              </a:spcBef>
              <a:spcAft>
                <a:spcPts val="1200"/>
              </a:spcAft>
              <a:buNone/>
            </a:pPr>
            <a:r>
              <a:rPr lang="fi" sz="1500">
                <a:solidFill>
                  <a:schemeClr val="dk1"/>
                </a:solidFill>
                <a:highlight>
                  <a:srgbClr val="FFFFFF"/>
                </a:highlight>
              </a:rPr>
              <a:t>“Parents cites several challenges in watching over their kids' social media use with one in five saying they couldn't find the information they needed to set up parental controls. Another two in five said it was too time-consuming to monitor social media, while a little more than a third believed parent controls are a waste of time because children would find a loophole around parental controls.”</a:t>
            </a:r>
            <a:endParaRPr/>
          </a:p>
        </p:txBody>
      </p:sp>
      <p:pic>
        <p:nvPicPr>
          <p:cNvPr id="70" name="Google Shape;70;p15"/>
          <p:cNvPicPr preferRelativeResize="0"/>
          <p:nvPr/>
        </p:nvPicPr>
        <p:blipFill>
          <a:blip r:embed="rId3">
            <a:alphaModFix/>
          </a:blip>
          <a:stretch>
            <a:fillRect/>
          </a:stretch>
        </p:blipFill>
        <p:spPr>
          <a:xfrm>
            <a:off x="4110325" y="317350"/>
            <a:ext cx="4064350" cy="270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Abril Fatface"/>
                <a:ea typeface="Abril Fatface"/>
                <a:cs typeface="Abril Fatface"/>
                <a:sym typeface="Abril Fatface"/>
              </a:rPr>
              <a:t>katsaus suosituimpiin sosilaalisen median sovelluksiin</a:t>
            </a:r>
            <a:endParaRPr>
              <a:solidFill>
                <a:srgbClr val="3A1B00"/>
              </a:solidFill>
              <a:latin typeface="Abril Fatface"/>
              <a:ea typeface="Abril Fatface"/>
              <a:cs typeface="Abril Fatface"/>
              <a:sym typeface="Abril Fatface"/>
            </a:endParaRPr>
          </a:p>
        </p:txBody>
      </p:sp>
      <p:sp>
        <p:nvSpPr>
          <p:cNvPr id="76" name="Google Shape;76;p16"/>
          <p:cNvSpPr txBox="1"/>
          <p:nvPr>
            <p:ph idx="1" type="body"/>
          </p:nvPr>
        </p:nvSpPr>
        <p:spPr>
          <a:xfrm>
            <a:off x="-597700" y="52735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 name="Google Shape;77;p16"/>
          <p:cNvPicPr preferRelativeResize="0"/>
          <p:nvPr/>
        </p:nvPicPr>
        <p:blipFill>
          <a:blip r:embed="rId3">
            <a:alphaModFix/>
          </a:blip>
          <a:stretch>
            <a:fillRect/>
          </a:stretch>
        </p:blipFill>
        <p:spPr>
          <a:xfrm>
            <a:off x="4933775" y="1189940"/>
            <a:ext cx="1881574" cy="1881574"/>
          </a:xfrm>
          <a:prstGeom prst="rect">
            <a:avLst/>
          </a:prstGeom>
          <a:noFill/>
          <a:ln>
            <a:noFill/>
          </a:ln>
        </p:spPr>
      </p:pic>
      <p:pic>
        <p:nvPicPr>
          <p:cNvPr id="78" name="Google Shape;78;p16"/>
          <p:cNvPicPr preferRelativeResize="0"/>
          <p:nvPr/>
        </p:nvPicPr>
        <p:blipFill>
          <a:blip r:embed="rId4">
            <a:alphaModFix/>
          </a:blip>
          <a:stretch>
            <a:fillRect/>
          </a:stretch>
        </p:blipFill>
        <p:spPr>
          <a:xfrm>
            <a:off x="5084125" y="3231757"/>
            <a:ext cx="1881581" cy="1881581"/>
          </a:xfrm>
          <a:prstGeom prst="rect">
            <a:avLst/>
          </a:prstGeom>
          <a:noFill/>
          <a:ln>
            <a:noFill/>
          </a:ln>
        </p:spPr>
      </p:pic>
      <p:pic>
        <p:nvPicPr>
          <p:cNvPr id="79" name="Google Shape;79;p16"/>
          <p:cNvPicPr preferRelativeResize="0"/>
          <p:nvPr/>
        </p:nvPicPr>
        <p:blipFill>
          <a:blip r:embed="rId5">
            <a:alphaModFix/>
          </a:blip>
          <a:stretch>
            <a:fillRect/>
          </a:stretch>
        </p:blipFill>
        <p:spPr>
          <a:xfrm>
            <a:off x="6965700" y="1948223"/>
            <a:ext cx="1295525" cy="1295525"/>
          </a:xfrm>
          <a:prstGeom prst="rect">
            <a:avLst/>
          </a:prstGeom>
          <a:noFill/>
          <a:ln>
            <a:noFill/>
          </a:ln>
        </p:spPr>
      </p:pic>
      <p:pic>
        <p:nvPicPr>
          <p:cNvPr id="80" name="Google Shape;80;p16"/>
          <p:cNvPicPr preferRelativeResize="0"/>
          <p:nvPr/>
        </p:nvPicPr>
        <p:blipFill>
          <a:blip r:embed="rId6">
            <a:alphaModFix/>
          </a:blip>
          <a:stretch>
            <a:fillRect/>
          </a:stretch>
        </p:blipFill>
        <p:spPr>
          <a:xfrm>
            <a:off x="2783525" y="2877300"/>
            <a:ext cx="1999901" cy="1999901"/>
          </a:xfrm>
          <a:prstGeom prst="rect">
            <a:avLst/>
          </a:prstGeom>
          <a:noFill/>
          <a:ln>
            <a:noFill/>
          </a:ln>
        </p:spPr>
      </p:pic>
      <p:pic>
        <p:nvPicPr>
          <p:cNvPr id="81" name="Google Shape;81;p16"/>
          <p:cNvPicPr preferRelativeResize="0"/>
          <p:nvPr/>
        </p:nvPicPr>
        <p:blipFill>
          <a:blip r:embed="rId7">
            <a:alphaModFix/>
          </a:blip>
          <a:stretch>
            <a:fillRect/>
          </a:stretch>
        </p:blipFill>
        <p:spPr>
          <a:xfrm>
            <a:off x="1771450" y="1310839"/>
            <a:ext cx="2656824" cy="1494438"/>
          </a:xfrm>
          <a:prstGeom prst="rect">
            <a:avLst/>
          </a:prstGeom>
          <a:noFill/>
          <a:ln>
            <a:noFill/>
          </a:ln>
        </p:spPr>
      </p:pic>
      <p:pic>
        <p:nvPicPr>
          <p:cNvPr id="82" name="Google Shape;82;p16"/>
          <p:cNvPicPr preferRelativeResize="0"/>
          <p:nvPr/>
        </p:nvPicPr>
        <p:blipFill>
          <a:blip r:embed="rId8">
            <a:alphaModFix/>
          </a:blip>
          <a:stretch>
            <a:fillRect/>
          </a:stretch>
        </p:blipFill>
        <p:spPr>
          <a:xfrm>
            <a:off x="6965695" y="3524783"/>
            <a:ext cx="1295525" cy="1295525"/>
          </a:xfrm>
          <a:prstGeom prst="rect">
            <a:avLst/>
          </a:prstGeom>
          <a:noFill/>
          <a:ln>
            <a:noFill/>
          </a:ln>
        </p:spPr>
      </p:pic>
      <p:pic>
        <p:nvPicPr>
          <p:cNvPr id="83" name="Google Shape;83;p16"/>
          <p:cNvPicPr preferRelativeResize="0"/>
          <p:nvPr/>
        </p:nvPicPr>
        <p:blipFill rotWithShape="1">
          <a:blip r:embed="rId9">
            <a:alphaModFix/>
          </a:blip>
          <a:srcRect b="11694" l="26245" r="25668" t="13292"/>
          <a:stretch/>
        </p:blipFill>
        <p:spPr>
          <a:xfrm>
            <a:off x="614925" y="1106025"/>
            <a:ext cx="1089253" cy="1699250"/>
          </a:xfrm>
          <a:prstGeom prst="rect">
            <a:avLst/>
          </a:prstGeom>
          <a:noFill/>
          <a:ln>
            <a:noFill/>
          </a:ln>
        </p:spPr>
      </p:pic>
      <p:pic>
        <p:nvPicPr>
          <p:cNvPr id="84" name="Google Shape;84;p16"/>
          <p:cNvPicPr preferRelativeResize="0"/>
          <p:nvPr/>
        </p:nvPicPr>
        <p:blipFill>
          <a:blip r:embed="rId10">
            <a:alphaModFix/>
          </a:blip>
          <a:stretch>
            <a:fillRect/>
          </a:stretch>
        </p:blipFill>
        <p:spPr>
          <a:xfrm>
            <a:off x="464576" y="3098402"/>
            <a:ext cx="2168602" cy="11361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88" name="Shape 88"/>
        <p:cNvGrpSpPr/>
        <p:nvPr/>
      </p:nvGrpSpPr>
      <p:grpSpPr>
        <a:xfrm>
          <a:off x="0" y="0"/>
          <a:ext cx="0" cy="0"/>
          <a:chOff x="0" y="0"/>
          <a:chExt cx="0" cy="0"/>
        </a:xfrm>
      </p:grpSpPr>
      <p:sp>
        <p:nvSpPr>
          <p:cNvPr id="89" name="Google Shape;89;p17"/>
          <p:cNvSpPr txBox="1"/>
          <p:nvPr>
            <p:ph type="title"/>
          </p:nvPr>
        </p:nvSpPr>
        <p:spPr>
          <a:xfrm>
            <a:off x="248775" y="324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720">
                <a:latin typeface="Times New Roman"/>
                <a:ea typeface="Times New Roman"/>
                <a:cs typeface="Times New Roman"/>
                <a:sym typeface="Times New Roman"/>
              </a:rPr>
              <a:t>internet = yhteisö </a:t>
            </a:r>
            <a:endParaRPr sz="2720">
              <a:latin typeface="Times New Roman"/>
              <a:ea typeface="Times New Roman"/>
              <a:cs typeface="Times New Roman"/>
              <a:sym typeface="Times New Roman"/>
            </a:endParaRPr>
          </a:p>
          <a:p>
            <a:pPr indent="0" lvl="0" marL="0" rtl="0" algn="l">
              <a:spcBef>
                <a:spcPts val="0"/>
              </a:spcBef>
              <a:spcAft>
                <a:spcPts val="0"/>
              </a:spcAft>
              <a:buSzPts val="990"/>
              <a:buNone/>
            </a:pPr>
            <a:r>
              <a:rPr lang="fi" sz="2720">
                <a:latin typeface="Times New Roman"/>
                <a:ea typeface="Times New Roman"/>
                <a:cs typeface="Times New Roman"/>
                <a:sym typeface="Times New Roman"/>
              </a:rPr>
              <a:t>Mahdollisuudet </a:t>
            </a:r>
            <a:endParaRPr sz="2720">
              <a:latin typeface="Times New Roman"/>
              <a:ea typeface="Times New Roman"/>
              <a:cs typeface="Times New Roman"/>
              <a:sym typeface="Times New Roman"/>
            </a:endParaRPr>
          </a:p>
        </p:txBody>
      </p:sp>
      <p:sp>
        <p:nvSpPr>
          <p:cNvPr id="90" name="Google Shape;90;p17"/>
          <p:cNvSpPr txBox="1"/>
          <p:nvPr>
            <p:ph idx="1" type="body"/>
          </p:nvPr>
        </p:nvSpPr>
        <p:spPr>
          <a:xfrm>
            <a:off x="248775" y="1419325"/>
            <a:ext cx="44859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yhteydenpito</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medianlukutaito kehittyy</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uudet taiteen muodot (meemit)</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uutiset ja tiedon saatavuus</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vertaistuki</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luovuuden mahdollisuudet</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oppiminen pelien ym. avulla</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englanninkielen kehittyminen</a:t>
            </a:r>
            <a:endParaRPr sz="2000">
              <a:solidFill>
                <a:srgbClr val="3A1B00"/>
              </a:solidFill>
              <a:latin typeface="Crimson Text"/>
              <a:ea typeface="Crimson Text"/>
              <a:cs typeface="Crimson Text"/>
              <a:sym typeface="Crimson Text"/>
            </a:endParaRPr>
          </a:p>
          <a:p>
            <a:pPr indent="-355600" lvl="0" marL="457200" rtl="0" algn="l">
              <a:spcBef>
                <a:spcPts val="0"/>
              </a:spcBef>
              <a:spcAft>
                <a:spcPts val="0"/>
              </a:spcAft>
              <a:buClr>
                <a:srgbClr val="3A1B00"/>
              </a:buClr>
              <a:buSzPts val="2000"/>
              <a:buFont typeface="Crimson Text"/>
              <a:buChar char="-"/>
            </a:pPr>
            <a:r>
              <a:rPr lang="fi" sz="2000">
                <a:solidFill>
                  <a:srgbClr val="3A1B00"/>
                </a:solidFill>
                <a:latin typeface="Crimson Text"/>
                <a:ea typeface="Crimson Text"/>
                <a:cs typeface="Crimson Text"/>
                <a:sym typeface="Crimson Text"/>
              </a:rPr>
              <a:t>ideat ja inspiraatio</a:t>
            </a:r>
            <a:endParaRPr sz="2000">
              <a:solidFill>
                <a:srgbClr val="3A1B00"/>
              </a:solidFill>
              <a:latin typeface="Crimson Text"/>
              <a:ea typeface="Crimson Text"/>
              <a:cs typeface="Crimson Text"/>
              <a:sym typeface="Crimson Text"/>
            </a:endParaRPr>
          </a:p>
        </p:txBody>
      </p:sp>
      <p:sp>
        <p:nvSpPr>
          <p:cNvPr id="91" name="Google Shape;91;p17"/>
          <p:cNvSpPr txBox="1"/>
          <p:nvPr/>
        </p:nvSpPr>
        <p:spPr>
          <a:xfrm>
            <a:off x="4734675" y="2712450"/>
            <a:ext cx="4076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latin typeface="Crimson Text"/>
              <a:ea typeface="Crimson Text"/>
              <a:cs typeface="Crimson Text"/>
              <a:sym typeface="Crimson Text"/>
            </a:endParaRPr>
          </a:p>
        </p:txBody>
      </p:sp>
      <p:pic>
        <p:nvPicPr>
          <p:cNvPr id="92" name="Google Shape;92;p17"/>
          <p:cNvPicPr preferRelativeResize="0"/>
          <p:nvPr/>
        </p:nvPicPr>
        <p:blipFill>
          <a:blip r:embed="rId3">
            <a:alphaModFix/>
          </a:blip>
          <a:stretch>
            <a:fillRect/>
          </a:stretch>
        </p:blipFill>
        <p:spPr>
          <a:xfrm>
            <a:off x="6682227" y="3081327"/>
            <a:ext cx="1679850" cy="1679850"/>
          </a:xfrm>
          <a:prstGeom prst="rect">
            <a:avLst/>
          </a:prstGeom>
          <a:noFill/>
          <a:ln>
            <a:noFill/>
          </a:ln>
        </p:spPr>
      </p:pic>
      <p:pic>
        <p:nvPicPr>
          <p:cNvPr id="93" name="Google Shape;93;p17"/>
          <p:cNvPicPr preferRelativeResize="0"/>
          <p:nvPr/>
        </p:nvPicPr>
        <p:blipFill rotWithShape="1">
          <a:blip r:embed="rId4">
            <a:alphaModFix/>
          </a:blip>
          <a:srcRect b="25267" l="0" r="25267" t="0"/>
          <a:stretch/>
        </p:blipFill>
        <p:spPr>
          <a:xfrm>
            <a:off x="4571993" y="324000"/>
            <a:ext cx="3790084" cy="2388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720">
                <a:solidFill>
                  <a:srgbClr val="3A1B00"/>
                </a:solidFill>
                <a:latin typeface="Crimson Text"/>
                <a:ea typeface="Crimson Text"/>
                <a:cs typeface="Crimson Text"/>
                <a:sym typeface="Crimson Text"/>
              </a:rPr>
              <a:t>U</a:t>
            </a:r>
            <a:r>
              <a:rPr lang="fi" sz="2720">
                <a:solidFill>
                  <a:srgbClr val="3A1B00"/>
                </a:solidFill>
                <a:latin typeface="Crimson Text"/>
                <a:ea typeface="Crimson Text"/>
                <a:cs typeface="Crimson Text"/>
                <a:sym typeface="Crimson Text"/>
              </a:rPr>
              <a:t>hat</a:t>
            </a:r>
            <a:endParaRPr sz="2720">
              <a:solidFill>
                <a:srgbClr val="3A1B00"/>
              </a:solidFill>
              <a:latin typeface="Crimson Text"/>
              <a:ea typeface="Crimson Text"/>
              <a:cs typeface="Crimson Text"/>
              <a:sym typeface="Crimson Text"/>
            </a:endParaRPr>
          </a:p>
        </p:txBody>
      </p:sp>
      <p:sp>
        <p:nvSpPr>
          <p:cNvPr id="99" name="Google Shape;99;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negatiivisuutta ruokkivat yhteisöt </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vihapuhe</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valvonnan puute</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nettikiusaaminen</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seksuaalinen ahdistelu ja grooming</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vaaralliset trendit</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todellisuuden hahmottamisen uudet haasteet</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lauma-ajattelu</a:t>
            </a:r>
            <a:endParaRPr sz="1900">
              <a:solidFill>
                <a:srgbClr val="3A1B00"/>
              </a:solidFill>
              <a:latin typeface="Crimson Text"/>
              <a:ea typeface="Crimson Text"/>
              <a:cs typeface="Crimson Text"/>
              <a:sym typeface="Crimson Text"/>
            </a:endParaRPr>
          </a:p>
          <a:p>
            <a:pPr indent="-349250" lvl="0" marL="457200" rtl="0" algn="l">
              <a:spcBef>
                <a:spcPts val="0"/>
              </a:spcBef>
              <a:spcAft>
                <a:spcPts val="0"/>
              </a:spcAft>
              <a:buClr>
                <a:srgbClr val="3A1B00"/>
              </a:buClr>
              <a:buSzPts val="1900"/>
              <a:buFont typeface="Crimson Text"/>
              <a:buChar char="-"/>
            </a:pPr>
            <a:r>
              <a:rPr lang="fi" sz="1900">
                <a:solidFill>
                  <a:srgbClr val="3A1B00"/>
                </a:solidFill>
                <a:latin typeface="Crimson Text"/>
                <a:ea typeface="Crimson Text"/>
                <a:cs typeface="Crimson Text"/>
                <a:sym typeface="Crimson Text"/>
              </a:rPr>
              <a:t>liika itsetietoisuus (syntyy esim. vertailusta, cringe-kulttuurista ym. )</a:t>
            </a:r>
            <a:endParaRPr sz="1900">
              <a:solidFill>
                <a:srgbClr val="3A1B00"/>
              </a:solidFill>
              <a:latin typeface="Crimson Text"/>
              <a:ea typeface="Crimson Text"/>
              <a:cs typeface="Crimson Text"/>
              <a:sym typeface="Crimson Text"/>
            </a:endParaRPr>
          </a:p>
          <a:p>
            <a:pPr indent="0" lvl="0" marL="0" rtl="0" algn="l">
              <a:spcBef>
                <a:spcPts val="0"/>
              </a:spcBef>
              <a:spcAft>
                <a:spcPts val="0"/>
              </a:spcAft>
              <a:buNone/>
            </a:pPr>
            <a:r>
              <a:rPr lang="fi" sz="1900">
                <a:solidFill>
                  <a:srgbClr val="3A1B00"/>
                </a:solidFill>
                <a:latin typeface="Crimson Text"/>
                <a:ea typeface="Crimson Text"/>
                <a:cs typeface="Crimson Text"/>
                <a:sym typeface="Crimson Text"/>
              </a:rPr>
              <a:t>→ epävarmuuksien lisääntyminen</a:t>
            </a:r>
            <a:endParaRPr sz="1900">
              <a:solidFill>
                <a:srgbClr val="3A1B00"/>
              </a:solidFill>
              <a:latin typeface="Crimson Text"/>
              <a:ea typeface="Crimson Text"/>
              <a:cs typeface="Crimson Text"/>
              <a:sym typeface="Crimson Text"/>
            </a:endParaRPr>
          </a:p>
        </p:txBody>
      </p:sp>
      <p:pic>
        <p:nvPicPr>
          <p:cNvPr id="100" name="Google Shape;100;p18"/>
          <p:cNvPicPr preferRelativeResize="0"/>
          <p:nvPr/>
        </p:nvPicPr>
        <p:blipFill>
          <a:blip r:embed="rId3">
            <a:alphaModFix/>
          </a:blip>
          <a:stretch>
            <a:fillRect/>
          </a:stretch>
        </p:blipFill>
        <p:spPr>
          <a:xfrm>
            <a:off x="5301575" y="1152475"/>
            <a:ext cx="3082075" cy="2311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177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720">
                <a:solidFill>
                  <a:srgbClr val="3A1B00"/>
                </a:solidFill>
                <a:latin typeface="Crimson Text"/>
                <a:ea typeface="Crimson Text"/>
                <a:cs typeface="Crimson Text"/>
                <a:sym typeface="Crimson Text"/>
              </a:rPr>
              <a:t>yhteisön säännöt, niiden rikkominen/kiertäminen &amp; moderaattorit</a:t>
            </a:r>
            <a:endParaRPr sz="2720">
              <a:solidFill>
                <a:srgbClr val="3A1B00"/>
              </a:solidFill>
              <a:latin typeface="Crimson Text"/>
              <a:ea typeface="Crimson Text"/>
              <a:cs typeface="Crimson Text"/>
              <a:sym typeface="Crimson Text"/>
            </a:endParaRPr>
          </a:p>
        </p:txBody>
      </p:sp>
      <p:sp>
        <p:nvSpPr>
          <p:cNvPr id="106" name="Google Shape;106;p19"/>
          <p:cNvSpPr txBox="1"/>
          <p:nvPr>
            <p:ph idx="1" type="body"/>
          </p:nvPr>
        </p:nvSpPr>
        <p:spPr>
          <a:xfrm>
            <a:off x="3405850" y="1199650"/>
            <a:ext cx="5510700" cy="36312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doxing = julkaistaan tietoja henkilöstä</a:t>
            </a:r>
            <a:endParaRPr sz="2000">
              <a:solidFill>
                <a:srgbClr val="3A1B00"/>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feikkiprofiilit oikeista ihmisistä → oikean henkilön nolaaminen</a:t>
            </a:r>
            <a:endParaRPr sz="2000">
              <a:solidFill>
                <a:srgbClr val="3A1B00"/>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luodaan epäsopivaa sisältöä sääntöjä kiertäen (bella poarch)</a:t>
            </a:r>
            <a:endParaRPr sz="2000">
              <a:solidFill>
                <a:srgbClr val="3A1B00"/>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löyhät säännöt → puuttuminen epäkohtiin vaikeaa</a:t>
            </a:r>
            <a:endParaRPr sz="2000">
              <a:solidFill>
                <a:srgbClr val="3A1B00"/>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automaattiset moderaattorit → eivät tunnista esim. kiusaamisen nyansseja</a:t>
            </a:r>
            <a:endParaRPr sz="2000">
              <a:solidFill>
                <a:srgbClr val="3A1B00"/>
              </a:solidFill>
              <a:latin typeface="Times New Roman"/>
              <a:ea typeface="Times New Roman"/>
              <a:cs typeface="Times New Roman"/>
              <a:sym typeface="Times New Roman"/>
            </a:endParaRPr>
          </a:p>
        </p:txBody>
      </p:sp>
      <p:pic>
        <p:nvPicPr>
          <p:cNvPr id="107" name="Google Shape;107;p19"/>
          <p:cNvPicPr preferRelativeResize="0"/>
          <p:nvPr/>
        </p:nvPicPr>
        <p:blipFill>
          <a:blip r:embed="rId3">
            <a:alphaModFix/>
          </a:blip>
          <a:stretch>
            <a:fillRect/>
          </a:stretch>
        </p:blipFill>
        <p:spPr>
          <a:xfrm>
            <a:off x="311700" y="1918600"/>
            <a:ext cx="2924401" cy="219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357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 </a:t>
            </a:r>
            <a:endParaRPr/>
          </a:p>
        </p:txBody>
      </p:sp>
      <p:sp>
        <p:nvSpPr>
          <p:cNvPr id="113" name="Google Shape;113;p20"/>
          <p:cNvSpPr txBox="1"/>
          <p:nvPr>
            <p:ph idx="1" type="body"/>
          </p:nvPr>
        </p:nvSpPr>
        <p:spPr>
          <a:xfrm>
            <a:off x="387900" y="460375"/>
            <a:ext cx="5634000" cy="34164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graafinen ja/tai häiritsevä sisältö, laiton sisältö (porno, väkivalta) esimerkiksi Suomenlaajuisissa WhattsApp -ringeissä</a:t>
            </a:r>
            <a:endParaRPr sz="2000">
              <a:solidFill>
                <a:srgbClr val="3A1B00"/>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rgbClr val="3A1B00"/>
              </a:buClr>
              <a:buSzPts val="2000"/>
              <a:buFont typeface="Times New Roman"/>
              <a:buChar char="-"/>
            </a:pPr>
            <a:r>
              <a:rPr lang="fi" sz="2000">
                <a:solidFill>
                  <a:srgbClr val="3A1B00"/>
                </a:solidFill>
                <a:latin typeface="Times New Roman"/>
                <a:ea typeface="Times New Roman"/>
                <a:cs typeface="Times New Roman"/>
                <a:sym typeface="Times New Roman"/>
              </a:rPr>
              <a:t>TikTok</a:t>
            </a:r>
            <a:endParaRPr sz="2000">
              <a:solidFill>
                <a:srgbClr val="3A1B00"/>
              </a:solidFill>
              <a:latin typeface="Times New Roman"/>
              <a:ea typeface="Times New Roman"/>
              <a:cs typeface="Times New Roman"/>
              <a:sym typeface="Times New Roman"/>
            </a:endParaRPr>
          </a:p>
          <a:p>
            <a:pPr indent="0" lvl="0" marL="0" rtl="0" algn="l">
              <a:lnSpc>
                <a:spcPct val="150000"/>
              </a:lnSpc>
              <a:spcBef>
                <a:spcPts val="1200"/>
              </a:spcBef>
              <a:spcAft>
                <a:spcPts val="1200"/>
              </a:spcAft>
              <a:buNone/>
            </a:pPr>
            <a:r>
              <a:t/>
            </a:r>
            <a:endParaRPr sz="2000">
              <a:solidFill>
                <a:srgbClr val="3A1B00"/>
              </a:solidFill>
              <a:latin typeface="Times New Roman"/>
              <a:ea typeface="Times New Roman"/>
              <a:cs typeface="Times New Roman"/>
              <a:sym typeface="Times New Roman"/>
            </a:endParaRPr>
          </a:p>
        </p:txBody>
      </p:sp>
      <p:pic>
        <p:nvPicPr>
          <p:cNvPr id="114" name="Google Shape;114;p20"/>
          <p:cNvPicPr preferRelativeResize="0"/>
          <p:nvPr/>
        </p:nvPicPr>
        <p:blipFill>
          <a:blip r:embed="rId3">
            <a:alphaModFix/>
          </a:blip>
          <a:stretch>
            <a:fillRect/>
          </a:stretch>
        </p:blipFill>
        <p:spPr>
          <a:xfrm>
            <a:off x="6401475" y="460375"/>
            <a:ext cx="2430826" cy="2430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F3"/>
        </a:solidFill>
      </p:bgPr>
    </p:bg>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290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A1B00"/>
                </a:solidFill>
                <a:latin typeface="Times New Roman"/>
                <a:ea typeface="Times New Roman"/>
                <a:cs typeface="Times New Roman"/>
                <a:sym typeface="Times New Roman"/>
              </a:rPr>
              <a:t>algoritmit</a:t>
            </a:r>
            <a:endParaRPr>
              <a:solidFill>
                <a:srgbClr val="3A1B00"/>
              </a:solidFill>
              <a:latin typeface="Times New Roman"/>
              <a:ea typeface="Times New Roman"/>
              <a:cs typeface="Times New Roman"/>
              <a:sym typeface="Times New Roman"/>
            </a:endParaRPr>
          </a:p>
        </p:txBody>
      </p:sp>
      <p:sp>
        <p:nvSpPr>
          <p:cNvPr id="120" name="Google Shape;120;p21"/>
          <p:cNvSpPr txBox="1"/>
          <p:nvPr>
            <p:ph idx="1" type="body"/>
          </p:nvPr>
        </p:nvSpPr>
        <p:spPr>
          <a:xfrm>
            <a:off x="311700" y="863550"/>
            <a:ext cx="5130600" cy="4122600"/>
          </a:xfrm>
          <a:prstGeom prst="rect">
            <a:avLst/>
          </a:prstGeom>
        </p:spPr>
        <p:txBody>
          <a:bodyPr anchorCtr="0" anchor="t" bIns="91425" lIns="91425" spcFirstLastPara="1" rIns="91425" wrap="square" tIns="91425">
            <a:normAutofit fontScale="92500"/>
          </a:bodyPr>
          <a:lstStyle/>
          <a:p>
            <a:pPr indent="-346075" lvl="0" marL="457200" rtl="0" algn="l">
              <a:lnSpc>
                <a:spcPct val="150000"/>
              </a:lnSpc>
              <a:spcBef>
                <a:spcPts val="0"/>
              </a:spcBef>
              <a:spcAft>
                <a:spcPts val="0"/>
              </a:spcAft>
              <a:buClr>
                <a:srgbClr val="3A1B00"/>
              </a:buClr>
              <a:buSzPct val="100000"/>
              <a:buFont typeface="Crimson Text"/>
              <a:buChar char="-"/>
            </a:pPr>
            <a:r>
              <a:rPr lang="fi" sz="2000">
                <a:solidFill>
                  <a:srgbClr val="3A1B00"/>
                </a:solidFill>
                <a:latin typeface="Crimson Text"/>
                <a:ea typeface="Crimson Text"/>
                <a:cs typeface="Crimson Text"/>
                <a:sym typeface="Crimson Text"/>
              </a:rPr>
              <a:t>algoritmi = kaava joka vahvistaa itseään</a:t>
            </a:r>
            <a:endParaRPr sz="2000">
              <a:solidFill>
                <a:srgbClr val="3A1B00"/>
              </a:solidFill>
              <a:latin typeface="Crimson Text"/>
              <a:ea typeface="Crimson Text"/>
              <a:cs typeface="Crimson Text"/>
              <a:sym typeface="Crimson Text"/>
            </a:endParaRPr>
          </a:p>
          <a:p>
            <a:pPr indent="-346075" lvl="0" marL="457200" rtl="0" algn="l">
              <a:lnSpc>
                <a:spcPct val="150000"/>
              </a:lnSpc>
              <a:spcBef>
                <a:spcPts val="0"/>
              </a:spcBef>
              <a:spcAft>
                <a:spcPts val="0"/>
              </a:spcAft>
              <a:buClr>
                <a:srgbClr val="3A1B00"/>
              </a:buClr>
              <a:buSzPct val="100000"/>
              <a:buFont typeface="Crimson Text"/>
              <a:buChar char="-"/>
            </a:pPr>
            <a:r>
              <a:rPr lang="fi" sz="2000">
                <a:solidFill>
                  <a:srgbClr val="3A1B00"/>
                </a:solidFill>
                <a:latin typeface="Crimson Text"/>
                <a:ea typeface="Crimson Text"/>
                <a:cs typeface="Crimson Text"/>
                <a:sym typeface="Crimson Text"/>
              </a:rPr>
              <a:t>kerää dataa käyttäjän mieltymyksistä mm. tykkäysten, seurausten, jakojen, kommenttien ja katseluajan pohjalta</a:t>
            </a:r>
            <a:endParaRPr sz="2000">
              <a:solidFill>
                <a:srgbClr val="3A1B00"/>
              </a:solidFill>
              <a:latin typeface="Crimson Text"/>
              <a:ea typeface="Crimson Text"/>
              <a:cs typeface="Crimson Text"/>
              <a:sym typeface="Crimson Text"/>
            </a:endParaRPr>
          </a:p>
          <a:p>
            <a:pPr indent="-346075" lvl="0" marL="457200" rtl="0" algn="l">
              <a:lnSpc>
                <a:spcPct val="150000"/>
              </a:lnSpc>
              <a:spcBef>
                <a:spcPts val="0"/>
              </a:spcBef>
              <a:spcAft>
                <a:spcPts val="0"/>
              </a:spcAft>
              <a:buClr>
                <a:srgbClr val="3A1B00"/>
              </a:buClr>
              <a:buSzPct val="100000"/>
              <a:buFont typeface="Crimson Text"/>
              <a:buChar char="-"/>
            </a:pPr>
            <a:r>
              <a:rPr lang="fi" sz="2000">
                <a:solidFill>
                  <a:srgbClr val="3A1B00"/>
                </a:solidFill>
                <a:latin typeface="Crimson Text"/>
                <a:ea typeface="Crimson Text"/>
                <a:cs typeface="Crimson Text"/>
                <a:sym typeface="Crimson Text"/>
              </a:rPr>
              <a:t>mitä enemmän katsoo sisältöä x, sitä enemmän sovellus ehdottaa sisältöä </a:t>
            </a:r>
            <a:endParaRPr sz="2000">
              <a:solidFill>
                <a:srgbClr val="3A1B00"/>
              </a:solidFill>
              <a:latin typeface="Crimson Text"/>
              <a:ea typeface="Crimson Text"/>
              <a:cs typeface="Crimson Text"/>
              <a:sym typeface="Crimson Text"/>
            </a:endParaRPr>
          </a:p>
          <a:p>
            <a:pPr indent="-346075" lvl="0" marL="457200" rtl="0" algn="l">
              <a:lnSpc>
                <a:spcPct val="150000"/>
              </a:lnSpc>
              <a:spcBef>
                <a:spcPts val="0"/>
              </a:spcBef>
              <a:spcAft>
                <a:spcPts val="0"/>
              </a:spcAft>
              <a:buClr>
                <a:srgbClr val="3A1B00"/>
              </a:buClr>
              <a:buSzPct val="100000"/>
              <a:buFont typeface="Crimson Text"/>
              <a:buChar char="-"/>
            </a:pPr>
            <a:r>
              <a:rPr lang="fi" sz="2000">
                <a:solidFill>
                  <a:srgbClr val="3A1B00"/>
                </a:solidFill>
                <a:latin typeface="Crimson Text"/>
                <a:ea typeface="Crimson Text"/>
                <a:cs typeface="Crimson Text"/>
                <a:sym typeface="Crimson Text"/>
              </a:rPr>
              <a:t>Sisältö muuttuu pikkuhiljaa “radikaalimmaksi”</a:t>
            </a:r>
            <a:endParaRPr sz="2000">
              <a:solidFill>
                <a:srgbClr val="3A1B00"/>
              </a:solidFill>
              <a:latin typeface="Crimson Text"/>
              <a:ea typeface="Crimson Text"/>
              <a:cs typeface="Crimson Text"/>
              <a:sym typeface="Crimson Text"/>
            </a:endParaRPr>
          </a:p>
          <a:p>
            <a:pPr indent="0" lvl="0" marL="0" rtl="0" algn="l">
              <a:lnSpc>
                <a:spcPct val="150000"/>
              </a:lnSpc>
              <a:spcBef>
                <a:spcPts val="1200"/>
              </a:spcBef>
              <a:spcAft>
                <a:spcPts val="1200"/>
              </a:spcAft>
              <a:buNone/>
            </a:pPr>
            <a:r>
              <a:rPr lang="fi" sz="2000">
                <a:solidFill>
                  <a:srgbClr val="3A1B00"/>
                </a:solidFill>
                <a:latin typeface="Crimson Text"/>
                <a:ea typeface="Crimson Text"/>
                <a:cs typeface="Crimson Text"/>
                <a:sym typeface="Crimson Text"/>
              </a:rPr>
              <a:t>→ mm. alt right pipeline toimii targettaamalla syrjäytymisvaarassa olevia</a:t>
            </a:r>
            <a:endParaRPr sz="2000">
              <a:solidFill>
                <a:srgbClr val="3A1B00"/>
              </a:solidFill>
              <a:latin typeface="Crimson Text"/>
              <a:ea typeface="Crimson Text"/>
              <a:cs typeface="Crimson Text"/>
              <a:sym typeface="Crimson Text"/>
            </a:endParaRPr>
          </a:p>
        </p:txBody>
      </p:sp>
      <p:pic>
        <p:nvPicPr>
          <p:cNvPr id="121" name="Google Shape;121;p21"/>
          <p:cNvPicPr preferRelativeResize="0"/>
          <p:nvPr/>
        </p:nvPicPr>
        <p:blipFill>
          <a:blip r:embed="rId3">
            <a:alphaModFix/>
          </a:blip>
          <a:stretch>
            <a:fillRect/>
          </a:stretch>
        </p:blipFill>
        <p:spPr>
          <a:xfrm>
            <a:off x="5442300" y="2494500"/>
            <a:ext cx="3396901" cy="2229216"/>
          </a:xfrm>
          <a:prstGeom prst="rect">
            <a:avLst/>
          </a:prstGeom>
          <a:noFill/>
          <a:ln>
            <a:noFill/>
          </a:ln>
        </p:spPr>
      </p:pic>
      <p:pic>
        <p:nvPicPr>
          <p:cNvPr id="122" name="Google Shape;122;p21"/>
          <p:cNvPicPr preferRelativeResize="0"/>
          <p:nvPr/>
        </p:nvPicPr>
        <p:blipFill rotWithShape="1">
          <a:blip r:embed="rId4">
            <a:alphaModFix/>
          </a:blip>
          <a:srcRect b="0" l="4847" r="4201" t="0"/>
          <a:stretch/>
        </p:blipFill>
        <p:spPr>
          <a:xfrm>
            <a:off x="5474275" y="290850"/>
            <a:ext cx="3332949" cy="1923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