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23"/>
  </p:notesMasterIdLst>
  <p:sldIdLst>
    <p:sldId id="259" r:id="rId7"/>
    <p:sldId id="260" r:id="rId8"/>
    <p:sldId id="261" r:id="rId9"/>
    <p:sldId id="264" r:id="rId10"/>
    <p:sldId id="265" r:id="rId11"/>
    <p:sldId id="262" r:id="rId12"/>
    <p:sldId id="263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5143500" type="screen16x9"/>
  <p:notesSz cx="6797675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5"/>
  </p:normalViewPr>
  <p:slideViewPr>
    <p:cSldViewPr>
      <p:cViewPr varScale="1">
        <p:scale>
          <a:sx n="97" d="100"/>
          <a:sy n="97" d="100"/>
        </p:scale>
        <p:origin x="630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nnunpa\AppData\Local\Microsoft\Windows\INetCache\IE\1VCT4F3C\Keljonkankaan%20koulu_Perusraportt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'[Keljonkankaan koulu_Perusraportti.xlsx]Luokka (1)'!$V$5</c:f>
              <c:strCache>
                <c:ptCount val="1"/>
                <c:pt idx="0">
                  <c:v>vastanneiden määrä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'[Keljonkankaan koulu_Perusraportti.xlsx]Luokka (1)'!$U$6:$U$29</c:f>
              <c:strCache>
                <c:ptCount val="24"/>
                <c:pt idx="0">
                  <c:v>1A</c:v>
                </c:pt>
                <c:pt idx="1">
                  <c:v>1B</c:v>
                </c:pt>
                <c:pt idx="2">
                  <c:v>1C</c:v>
                </c:pt>
                <c:pt idx="3">
                  <c:v>1D</c:v>
                </c:pt>
                <c:pt idx="4">
                  <c:v>2A</c:v>
                </c:pt>
                <c:pt idx="5">
                  <c:v>2B</c:v>
                </c:pt>
                <c:pt idx="6">
                  <c:v>2C</c:v>
                </c:pt>
                <c:pt idx="7">
                  <c:v>2D</c:v>
                </c:pt>
                <c:pt idx="8">
                  <c:v>3A</c:v>
                </c:pt>
                <c:pt idx="9">
                  <c:v>3B</c:v>
                </c:pt>
                <c:pt idx="10">
                  <c:v>3C</c:v>
                </c:pt>
                <c:pt idx="11">
                  <c:v>3D</c:v>
                </c:pt>
                <c:pt idx="12">
                  <c:v>4A</c:v>
                </c:pt>
                <c:pt idx="13">
                  <c:v>4B</c:v>
                </c:pt>
                <c:pt idx="14">
                  <c:v>4C</c:v>
                </c:pt>
                <c:pt idx="15">
                  <c:v>4D</c:v>
                </c:pt>
                <c:pt idx="16">
                  <c:v>5A</c:v>
                </c:pt>
                <c:pt idx="17">
                  <c:v>5B</c:v>
                </c:pt>
                <c:pt idx="18">
                  <c:v>5C</c:v>
                </c:pt>
                <c:pt idx="19">
                  <c:v>5D</c:v>
                </c:pt>
                <c:pt idx="20">
                  <c:v>6A</c:v>
                </c:pt>
                <c:pt idx="21">
                  <c:v>6B</c:v>
                </c:pt>
                <c:pt idx="22">
                  <c:v>6C</c:v>
                </c:pt>
                <c:pt idx="23">
                  <c:v>6D</c:v>
                </c:pt>
              </c:strCache>
            </c:strRef>
          </c:cat>
          <c:val>
            <c:numRef>
              <c:f>'[Keljonkankaan koulu_Perusraportti.xlsx]Luokka (1)'!$V$6:$V$29</c:f>
              <c:numCache>
                <c:formatCode>0</c:formatCode>
                <c:ptCount val="24"/>
                <c:pt idx="0">
                  <c:v>11</c:v>
                </c:pt>
                <c:pt idx="1">
                  <c:v>12</c:v>
                </c:pt>
                <c:pt idx="2">
                  <c:v>15</c:v>
                </c:pt>
                <c:pt idx="3">
                  <c:v>12</c:v>
                </c:pt>
                <c:pt idx="4">
                  <c:v>11</c:v>
                </c:pt>
                <c:pt idx="5">
                  <c:v>9</c:v>
                </c:pt>
                <c:pt idx="6">
                  <c:v>9</c:v>
                </c:pt>
                <c:pt idx="7">
                  <c:v>13</c:v>
                </c:pt>
                <c:pt idx="8">
                  <c:v>10</c:v>
                </c:pt>
                <c:pt idx="9">
                  <c:v>9</c:v>
                </c:pt>
                <c:pt idx="10">
                  <c:v>7</c:v>
                </c:pt>
                <c:pt idx="11">
                  <c:v>12</c:v>
                </c:pt>
                <c:pt idx="12">
                  <c:v>11</c:v>
                </c:pt>
                <c:pt idx="13">
                  <c:v>12</c:v>
                </c:pt>
                <c:pt idx="14">
                  <c:v>8</c:v>
                </c:pt>
                <c:pt idx="15">
                  <c:v>11</c:v>
                </c:pt>
                <c:pt idx="16">
                  <c:v>11</c:v>
                </c:pt>
                <c:pt idx="17">
                  <c:v>8</c:v>
                </c:pt>
                <c:pt idx="18">
                  <c:v>7</c:v>
                </c:pt>
                <c:pt idx="19">
                  <c:v>13</c:v>
                </c:pt>
                <c:pt idx="20">
                  <c:v>12</c:v>
                </c:pt>
                <c:pt idx="21">
                  <c:v>6</c:v>
                </c:pt>
                <c:pt idx="22">
                  <c:v>8</c:v>
                </c:pt>
                <c:pt idx="2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09-48C3-8E37-578AEBE6BBC4}"/>
            </c:ext>
          </c:extLst>
        </c:ser>
        <c:ser>
          <c:idx val="1"/>
          <c:order val="1"/>
          <c:tx>
            <c:strRef>
              <c:f>'[Keljonkankaan koulu_Perusraportti.xlsx]Luokka (1)'!$W$5</c:f>
              <c:strCache>
                <c:ptCount val="1"/>
                <c:pt idx="0">
                  <c:v>oppilasmäärä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'[Keljonkankaan koulu_Perusraportti.xlsx]Luokka (1)'!$U$6:$U$29</c:f>
              <c:strCache>
                <c:ptCount val="24"/>
                <c:pt idx="0">
                  <c:v>1A</c:v>
                </c:pt>
                <c:pt idx="1">
                  <c:v>1B</c:v>
                </c:pt>
                <c:pt idx="2">
                  <c:v>1C</c:v>
                </c:pt>
                <c:pt idx="3">
                  <c:v>1D</c:v>
                </c:pt>
                <c:pt idx="4">
                  <c:v>2A</c:v>
                </c:pt>
                <c:pt idx="5">
                  <c:v>2B</c:v>
                </c:pt>
                <c:pt idx="6">
                  <c:v>2C</c:v>
                </c:pt>
                <c:pt idx="7">
                  <c:v>2D</c:v>
                </c:pt>
                <c:pt idx="8">
                  <c:v>3A</c:v>
                </c:pt>
                <c:pt idx="9">
                  <c:v>3B</c:v>
                </c:pt>
                <c:pt idx="10">
                  <c:v>3C</c:v>
                </c:pt>
                <c:pt idx="11">
                  <c:v>3D</c:v>
                </c:pt>
                <c:pt idx="12">
                  <c:v>4A</c:v>
                </c:pt>
                <c:pt idx="13">
                  <c:v>4B</c:v>
                </c:pt>
                <c:pt idx="14">
                  <c:v>4C</c:v>
                </c:pt>
                <c:pt idx="15">
                  <c:v>4D</c:v>
                </c:pt>
                <c:pt idx="16">
                  <c:v>5A</c:v>
                </c:pt>
                <c:pt idx="17">
                  <c:v>5B</c:v>
                </c:pt>
                <c:pt idx="18">
                  <c:v>5C</c:v>
                </c:pt>
                <c:pt idx="19">
                  <c:v>5D</c:v>
                </c:pt>
                <c:pt idx="20">
                  <c:v>6A</c:v>
                </c:pt>
                <c:pt idx="21">
                  <c:v>6B</c:v>
                </c:pt>
                <c:pt idx="22">
                  <c:v>6C</c:v>
                </c:pt>
                <c:pt idx="23">
                  <c:v>6D</c:v>
                </c:pt>
              </c:strCache>
            </c:strRef>
          </c:cat>
          <c:val>
            <c:numRef>
              <c:f>'[Keljonkankaan koulu_Perusraportti.xlsx]Luokka (1)'!$W$6:$W$29</c:f>
              <c:numCache>
                <c:formatCode>General</c:formatCode>
                <c:ptCount val="24"/>
                <c:pt idx="0">
                  <c:v>22</c:v>
                </c:pt>
                <c:pt idx="1">
                  <c:v>23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22</c:v>
                </c:pt>
                <c:pt idx="6">
                  <c:v>20</c:v>
                </c:pt>
                <c:pt idx="7">
                  <c:v>24</c:v>
                </c:pt>
                <c:pt idx="8">
                  <c:v>22</c:v>
                </c:pt>
                <c:pt idx="9">
                  <c:v>20</c:v>
                </c:pt>
                <c:pt idx="10">
                  <c:v>16</c:v>
                </c:pt>
                <c:pt idx="11">
                  <c:v>19</c:v>
                </c:pt>
                <c:pt idx="12">
                  <c:v>25</c:v>
                </c:pt>
                <c:pt idx="13">
                  <c:v>24</c:v>
                </c:pt>
                <c:pt idx="14">
                  <c:v>24</c:v>
                </c:pt>
                <c:pt idx="15">
                  <c:v>20</c:v>
                </c:pt>
                <c:pt idx="16">
                  <c:v>21</c:v>
                </c:pt>
                <c:pt idx="17">
                  <c:v>21</c:v>
                </c:pt>
                <c:pt idx="18">
                  <c:v>22</c:v>
                </c:pt>
                <c:pt idx="19">
                  <c:v>24</c:v>
                </c:pt>
                <c:pt idx="20">
                  <c:v>23</c:v>
                </c:pt>
                <c:pt idx="21">
                  <c:v>20</c:v>
                </c:pt>
                <c:pt idx="22">
                  <c:v>18</c:v>
                </c:pt>
                <c:pt idx="23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09-48C3-8E37-578AEBE6BBC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44072600"/>
        <c:axId val="444076536"/>
      </c:barChart>
      <c:catAx>
        <c:axId val="4440726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44076536"/>
        <c:crosses val="autoZero"/>
        <c:auto val="1"/>
        <c:lblAlgn val="ctr"/>
        <c:lblOffset val="100"/>
        <c:noMultiLvlLbl val="0"/>
      </c:catAx>
      <c:valAx>
        <c:axId val="4440765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44072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40739552"/>
        <c:axId val="440741520"/>
      </c:barChart>
      <c:catAx>
        <c:axId val="4407395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40741520"/>
        <c:crosses val="autoZero"/>
        <c:auto val="1"/>
        <c:lblAlgn val="ctr"/>
        <c:lblOffset val="100"/>
        <c:noMultiLvlLbl val="0"/>
      </c:catAx>
      <c:valAx>
        <c:axId val="44074152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440739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EFFDB5-7F00-4FFA-80A3-6D08C2163633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2FD50-8EC5-4DC6-94C7-6B50BEE21E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2674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776168"/>
            <a:ext cx="7772400" cy="110251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1889404"/>
            <a:ext cx="6400800" cy="131445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Arial"/>
                <a:cs typeface="Arial"/>
              </a:defRPr>
            </a:lvl1pPr>
          </a:lstStyle>
          <a:p>
            <a:fld id="{A7C38DC4-2E45-426A-A681-11798A67683E}" type="datetimeFigureOut">
              <a:rPr lang="fi-FI" smtClean="0"/>
              <a:t>21.9.2020</a:t>
            </a:fld>
            <a:endParaRPr lang="fi-FI"/>
          </a:p>
        </p:txBody>
      </p:sp>
      <p:pic>
        <p:nvPicPr>
          <p:cNvPr id="8" name="Picture 6" descr="Aallokko merkki leikattu_rgb_55m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6084" y="3449738"/>
            <a:ext cx="1844428" cy="17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Kuva 12" descr="Jyväskylä_logo_web_iso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67" b="6947"/>
          <a:stretch>
            <a:fillRect/>
          </a:stretch>
        </p:blipFill>
        <p:spPr bwMode="auto">
          <a:xfrm>
            <a:off x="4262236" y="4145453"/>
            <a:ext cx="2710064" cy="874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Kuva 8" descr="Jkl_yläpalkki_A4.pdf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" r="1741" b="94539"/>
          <a:stretch>
            <a:fillRect/>
          </a:stretch>
        </p:blipFill>
        <p:spPr bwMode="auto">
          <a:xfrm>
            <a:off x="-36512" y="-20538"/>
            <a:ext cx="9289372" cy="54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368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fld id="{A7C38DC4-2E45-426A-A681-11798A67683E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fld id="{1C62057D-550D-4B09-80B3-16F340E3FB7C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Picture 6" descr="Aallokko merkki leikattu_rgb_55m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8177" y="4436604"/>
            <a:ext cx="782335" cy="727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Kuva 9" descr="Jyväskylä_logo_mv.pd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6647680" y="4751819"/>
            <a:ext cx="1566044" cy="307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6235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918882"/>
            <a:ext cx="7772400" cy="705431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C38DC4-2E45-426A-A681-11798A67683E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62057D-550D-4B09-80B3-16F340E3FB7C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722313" y="1826017"/>
            <a:ext cx="7772400" cy="1021556"/>
          </a:xfrm>
        </p:spPr>
        <p:txBody>
          <a:bodyPr anchor="t"/>
          <a:lstStyle>
            <a:lvl1pPr algn="ctr">
              <a:defRPr sz="4000" b="0" i="0" cap="none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pic>
        <p:nvPicPr>
          <p:cNvPr id="8" name="Picture 8" descr="Kuvapohja_Jkl_väri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676" y="11725"/>
            <a:ext cx="6869751" cy="515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82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C38DC4-2E45-426A-A681-11798A67683E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62057D-550D-4B09-80B3-16F340E3FB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28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C38DC4-2E45-426A-A681-11798A67683E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62057D-550D-4B09-80B3-16F340E3FB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osoitt.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146051" y="4822032"/>
            <a:ext cx="1285875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A7C38DC4-2E45-426A-A681-11798A67683E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63688" y="4822032"/>
            <a:ext cx="2895600" cy="27384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565650" y="4822032"/>
            <a:ext cx="1498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1C62057D-550D-4B09-80B3-16F340E3FB7C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5D2811-E58E-D643-9912-6782DFACC9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3832" y="1203598"/>
            <a:ext cx="7772400" cy="1102519"/>
          </a:xfrm>
        </p:spPr>
        <p:txBody>
          <a:bodyPr/>
          <a:lstStyle/>
          <a:p>
            <a:r>
              <a:rPr lang="fi-FI" dirty="0" smtClean="0"/>
              <a:t>Keljonkankaan koulun sisäilmasto-oirekysely </a:t>
            </a:r>
            <a:br>
              <a:rPr lang="fi-FI" dirty="0" smtClean="0"/>
            </a:br>
            <a:r>
              <a:rPr lang="fi-FI" dirty="0" smtClean="0"/>
              <a:t>2020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7E7DF7E-5575-424B-802F-4CD4BED3DA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9632" y="2787774"/>
            <a:ext cx="6400800" cy="1314450"/>
          </a:xfrm>
        </p:spPr>
        <p:txBody>
          <a:bodyPr/>
          <a:lstStyle/>
          <a:p>
            <a:r>
              <a:rPr lang="fi-FI" dirty="0" smtClean="0"/>
              <a:t>Pauliina Kinnunen, terveydenhoitaja</a:t>
            </a:r>
          </a:p>
          <a:p>
            <a:r>
              <a:rPr lang="fi-FI" dirty="0" smtClean="0"/>
              <a:t>Jyväskylän kaupungin sisäilmastotyöryhmän jäsen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353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Onko aikaisemmassa tai nykyisessä asunnossanne todettu sisäilmasta johtuvaa ongelmaa? </a:t>
            </a:r>
            <a:endParaRPr lang="fi-FI" sz="2800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3689" y="1519372"/>
            <a:ext cx="5760640" cy="299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8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Kuinka monta tuntia lapsenne nukkuu keskimäärin </a:t>
            </a:r>
            <a:r>
              <a:rPr lang="fi-FI" sz="2800" dirty="0" err="1" smtClean="0"/>
              <a:t>arkiöisin</a:t>
            </a:r>
            <a:r>
              <a:rPr lang="fi-FI" sz="2800" dirty="0" smtClean="0"/>
              <a:t>? </a:t>
            </a:r>
            <a:endParaRPr lang="fi-FI" sz="2800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08" y="1347614"/>
            <a:ext cx="5964702" cy="3068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89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Nukkuuko lapsenne päiväunia kouluviikon aikana? </a:t>
            </a:r>
            <a:endParaRPr lang="fi-FI" sz="2800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7664" y="1419622"/>
            <a:ext cx="5676670" cy="299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33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Syökö lapsenne aamupalaa kouluaamuina? </a:t>
            </a:r>
            <a:endParaRPr lang="fi-FI" sz="2800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7664" y="1347614"/>
            <a:ext cx="5460646" cy="299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76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Syökö lapsenne lounaan koulussa? </a:t>
            </a:r>
            <a:endParaRPr lang="fi-FI" sz="2800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7704" y="1275606"/>
            <a:ext cx="5112568" cy="2924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33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Liikkuuko lapsenne vapaa-aikana päivittäin vähintään 1,5h ajan? </a:t>
            </a:r>
            <a:endParaRPr lang="fi-FI" sz="2800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7664" y="1419622"/>
            <a:ext cx="5760639" cy="299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86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Käykö lapsenne ulkona välitunneilla? </a:t>
            </a:r>
            <a:endParaRPr lang="fi-FI" sz="2800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5656" y="1063228"/>
            <a:ext cx="6120679" cy="3236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5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8B964E-8874-2C43-978E-429BAB699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Kyselyn aikataulu, vastaajat ja luotettavuus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18A7E5-64E4-1443-A42E-83DCEA88F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Kysely toteutettiin </a:t>
            </a:r>
            <a:r>
              <a:rPr lang="fi-FI" dirty="0" err="1" smtClean="0"/>
              <a:t>Webropol</a:t>
            </a:r>
            <a:r>
              <a:rPr lang="fi-FI" dirty="0" smtClean="0"/>
              <a:t>-kyselynä 2.3.-22.3.2020</a:t>
            </a:r>
          </a:p>
          <a:p>
            <a:r>
              <a:rPr lang="fi-FI" dirty="0" smtClean="0"/>
              <a:t>Keljonkankaan koulussa oli 522 oppilasta kyselyn aikana</a:t>
            </a:r>
            <a:endParaRPr lang="fi-FI" dirty="0"/>
          </a:p>
          <a:p>
            <a:r>
              <a:rPr lang="fi-FI" dirty="0" smtClean="0"/>
              <a:t>Kyselyyn vastasi 255:n oppilaan huoltajaa</a:t>
            </a:r>
          </a:p>
          <a:p>
            <a:pPr lvl="1"/>
            <a:r>
              <a:rPr lang="fi-FI" dirty="0" smtClean="0"/>
              <a:t>Vastausprosentti 49%</a:t>
            </a:r>
          </a:p>
          <a:p>
            <a:pPr lvl="1"/>
            <a:r>
              <a:rPr lang="fi-FI" dirty="0" smtClean="0"/>
              <a:t>Tutkimuksen luotettavuuteen vaikuttaa vastaajien määrä, joka jäi tavoitteesta eli 80%</a:t>
            </a:r>
          </a:p>
        </p:txBody>
      </p:sp>
    </p:spTree>
    <p:extLst>
      <p:ext uri="{BB962C8B-B14F-4D97-AF65-F5344CB8AC3E}">
        <p14:creationId xmlns:p14="http://schemas.microsoft.com/office/powerpoint/2010/main" val="227964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Vastaajien määrä luokittain (N=255)</a:t>
            </a:r>
            <a:endParaRPr lang="fi-FI" sz="2800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8280813"/>
              </p:ext>
            </p:extLst>
          </p:nvPr>
        </p:nvGraphicFramePr>
        <p:xfrm>
          <a:off x="457200" y="915566"/>
          <a:ext cx="8291264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204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Onko  lapsenne kokenut koulussa jotain olosuhdehaittaa? ( N=255)</a:t>
            </a:r>
            <a:endParaRPr lang="fi-FI" sz="2800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3688" y="1519372"/>
            <a:ext cx="5688631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13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Oppilaiden kokemat olosuhdehaitat kyselyn perusteella (N=72)</a:t>
            </a:r>
            <a:endParaRPr lang="fi-FI" sz="2800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1640" y="1063230"/>
            <a:ext cx="6696744" cy="366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04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Epäilettekö lapsellanne olleen oireita koulun sisäilmasta johtuen viimeisen kolmen kuukauden aikana? (N=255)</a:t>
            </a:r>
            <a:endParaRPr lang="fi-FI" sz="2800" dirty="0"/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0530193"/>
              </p:ext>
            </p:extLst>
          </p:nvPr>
        </p:nvGraphicFramePr>
        <p:xfrm>
          <a:off x="971600" y="1200150"/>
          <a:ext cx="6624736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Kuv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689" y="1635646"/>
            <a:ext cx="5616624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55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Oppilaiden oireet kyselyn perusteella ( N=54)</a:t>
            </a:r>
            <a:endParaRPr lang="fi-FI" sz="2800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08" y="1275606"/>
            <a:ext cx="7200800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75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Onko teillä kotieläimiä?</a:t>
            </a:r>
            <a:endParaRPr lang="fi-FI" sz="2800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1680" y="1347614"/>
            <a:ext cx="5976663" cy="299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93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Onko aikaisemmassa tai nykyisessä asunnossanne epäilty sisäilmasta johtuvaa ongelmaa? </a:t>
            </a:r>
            <a:endParaRPr lang="fi-FI" sz="2800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3689" y="1519372"/>
            <a:ext cx="5616624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59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kl_powerpoint_pohja">
  <a:themeElements>
    <a:clrScheme name="Custom 2">
      <a:dk1>
        <a:sysClr val="windowText" lastClr="000000"/>
      </a:dk1>
      <a:lt1>
        <a:sysClr val="window" lastClr="FFFFFF"/>
      </a:lt1>
      <a:dk2>
        <a:srgbClr val="0A4B73"/>
      </a:dk2>
      <a:lt2>
        <a:srgbClr val="F2F2F2"/>
      </a:lt2>
      <a:accent1>
        <a:srgbClr val="F28705"/>
      </a:accent1>
      <a:accent2>
        <a:srgbClr val="2192BF"/>
      </a:accent2>
      <a:accent3>
        <a:srgbClr val="0A4B73"/>
      </a:accent3>
      <a:accent4>
        <a:srgbClr val="1AA17E"/>
      </a:accent4>
      <a:accent5>
        <a:srgbClr val="A69586"/>
      </a:accent5>
      <a:accent6>
        <a:srgbClr val="594C47"/>
      </a:accent6>
      <a:hlink>
        <a:srgbClr val="2192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kl_ppt_pohja_laaja.potx [Vain luku]" id="{416612BF-9377-4862-AB9B-984EAAB3C234}" vid="{36A7C243-B55B-4DE9-A03A-4A8A8E17A77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anhenemisk2 xmlns="03c35437-39aa-4fa0-ae8b-a504c9b2e8b3">2030-12-30T22:00:00+00:00</Vanhenemisk2>
    <AskiKuvaus xmlns="03c35437-39aa-4fa0-ae8b-a504c9b2e8b3" xsi:nil="true"/>
    <Tila_x0020__x0028_Keskeneräinen_x0029_ xmlns="03c35437-39aa-4fa0-ae8b-a504c9b2e8b3">Ei</Tila_x0020__x0028_Keskeneräinen_x0029_>
    <_dlc_DocId xmlns="03c35437-39aa-4fa0-ae8b-a504c9b2e8b3">ASKI-1111-52</_dlc_DocId>
    <jf8d3893d7ed491c93031f2115279c91 xmlns="03c35437-39aa-4fa0-ae8b-a504c9b2e8b3">
      <Terms xmlns="http://schemas.microsoft.com/office/infopath/2007/PartnerControls"/>
    </jf8d3893d7ed491c93031f2115279c91>
    <_dlc_ExpireDateSaved xmlns="http://schemas.microsoft.com/sharepoint/v3" xsi:nil="true"/>
    <TaxCatchAll xmlns="03c35437-39aa-4fa0-ae8b-a504c9b2e8b3">
      <Value>32</Value>
    </TaxCatchAll>
    <_dlc_DocIdUrl xmlns="03c35437-39aa-4fa0-ae8b-a504c9b2e8b3">
      <Url>http://aski/tiedonhallintajaviestinta/viestintajamarkkinointi/graafinenohje/_layouts/15/DocIdRedir.aspx?ID=ASKI-1111-52</Url>
      <Description>ASKI-1111-52</Description>
    </_dlc_DocIdUrl>
    <Vastuuhenkilo xmlns="03c35437-39aa-4fa0-ae8b-a504c9b2e8b3">Aski.konserni.viestinta@jkl.fi</Vastuuhenkilo>
    <_dlc_ExpireDate xmlns="http://schemas.microsoft.com/sharepoint/v3">2030-12-30T22:00:00+00:00</_dlc_ExpireDate>
    <pfb1dae054d847a0818617cf09b8d235 xmlns="03c35437-39aa-4fa0-ae8b-a504c9b2e8b3">
      <Terms xmlns="http://schemas.microsoft.com/office/infopath/2007/PartnerControls">
        <TermInfo xmlns="http://schemas.microsoft.com/office/infopath/2007/PartnerControls">
          <TermName xmlns="http://schemas.microsoft.com/office/infopath/2007/PartnerControls">Viestintä ja kansainväliset yhteydet</TermName>
          <TermId xmlns="http://schemas.microsoft.com/office/infopath/2007/PartnerControls">3f13df45-81ab-412a-8743-ac515f4ad898</TermId>
        </TermInfo>
      </Terms>
    </pfb1dae054d847a0818617cf09b8d235>
    <Vanhenemisk1 xmlns="03c35437-39aa-4fa0-ae8b-a504c9b2e8b3">2030-12-30T22:00:00+00:00</Vanhenemisk1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Esitys" ma:contentTypeID="0x0101004EE5C71646C29842993EA066F6F39CED00E130229BAB81654C85BB7F8F3CD67258" ma:contentTypeVersion="124" ma:contentTypeDescription="Esitys-sisältötyyppi toimii kaikkien Askin muiden sisältötyyppien pohjana." ma:contentTypeScope="" ma:versionID="a640e02f6a615c5780ca15e7d70be629">
  <xsd:schema xmlns:xsd="http://www.w3.org/2001/XMLSchema" xmlns:xs="http://www.w3.org/2001/XMLSchema" xmlns:p="http://schemas.microsoft.com/office/2006/metadata/properties" xmlns:ns1="http://schemas.microsoft.com/sharepoint/v3" xmlns:ns2="03c35437-39aa-4fa0-ae8b-a504c9b2e8b3" targetNamespace="http://schemas.microsoft.com/office/2006/metadata/properties" ma:root="true" ma:fieldsID="ae53a1bdf57256d80472368b55abc2a5" ns1:_="" ns2:_="">
    <xsd:import namespace="http://schemas.microsoft.com/sharepoint/v3"/>
    <xsd:import namespace="03c35437-39aa-4fa0-ae8b-a504c9b2e8b3"/>
    <xsd:element name="properties">
      <xsd:complexType>
        <xsd:sequence>
          <xsd:element name="documentManagement">
            <xsd:complexType>
              <xsd:all>
                <xsd:element ref="ns2:AskiKuvaus" minOccurs="0"/>
                <xsd:element ref="ns2:Tila_x0020__x0028_Keskeneräinen_x0029_" minOccurs="0"/>
                <xsd:element ref="ns2:_dlc_DocId" minOccurs="0"/>
                <xsd:element ref="ns2:_dlc_DocIdUrl" minOccurs="0"/>
                <xsd:element ref="ns2:_dlc_DocIdPersistId" minOccurs="0"/>
                <xsd:element ref="ns2:jf8d3893d7ed491c93031f2115279c91" minOccurs="0"/>
                <xsd:element ref="ns2:TaxCatchAll" minOccurs="0"/>
                <xsd:element ref="ns2:TaxCatchAllLabel" minOccurs="0"/>
                <xsd:element ref="ns2:pfb1dae054d847a0818617cf09b8d235" minOccurs="0"/>
                <xsd:element ref="ns2:Vanhenemisk1" minOccurs="0"/>
                <xsd:element ref="ns2:Vanhenemisk2" minOccurs="0"/>
                <xsd:element ref="ns1:_dlc_ExpireDateSaved" minOccurs="0"/>
                <xsd:element ref="ns1:_dlc_ExpireDate" minOccurs="0"/>
                <xsd:element ref="ns1:_dlc_Exempt" minOccurs="0"/>
                <xsd:element ref="ns2:Vastuuhenkilo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pireDateSaved" ma:index="21" nillable="true" ma:displayName="Alkuperäinen vanhenemispäivämäärä" ma:hidden="true" ma:internalName="_dlc_ExpireDateSaved" ma:readOnly="true">
      <xsd:simpleType>
        <xsd:restriction base="dms:DateTime"/>
      </xsd:simpleType>
    </xsd:element>
    <xsd:element name="_dlc_ExpireDate" ma:index="22" nillable="true" ma:displayName="Vanhenemispäivämäärä" ma:description="" ma:hidden="true" ma:indexed="true" ma:internalName="_dlc_ExpireDate" ma:readOnly="true">
      <xsd:simpleType>
        <xsd:restriction base="dms:DateTime"/>
      </xsd:simpleType>
    </xsd:element>
    <xsd:element name="_dlc_Exempt" ma:index="23" nillable="true" ma:displayName="Vapauta käytännöstä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35437-39aa-4fa0-ae8b-a504c9b2e8b3" elementFormDefault="qualified">
    <xsd:import namespace="http://schemas.microsoft.com/office/2006/documentManagement/types"/>
    <xsd:import namespace="http://schemas.microsoft.com/office/infopath/2007/PartnerControls"/>
    <xsd:element name="AskiKuvaus" ma:index="3" nillable="true" ma:displayName="Kuvaus" ma:description="Kenttä dokumentin kuvausta varten" ma:internalName="AskiKuvaus" ma:readOnly="false">
      <xsd:simpleType>
        <xsd:restriction base="dms:Note">
          <xsd:maxLength value="255"/>
        </xsd:restriction>
      </xsd:simpleType>
    </xsd:element>
    <xsd:element name="Tila_x0020__x0028_Keskeneräinen_x0029_" ma:index="5" nillable="true" ma:displayName="Tila (Keskeneräinen)" ma:default="Ei" ma:format="RadioButtons" ma:internalName="Tila_x0020__x0028_Keskener_x00e4_inen_x0029_" ma:readOnly="false">
      <xsd:simpleType>
        <xsd:restriction base="dms:Choice">
          <xsd:enumeration value="Ei"/>
          <xsd:enumeration value="Kyllä"/>
        </xsd:restriction>
      </xsd:simpleType>
    </xsd:element>
    <xsd:element name="_dlc_DocId" ma:index="9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0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jf8d3893d7ed491c93031f2115279c91" ma:index="12" nillable="true" ma:taxonomy="true" ma:internalName="jf8d3893d7ed491c93031f2115279c91" ma:taxonomyFieldName="Asiasanat" ma:displayName="Asiasanat" ma:default="" ma:fieldId="{3f8d3893-d7ed-491c-9303-1f2115279c91}" ma:taxonomyMulti="true" ma:sspId="6997a751-7c47-4342-b18b-66a2d5f2d257" ma:termSetId="a4559da8-a461-4c42-87ce-3f89adcc409d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f002565e-310a-45f5-a52c-03667dc0854c}" ma:internalName="TaxCatchAll" ma:showField="CatchAllData" ma:web="03c35437-39aa-4fa0-ae8b-a504c9b2e8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f002565e-310a-45f5-a52c-03667dc0854c}" ma:internalName="TaxCatchAllLabel" ma:readOnly="true" ma:showField="CatchAllDataLabel" ma:web="03c35437-39aa-4fa0-ae8b-a504c9b2e8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fb1dae054d847a0818617cf09b8d235" ma:index="17" ma:taxonomy="true" ma:internalName="pfb1dae054d847a0818617cf09b8d235" ma:taxonomyFieldName="Julkaiseva_x0020_organisaatio" ma:displayName="Julkaiseva organisaatio" ma:readOnly="false" ma:default="" ma:fieldId="{9fb1dae0-54d8-47a0-8186-17cf09b8d235}" ma:sspId="6997a751-7c47-4342-b18b-66a2d5f2d257" ma:termSetId="74f3503e-2e7a-4bc4-9961-ee9786f4d15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nhenemisk1" ma:index="19" nillable="true" ma:displayName="Syötä vanhenemisaika" ma:format="DateOnly" ma:internalName="Vanhenemisk1" ma:readOnly="false">
      <xsd:simpleType>
        <xsd:restriction base="dms:DateTime"/>
      </xsd:simpleType>
    </xsd:element>
    <xsd:element name="Vanhenemisk2" ma:index="20" nillable="true" ma:displayName="Vanhenemispäivä" ma:format="DateOnly" ma:hidden="true" ma:internalName="Vanhenemisk2" ma:readOnly="false">
      <xsd:simpleType>
        <xsd:restriction base="dms:DateTime"/>
      </xsd:simpleType>
    </xsd:element>
    <xsd:element name="Vastuuhenkilo" ma:index="25" ma:displayName="Vanhenemisilmoitukset" ma:default="Aski.vanhentuneet@jkl.fi" ma:format="Dropdown" ma:internalName="Vastuuhenkilo" ma:readOnly="false">
      <xsd:simpleType>
        <xsd:restriction base="dms:Choice">
          <xsd:enumeration value="Aski.vanhentuneet@jkl.fi"/>
          <xsd:enumeration value="Aski.altek@jkl.fi"/>
          <xsd:enumeration value="Aski.kasvu_ja_oppiminen@jkl.fi"/>
          <xsd:enumeration value="Aski.kasvu_ja_oppiminen.nuoriso@jkl.fi"/>
          <xsd:enumeration value="Aski.kasvu_ja_oppiminen.oppilashuolto@jkl.fi"/>
          <xsd:enumeration value="Aski.kasvu_ja_oppiminen.perusopetus@jkl.fi"/>
          <xsd:enumeration value="Aski.kasvu_ja_oppiminen.varhaiskasvatus@jkl.fi"/>
          <xsd:enumeration value="Aski.kaupunkirakenne@jkl.fi"/>
          <xsd:enumeration value="Aski.kaupunkirakenne.jote@jkl.fi"/>
          <xsd:enumeration value="Aski.kaupunkirakenne.kaavoitus@jkl.fi"/>
          <xsd:enumeration value="Aski.kaupunkirakenne.kadut_ja_liikenne@jkl.fi"/>
          <xsd:enumeration value="Aski.kaupunkirakenne.maankaytto@jkl.fi"/>
          <xsd:enumeration value="Aski.kaupunkirakenne.rakennusvalvonta@jkl.fi"/>
          <xsd:enumeration value="Aski.kaupunkirakenne.tontit@jkl.fi"/>
          <xsd:enumeration value="Aski.kaupunkirakenne.ymparisto_ja_luonto@jkl.fi"/>
          <xsd:enumeration value="Aski.kaupunkirakenne.ymparistoterveydenhuolto@jkl.fi"/>
          <xsd:enumeration value="Aski.konserni@jkl.fi"/>
          <xsd:enumeration value="Aski.konserni.elinkeino@jkl.fi"/>
          <xsd:enumeration value="Aski.konserni.elinkeino.matkailu@jkl.fi"/>
          <xsd:enumeration value="Aski.konserni.hallinto@jkl.fi"/>
          <xsd:enumeration value="Aski.konserni.hankinta@jkl.fi"/>
          <xsd:enumeration value="Aski.konserni.henkilosto@jkl.fi"/>
          <xsd:enumeration value="Aski.konserni.kaupunkikehitys@jkl.fi"/>
          <xsd:enumeration value="Aski.konserni.sisainentarkastus@jkl.fi"/>
          <xsd:enumeration value="Aski.konserni.taloudenohjaus@jkl.fi"/>
          <xsd:enumeration value="Aski.konserni.talouskeskus@jkl.fi"/>
          <xsd:enumeration value="Aski.konserni.tietohallinto@jkl.fi"/>
          <xsd:enumeration value="Aski.konserni.tilastotietoa@jkl.fi"/>
          <xsd:enumeration value="Aski.konserni.viestinta@jkl.fi"/>
          <xsd:enumeration value="Aski.kulttuuri_ja_liikunta@jkl.fi"/>
          <xsd:enumeration value="Aski.kulttuuri_ja_liikunta.kansalaisopisto@jkl.fi"/>
          <xsd:enumeration value="Aski.kulttuuri_ja_liikunta.kirjasto@jkl.fi"/>
          <xsd:enumeration value="Aski.kulttuuri_ja_liikunta.kulttuuri@jkl.fi"/>
          <xsd:enumeration value="Aski.kulttuuri_ja_liikunta.liikunta@jkl.fi"/>
          <xsd:enumeration value="Aski.kylan_kattaus@jkl.fi"/>
          <xsd:enumeration value="Aski.museot@jkl.fi"/>
          <xsd:enumeration value="Aski.perusturva@jkl.fi"/>
          <xsd:enumeration value="Aski.psykososiaaliset@jkl.fi"/>
          <xsd:enumeration value="Aski.sivistys@jkl.fi"/>
          <xsd:enumeration value="Aski.sosiaali@jkl.fi"/>
          <xsd:enumeration value="Aski.terveys@jkl.fi"/>
          <xsd:enumeration value="Aski.terveys.avo@jkl.fi"/>
          <xsd:enumeration value="Aski.terveys.keskitetyt@jkl.fi"/>
          <xsd:enumeration value="Aski.terveys.kuntoutus_ja_erikoisvastaanotot@jkl.fi"/>
          <xsd:enumeration value="Aski.terveys.neko@jkl.fi"/>
          <xsd:enumeration value="Aski.terveys.suunterveys@jkl.fi"/>
          <xsd:enumeration value="Aski.terveys.tekstinkasittely@jkl.fi"/>
          <xsd:enumeration value="Aski.terveys.tksairaala@jkl.fi"/>
          <xsd:enumeration value="Aski.tilapalvelu@jkl.fi"/>
          <xsd:enumeration value="Aski.turvallisuus@jkl.fi"/>
          <xsd:enumeration value="Aski.tyollisyyspalvelut@jkl.fi"/>
          <xsd:enumeration value="Aski.tyoterveys@jkl.fi"/>
          <xsd:enumeration value="Aski.vammais@jkl.fi"/>
          <xsd:enumeration value="Aski.vanhus@jkl.fi"/>
          <xsd:enumeration value="Aski.vanhus_ja_vammais@jkl.fi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Sisältölaji"/>
        <xsd:element ref="dc:title" maxOccurs="1" ma:index="1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Microsoft.Office.RecordsManagement.PolicyFeatures.ExpirationEventReceiver</Name>
    <Synchronization>Synchronous</Synchronization>
    <Type>10001</Type>
    <SequenceNumber>101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Url/>
    <Assembly>Microsoft.Office.Policy, Version=15.0.0.0, Culture=neutral, PublicKeyToken=71e9bce111e9429c</Assembly>
    <Class>Microsoft.Office.RecordsManagement.Internal.UpdateExpireDate</Class>
    <Data/>
    <Filter/>
  </Receiver>
</spe:Receivers>
</file>

<file path=customXml/item5.xml><?xml version="1.0" encoding="utf-8"?>
<?mso-contentType ?>
<p:Policy xmlns:p="office.server.policy" id="" local="true">
  <p:Name>Esitys</p:Name>
  <p:Description/>
  <p:Statement/>
  <p:PolicyItems>
    <p:PolicyItem featureId="Microsoft.Office.RecordsManagement.PolicyFeatures.Expiration" staticId="0x0101004EE5C71646C29842993EA066F6F39CED|1480298367" UniqueId="18d83b00-8f95-4b96-98d0-0efd5d1056e8">
      <p:Name>Säilytys</p:Name>
      <p:Description>Sisällön automaattinen ajoitus käsittelyä varten ja määräpäivän saavuttaneen sisällön säilytystoiminnon suorittaminen.</p:Description>
      <p:CustomData>
        <Schedules nextStageId="2">
          <Schedule type="Default">
            <stages>
              <data stageId="1">
                <formula id="Microsoft.Office.RecordsManagement.PolicyFeatures.Expiration.Formula.BuiltIn">
                  <number>0</number>
                  <property>Vanhenemisk2</property>
                  <propertyId>47662f27-d350-4576-9486-5591277bfb71</propertyId>
                  <period>days</period>
                </formula>
                <action type="workflow" id="97f686a3-9e8a-4799-a8bc-bdf650ab2a4a"/>
              </data>
            </stages>
          </Schedule>
        </Schedules>
      </p:CustomData>
    </p:PolicyItem>
  </p:PolicyItems>
</p:Policy>
</file>

<file path=customXml/itemProps1.xml><?xml version="1.0" encoding="utf-8"?>
<ds:datastoreItem xmlns:ds="http://schemas.openxmlformats.org/officeDocument/2006/customXml" ds:itemID="{B1B1FA86-AF02-4C77-9E02-CC51AE4772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EB7377-4CE6-47B7-88B3-0333EF8C6424}">
  <ds:schemaRefs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http://schemas.microsoft.com/sharepoint/v3"/>
    <ds:schemaRef ds:uri="http://schemas.openxmlformats.org/package/2006/metadata/core-properties"/>
    <ds:schemaRef ds:uri="03c35437-39aa-4fa0-ae8b-a504c9b2e8b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CEEAA23-7966-4984-8D61-B5380F109A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3c35437-39aa-4fa0-ae8b-a504c9b2e8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A8AA59FA-CF20-483F-B940-90A457758236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BD5A416-ED47-4511-93F1-0382C28754BD}">
  <ds:schemaRefs>
    <ds:schemaRef ds:uri="office.server.polic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PowerPoint-kaupungin logolla</Template>
  <TotalTime>434</TotalTime>
  <Words>159</Words>
  <Application>Microsoft Office PowerPoint</Application>
  <PresentationFormat>Näytössä katseltava esitys (16:9)</PresentationFormat>
  <Paragraphs>23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ＭＳ Ｐゴシック</vt:lpstr>
      <vt:lpstr>Arial</vt:lpstr>
      <vt:lpstr>Calibri</vt:lpstr>
      <vt:lpstr>Jkl_powerpoint_pohja</vt:lpstr>
      <vt:lpstr>Keljonkankaan koulun sisäilmasto-oirekysely  2020</vt:lpstr>
      <vt:lpstr>Kyselyn aikataulu, vastaajat ja luotettavuus</vt:lpstr>
      <vt:lpstr>Vastaajien määrä luokittain (N=255)</vt:lpstr>
      <vt:lpstr>Onko  lapsenne kokenut koulussa jotain olosuhdehaittaa? ( N=255)</vt:lpstr>
      <vt:lpstr>Oppilaiden kokemat olosuhdehaitat kyselyn perusteella (N=72)</vt:lpstr>
      <vt:lpstr>Epäilettekö lapsellanne olleen oireita koulun sisäilmasta johtuen viimeisen kolmen kuukauden aikana? (N=255)</vt:lpstr>
      <vt:lpstr>Oppilaiden oireet kyselyn perusteella ( N=54)</vt:lpstr>
      <vt:lpstr>Onko teillä kotieläimiä?</vt:lpstr>
      <vt:lpstr>Onko aikaisemmassa tai nykyisessä asunnossanne epäilty sisäilmasta johtuvaa ongelmaa? </vt:lpstr>
      <vt:lpstr>Onko aikaisemmassa tai nykyisessä asunnossanne todettu sisäilmasta johtuvaa ongelmaa? </vt:lpstr>
      <vt:lpstr>Kuinka monta tuntia lapsenne nukkuu keskimäärin arkiöisin? </vt:lpstr>
      <vt:lpstr>Nukkuuko lapsenne päiväunia kouluviikon aikana? </vt:lpstr>
      <vt:lpstr>Syökö lapsenne aamupalaa kouluaamuina? </vt:lpstr>
      <vt:lpstr>Syökö lapsenne lounaan koulussa? </vt:lpstr>
      <vt:lpstr>Liikkuuko lapsenne vapaa-aikana päivittäin vähintään 1,5h ajan? </vt:lpstr>
      <vt:lpstr>Käykö lapsenne ulkona välitunneilla? </vt:lpstr>
    </vt:vector>
  </TitlesOfParts>
  <Company>Jyvaskyla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Kaurijoki Katja</dc:creator>
  <cp:lastModifiedBy>Kinnunen Pauliina</cp:lastModifiedBy>
  <cp:revision>19</cp:revision>
  <cp:lastPrinted>2020-09-09T11:59:51Z</cp:lastPrinted>
  <dcterms:created xsi:type="dcterms:W3CDTF">2020-02-25T11:31:34Z</dcterms:created>
  <dcterms:modified xsi:type="dcterms:W3CDTF">2020-09-21T06:54:21Z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policyId">
    <vt:lpwstr>0x0101004EE5C71646C29842993EA066F6F39CED|1480298367</vt:lpwstr>
  </property>
  <property fmtid="{D5CDD505-2E9C-101B-9397-08002B2CF9AE}" pid="3" name="Julkaiseva organisaatio">
    <vt:lpwstr>32;#Viestintä ja kansainväliset yhteydet|3f13df45-81ab-412a-8743-ac515f4ad898</vt:lpwstr>
  </property>
  <property fmtid="{D5CDD505-2E9C-101B-9397-08002B2CF9AE}" pid="4" name="WorkflowChangePath">
    <vt:lpwstr>c75cc875-9752-4a75-a1f3-fca4dbd81ebf,4;c75cc875-9752-4a75-a1f3-fca4dbd81ebf,6;c75cc875-9752-4a75-a1f3-fca4dbd81ebf,8;c75cc875-9752-4a75-a1f3-fca4dbd81ebf,12;c75cc875-9752-4a75-a1f3-fca4dbd81ebf,16;c75cc875-9752-4a75-a1f3-fca4dbd81ebf,18;c75cc875-9752-4a75</vt:lpwstr>
  </property>
  <property fmtid="{D5CDD505-2E9C-101B-9397-08002B2CF9AE}" pid="5" name="ContentTypeId">
    <vt:lpwstr>0x0101004EE5C71646C29842993EA066F6F39CED00E130229BAB81654C85BB7F8F3CD67258</vt:lpwstr>
  </property>
  <property fmtid="{D5CDD505-2E9C-101B-9397-08002B2CF9AE}" pid="6" name="Asiasanat">
    <vt:lpwstr/>
  </property>
  <property fmtid="{D5CDD505-2E9C-101B-9397-08002B2CF9AE}" pid="7" name="ItemRetentionFormula">
    <vt:lpwstr>&lt;formula id="Microsoft.Office.RecordsManagement.PolicyFeatures.Expiration.Formula.BuiltIn"&gt;&lt;number&gt;0&lt;/number&gt;&lt;property&gt;Vanhenemisk2&lt;/property&gt;&lt;propertyId&gt;47662f27-d350-4576-9486-5591277bfb71&lt;/propertyId&gt;&lt;period&gt;days&lt;/period&gt;&lt;/formula&gt;</vt:lpwstr>
  </property>
  <property fmtid="{D5CDD505-2E9C-101B-9397-08002B2CF9AE}" pid="8" name="_dlc_DocIdItemGuid">
    <vt:lpwstr>18c35258-b90a-4156-ad26-66edb8335397</vt:lpwstr>
  </property>
</Properties>
</file>