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5" r:id="rId3"/>
    <p:sldId id="266" r:id="rId4"/>
    <p:sldId id="264" r:id="rId5"/>
    <p:sldId id="267" r:id="rId6"/>
    <p:sldId id="270" r:id="rId7"/>
    <p:sldId id="268" r:id="rId8"/>
    <p:sldId id="269" r:id="rId9"/>
    <p:sldId id="272" r:id="rId10"/>
    <p:sldId id="271" r:id="rId11"/>
    <p:sldId id="273" r:id="rId12"/>
    <p:sldId id="274" r:id="rId13"/>
    <p:sldId id="276" r:id="rId14"/>
    <p:sldId id="275" r:id="rId15"/>
    <p:sldId id="277" r:id="rId16"/>
    <p:sldId id="263" r:id="rId17"/>
    <p:sldId id="278" r:id="rId18"/>
    <p:sldId id="280" r:id="rId19"/>
    <p:sldId id="259" r:id="rId2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9" autoAdjust="0"/>
    <p:restoredTop sz="94626"/>
  </p:normalViewPr>
  <p:slideViewPr>
    <p:cSldViewPr>
      <p:cViewPr varScale="1">
        <p:scale>
          <a:sx n="130" d="100"/>
          <a:sy n="130" d="100"/>
        </p:scale>
        <p:origin x="1278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\\Users\Markku\Desktop\Data%2051-80\SK20075\Vastaukset\SK20075_tietokanta_ja_kuvat_kaikki%20vastaajat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\\Users\Markku\Desktop\Data%2051-80\SK20075\Vastaukset\SK20075_tietokanta_ja_kuvat_kaikki%20vastaaja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441954371088227"/>
          <c:y val="0.10436335383450202"/>
          <c:w val="0.38223063463220941"/>
          <c:h val="0.74164152988339149"/>
        </c:manualLayout>
      </c:layout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'KYSELYLOMAKE - SISÄILMASTO '!$A$76:$A$87</c:f>
              <c:strCache>
                <c:ptCount val="12"/>
                <c:pt idx="0">
                  <c:v>veto</c:v>
                </c:pt>
                <c:pt idx="1">
                  <c:v>liian korkea lämpötila</c:v>
                </c:pt>
                <c:pt idx="2">
                  <c:v>vaihteleva  lämpötila</c:v>
                </c:pt>
                <c:pt idx="3">
                  <c:v>liian matala lämpötila</c:v>
                </c:pt>
                <c:pt idx="4">
                  <c:v>tunkkainen, huono ilma</c:v>
                </c:pt>
                <c:pt idx="5">
                  <c:v>homeen tai maakellarin haju</c:v>
                </c:pt>
                <c:pt idx="6">
                  <c:v>muut epämiellyttävät hajut</c:v>
                </c:pt>
                <c:pt idx="7">
                  <c:v>kuiva ilma</c:v>
                </c:pt>
                <c:pt idx="8">
                  <c:v>muiden tupakointi</c:v>
                </c:pt>
                <c:pt idx="9">
                  <c:v>melu</c:v>
                </c:pt>
                <c:pt idx="10">
                  <c:v>heikko valaistus tai häikäisy</c:v>
                </c:pt>
                <c:pt idx="11">
                  <c:v>havaittava pöly  ja lika</c:v>
                </c:pt>
              </c:strCache>
            </c:strRef>
          </c:cat>
          <c:val>
            <c:numRef>
              <c:f>'KYSELYLOMAKE - SISÄILMASTO '!$B$76:$B$87</c:f>
              <c:numCache>
                <c:formatCode>General</c:formatCode>
                <c:ptCount val="12"/>
              </c:numCache>
            </c:numRef>
          </c:val>
          <c:extLst>
            <c:ext xmlns:c16="http://schemas.microsoft.com/office/drawing/2014/chart" uri="{C3380CC4-5D6E-409C-BE32-E72D297353CC}">
              <c16:uniqueId val="{00000000-8291-2240-8F7E-A48D62876B12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'KYSELYLOMAKE - SISÄILMASTO '!$A$76:$A$87</c:f>
              <c:strCache>
                <c:ptCount val="12"/>
                <c:pt idx="0">
                  <c:v>veto</c:v>
                </c:pt>
                <c:pt idx="1">
                  <c:v>liian korkea lämpötila</c:v>
                </c:pt>
                <c:pt idx="2">
                  <c:v>vaihteleva  lämpötila</c:v>
                </c:pt>
                <c:pt idx="3">
                  <c:v>liian matala lämpötila</c:v>
                </c:pt>
                <c:pt idx="4">
                  <c:v>tunkkainen, huono ilma</c:v>
                </c:pt>
                <c:pt idx="5">
                  <c:v>homeen tai maakellarin haju</c:v>
                </c:pt>
                <c:pt idx="6">
                  <c:v>muut epämiellyttävät hajut</c:v>
                </c:pt>
                <c:pt idx="7">
                  <c:v>kuiva ilma</c:v>
                </c:pt>
                <c:pt idx="8">
                  <c:v>muiden tupakointi</c:v>
                </c:pt>
                <c:pt idx="9">
                  <c:v>melu</c:v>
                </c:pt>
                <c:pt idx="10">
                  <c:v>heikko valaistus tai häikäisy</c:v>
                </c:pt>
                <c:pt idx="11">
                  <c:v>havaittava pöly  ja lika</c:v>
                </c:pt>
              </c:strCache>
            </c:strRef>
          </c:cat>
          <c:val>
            <c:numRef>
              <c:f>'KYSELYLOMAKE - SISÄILMASTO '!$C$76:$C$87</c:f>
              <c:numCache>
                <c:formatCode>General</c:formatCode>
                <c:ptCount val="12"/>
              </c:numCache>
            </c:numRef>
          </c:val>
          <c:extLst>
            <c:ext xmlns:c16="http://schemas.microsoft.com/office/drawing/2014/chart" uri="{C3380CC4-5D6E-409C-BE32-E72D297353CC}">
              <c16:uniqueId val="{00000001-8291-2240-8F7E-A48D62876B12}"/>
            </c:ext>
          </c:extLst>
        </c:ser>
        <c:ser>
          <c:idx val="2"/>
          <c:order val="2"/>
          <c:spPr>
            <a:ln w="28575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'KYSELYLOMAKE - SISÄILMASTO '!$A$76:$A$87</c:f>
              <c:strCache>
                <c:ptCount val="12"/>
                <c:pt idx="0">
                  <c:v>veto</c:v>
                </c:pt>
                <c:pt idx="1">
                  <c:v>liian korkea lämpötila</c:v>
                </c:pt>
                <c:pt idx="2">
                  <c:v>vaihteleva  lämpötila</c:v>
                </c:pt>
                <c:pt idx="3">
                  <c:v>liian matala lämpötila</c:v>
                </c:pt>
                <c:pt idx="4">
                  <c:v>tunkkainen, huono ilma</c:v>
                </c:pt>
                <c:pt idx="5">
                  <c:v>homeen tai maakellarin haju</c:v>
                </c:pt>
                <c:pt idx="6">
                  <c:v>muut epämiellyttävät hajut</c:v>
                </c:pt>
                <c:pt idx="7">
                  <c:v>kuiva ilma</c:v>
                </c:pt>
                <c:pt idx="8">
                  <c:v>muiden tupakointi</c:v>
                </c:pt>
                <c:pt idx="9">
                  <c:v>melu</c:v>
                </c:pt>
                <c:pt idx="10">
                  <c:v>heikko valaistus tai häikäisy</c:v>
                </c:pt>
                <c:pt idx="11">
                  <c:v>havaittava pöly  ja lika</c:v>
                </c:pt>
              </c:strCache>
            </c:strRef>
          </c:cat>
          <c:val>
            <c:numRef>
              <c:f>'KYSELYLOMAKE - SISÄILMASTO '!$D$76:$D$87</c:f>
              <c:numCache>
                <c:formatCode>0.00</c:formatCode>
                <c:ptCount val="12"/>
                <c:pt idx="0">
                  <c:v>9.5911949685534594</c:v>
                </c:pt>
                <c:pt idx="1">
                  <c:v>7.5471698113207548</c:v>
                </c:pt>
                <c:pt idx="2">
                  <c:v>10.849056603773585</c:v>
                </c:pt>
                <c:pt idx="3">
                  <c:v>16.352201257861633</c:v>
                </c:pt>
                <c:pt idx="4">
                  <c:v>39.622641509433961</c:v>
                </c:pt>
                <c:pt idx="5">
                  <c:v>5.0314465408805038</c:v>
                </c:pt>
                <c:pt idx="6">
                  <c:v>11.635220125786164</c:v>
                </c:pt>
                <c:pt idx="7">
                  <c:v>28.459119496855344</c:v>
                </c:pt>
                <c:pt idx="8">
                  <c:v>0.47169811320754718</c:v>
                </c:pt>
                <c:pt idx="9">
                  <c:v>65.408805031446533</c:v>
                </c:pt>
                <c:pt idx="10">
                  <c:v>14.150943396226415</c:v>
                </c:pt>
                <c:pt idx="11">
                  <c:v>26.886792452830189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91-2240-8F7E-A48D62876B12}"/>
            </c:ext>
          </c:extLst>
        </c:ser>
        <c:ser>
          <c:idx val="3"/>
          <c:order val="3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'KYSELYLOMAKE - SISÄILMASTO '!$A$76:$A$87</c:f>
              <c:strCache>
                <c:ptCount val="12"/>
                <c:pt idx="0">
                  <c:v>veto</c:v>
                </c:pt>
                <c:pt idx="1">
                  <c:v>liian korkea lämpötila</c:v>
                </c:pt>
                <c:pt idx="2">
                  <c:v>vaihteleva  lämpötila</c:v>
                </c:pt>
                <c:pt idx="3">
                  <c:v>liian matala lämpötila</c:v>
                </c:pt>
                <c:pt idx="4">
                  <c:v>tunkkainen, huono ilma</c:v>
                </c:pt>
                <c:pt idx="5">
                  <c:v>homeen tai maakellarin haju</c:v>
                </c:pt>
                <c:pt idx="6">
                  <c:v>muut epämiellyttävät hajut</c:v>
                </c:pt>
                <c:pt idx="7">
                  <c:v>kuiva ilma</c:v>
                </c:pt>
                <c:pt idx="8">
                  <c:v>muiden tupakointi</c:v>
                </c:pt>
                <c:pt idx="9">
                  <c:v>melu</c:v>
                </c:pt>
                <c:pt idx="10">
                  <c:v>heikko valaistus tai häikäisy</c:v>
                </c:pt>
                <c:pt idx="11">
                  <c:v>havaittava pöly  ja lika</c:v>
                </c:pt>
              </c:strCache>
            </c:strRef>
          </c:cat>
          <c:val>
            <c:numRef>
              <c:f>'KYSELYLOMAKE - SISÄILMASTO '!$E$76:$E$87</c:f>
              <c:numCache>
                <c:formatCode>0</c:formatCode>
                <c:ptCount val="12"/>
                <c:pt idx="0">
                  <c:v>3.8461538461538463</c:v>
                </c:pt>
                <c:pt idx="1">
                  <c:v>0</c:v>
                </c:pt>
                <c:pt idx="2">
                  <c:v>19.230769230769234</c:v>
                </c:pt>
                <c:pt idx="3">
                  <c:v>19.230769230769234</c:v>
                </c:pt>
                <c:pt idx="4">
                  <c:v>61.53846153846154</c:v>
                </c:pt>
                <c:pt idx="5">
                  <c:v>7.6923076923076925</c:v>
                </c:pt>
                <c:pt idx="6">
                  <c:v>19.230769230769234</c:v>
                </c:pt>
                <c:pt idx="7">
                  <c:v>23.076923076923077</c:v>
                </c:pt>
                <c:pt idx="8">
                  <c:v>0</c:v>
                </c:pt>
                <c:pt idx="9">
                  <c:v>73.076923076923066</c:v>
                </c:pt>
                <c:pt idx="10">
                  <c:v>19.230769230769234</c:v>
                </c:pt>
                <c:pt idx="11">
                  <c:v>11.538461538461538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91-2240-8F7E-A48D62876B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2022080"/>
        <c:axId val="539063568"/>
      </c:radarChart>
      <c:catAx>
        <c:axId val="572022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39063568"/>
        <c:crosses val="autoZero"/>
        <c:auto val="1"/>
        <c:lblAlgn val="ctr"/>
        <c:lblOffset val="100"/>
        <c:noMultiLvlLbl val="0"/>
      </c:catAx>
      <c:valAx>
        <c:axId val="539063568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72022080"/>
        <c:crosses val="autoZero"/>
        <c:crossBetween val="between"/>
        <c:majorUnit val="20"/>
        <c:minorUnit val="2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544510649839388"/>
          <c:y val="0.12923906852069023"/>
          <c:w val="0.56910995651915952"/>
          <c:h val="0.7499335455408499"/>
        </c:manualLayout>
      </c:layout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'KYSELYLOMAKE - SISÄILMASTO '!$A$102:$A$113</c:f>
              <c:strCache>
                <c:ptCount val="12"/>
                <c:pt idx="0">
                  <c:v>väsymystä</c:v>
                </c:pt>
                <c:pt idx="1">
                  <c:v>päänsärkyä</c:v>
                </c:pt>
                <c:pt idx="2">
                  <c:v>silmäoireita</c:v>
                </c:pt>
                <c:pt idx="3">
                  <c:v>nenän oireita</c:v>
                </c:pt>
                <c:pt idx="4">
                  <c:v>kurkun oireita</c:v>
                </c:pt>
                <c:pt idx="5">
                  <c:v>yskää</c:v>
                </c:pt>
                <c:pt idx="6">
                  <c:v>hengenahdistusta</c:v>
                </c:pt>
                <c:pt idx="7">
                  <c:v>hengityksen vinkumista</c:v>
                </c:pt>
                <c:pt idx="8">
                  <c:v>kuumetta/ vilunväreitä</c:v>
                </c:pt>
                <c:pt idx="9">
                  <c:v>nivelkipuja</c:v>
                </c:pt>
                <c:pt idx="10">
                  <c:v>kasvojen iho-oireita</c:v>
                </c:pt>
                <c:pt idx="11">
                  <c:v>käsien iho-oireita</c:v>
                </c:pt>
              </c:strCache>
            </c:strRef>
          </c:cat>
          <c:val>
            <c:numRef>
              <c:f>'KYSELYLOMAKE - SISÄILMASTO '!$B$102:$B$113</c:f>
              <c:numCache>
                <c:formatCode>General</c:formatCode>
                <c:ptCount val="12"/>
              </c:numCache>
            </c:numRef>
          </c:val>
          <c:extLst>
            <c:ext xmlns:c16="http://schemas.microsoft.com/office/drawing/2014/chart" uri="{C3380CC4-5D6E-409C-BE32-E72D297353CC}">
              <c16:uniqueId val="{00000000-FB9C-FB44-86D4-169E02FD7A34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'KYSELYLOMAKE - SISÄILMASTO '!$A$102:$A$113</c:f>
              <c:strCache>
                <c:ptCount val="12"/>
                <c:pt idx="0">
                  <c:v>väsymystä</c:v>
                </c:pt>
                <c:pt idx="1">
                  <c:v>päänsärkyä</c:v>
                </c:pt>
                <c:pt idx="2">
                  <c:v>silmäoireita</c:v>
                </c:pt>
                <c:pt idx="3">
                  <c:v>nenän oireita</c:v>
                </c:pt>
                <c:pt idx="4">
                  <c:v>kurkun oireita</c:v>
                </c:pt>
                <c:pt idx="5">
                  <c:v>yskää</c:v>
                </c:pt>
                <c:pt idx="6">
                  <c:v>hengenahdistusta</c:v>
                </c:pt>
                <c:pt idx="7">
                  <c:v>hengityksen vinkumista</c:v>
                </c:pt>
                <c:pt idx="8">
                  <c:v>kuumetta/ vilunväreitä</c:v>
                </c:pt>
                <c:pt idx="9">
                  <c:v>nivelkipuja</c:v>
                </c:pt>
                <c:pt idx="10">
                  <c:v>kasvojen iho-oireita</c:v>
                </c:pt>
                <c:pt idx="11">
                  <c:v>käsien iho-oireita</c:v>
                </c:pt>
              </c:strCache>
            </c:strRef>
          </c:cat>
          <c:val>
            <c:numRef>
              <c:f>'KYSELYLOMAKE - SISÄILMASTO '!$C$102:$C$113</c:f>
              <c:numCache>
                <c:formatCode>General</c:formatCode>
                <c:ptCount val="12"/>
              </c:numCache>
            </c:numRef>
          </c:val>
          <c:extLst>
            <c:ext xmlns:c16="http://schemas.microsoft.com/office/drawing/2014/chart" uri="{C3380CC4-5D6E-409C-BE32-E72D297353CC}">
              <c16:uniqueId val="{00000001-FB9C-FB44-86D4-169E02FD7A34}"/>
            </c:ext>
          </c:extLst>
        </c:ser>
        <c:ser>
          <c:idx val="2"/>
          <c:order val="2"/>
          <c:spPr>
            <a:ln w="28575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'KYSELYLOMAKE - SISÄILMASTO '!$A$102:$A$113</c:f>
              <c:strCache>
                <c:ptCount val="12"/>
                <c:pt idx="0">
                  <c:v>väsymystä</c:v>
                </c:pt>
                <c:pt idx="1">
                  <c:v>päänsärkyä</c:v>
                </c:pt>
                <c:pt idx="2">
                  <c:v>silmäoireita</c:v>
                </c:pt>
                <c:pt idx="3">
                  <c:v>nenän oireita</c:v>
                </c:pt>
                <c:pt idx="4">
                  <c:v>kurkun oireita</c:v>
                </c:pt>
                <c:pt idx="5">
                  <c:v>yskää</c:v>
                </c:pt>
                <c:pt idx="6">
                  <c:v>hengenahdistusta</c:v>
                </c:pt>
                <c:pt idx="7">
                  <c:v>hengityksen vinkumista</c:v>
                </c:pt>
                <c:pt idx="8">
                  <c:v>kuumetta/ vilunväreitä</c:v>
                </c:pt>
                <c:pt idx="9">
                  <c:v>nivelkipuja</c:v>
                </c:pt>
                <c:pt idx="10">
                  <c:v>kasvojen iho-oireita</c:v>
                </c:pt>
                <c:pt idx="11">
                  <c:v>käsien iho-oireita</c:v>
                </c:pt>
              </c:strCache>
            </c:strRef>
          </c:cat>
          <c:val>
            <c:numRef>
              <c:f>'KYSELYLOMAKE - SISÄILMASTO '!$D$102:$D$113</c:f>
              <c:numCache>
                <c:formatCode>0.00</c:formatCode>
                <c:ptCount val="12"/>
                <c:pt idx="0">
                  <c:v>30.817610062893081</c:v>
                </c:pt>
                <c:pt idx="1">
                  <c:v>15.566037735849056</c:v>
                </c:pt>
                <c:pt idx="2">
                  <c:v>20.59748427672956</c:v>
                </c:pt>
                <c:pt idx="3">
                  <c:v>23.584905660377359</c:v>
                </c:pt>
                <c:pt idx="4">
                  <c:v>20.440251572327046</c:v>
                </c:pt>
                <c:pt idx="5">
                  <c:v>8.1761006289308167</c:v>
                </c:pt>
                <c:pt idx="6">
                  <c:v>2.6729559748427674</c:v>
                </c:pt>
                <c:pt idx="7">
                  <c:v>0.62893081761006298</c:v>
                </c:pt>
                <c:pt idx="8">
                  <c:v>4.2452830188679247</c:v>
                </c:pt>
                <c:pt idx="9">
                  <c:v>1.10062893081761</c:v>
                </c:pt>
                <c:pt idx="10">
                  <c:v>17.452830188679243</c:v>
                </c:pt>
                <c:pt idx="11">
                  <c:v>25.314465408805031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9C-FB44-86D4-169E02FD7A34}"/>
            </c:ext>
          </c:extLst>
        </c:ser>
        <c:ser>
          <c:idx val="3"/>
          <c:order val="3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'KYSELYLOMAKE - SISÄILMASTO '!$A$102:$A$113</c:f>
              <c:strCache>
                <c:ptCount val="12"/>
                <c:pt idx="0">
                  <c:v>väsymystä</c:v>
                </c:pt>
                <c:pt idx="1">
                  <c:v>päänsärkyä</c:v>
                </c:pt>
                <c:pt idx="2">
                  <c:v>silmäoireita</c:v>
                </c:pt>
                <c:pt idx="3">
                  <c:v>nenän oireita</c:v>
                </c:pt>
                <c:pt idx="4">
                  <c:v>kurkun oireita</c:v>
                </c:pt>
                <c:pt idx="5">
                  <c:v>yskää</c:v>
                </c:pt>
                <c:pt idx="6">
                  <c:v>hengenahdistusta</c:v>
                </c:pt>
                <c:pt idx="7">
                  <c:v>hengityksen vinkumista</c:v>
                </c:pt>
                <c:pt idx="8">
                  <c:v>kuumetta/ vilunväreitä</c:v>
                </c:pt>
                <c:pt idx="9">
                  <c:v>nivelkipuja</c:v>
                </c:pt>
                <c:pt idx="10">
                  <c:v>kasvojen iho-oireita</c:v>
                </c:pt>
                <c:pt idx="11">
                  <c:v>käsien iho-oireita</c:v>
                </c:pt>
              </c:strCache>
            </c:strRef>
          </c:cat>
          <c:val>
            <c:numRef>
              <c:f>'KYSELYLOMAKE - SISÄILMASTO '!$E$102:$E$113</c:f>
              <c:numCache>
                <c:formatCode>0</c:formatCode>
                <c:ptCount val="12"/>
                <c:pt idx="0">
                  <c:v>23.076923076923077</c:v>
                </c:pt>
                <c:pt idx="1">
                  <c:v>7.6923076923076925</c:v>
                </c:pt>
                <c:pt idx="2">
                  <c:v>23.076923076923077</c:v>
                </c:pt>
                <c:pt idx="3">
                  <c:v>42.307692307692307</c:v>
                </c:pt>
                <c:pt idx="4">
                  <c:v>38.461538461538467</c:v>
                </c:pt>
                <c:pt idx="5">
                  <c:v>7.6923076923076925</c:v>
                </c:pt>
                <c:pt idx="6">
                  <c:v>0</c:v>
                </c:pt>
                <c:pt idx="7">
                  <c:v>0</c:v>
                </c:pt>
                <c:pt idx="8">
                  <c:v>3.8461538461538463</c:v>
                </c:pt>
                <c:pt idx="9">
                  <c:v>3.8461538461538463</c:v>
                </c:pt>
                <c:pt idx="10">
                  <c:v>23.076923076923077</c:v>
                </c:pt>
                <c:pt idx="11">
                  <c:v>26.923076923076923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9C-FB44-86D4-169E02FD7A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2022080"/>
        <c:axId val="539063568"/>
      </c:radarChart>
      <c:catAx>
        <c:axId val="572022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39063568"/>
        <c:crosses val="autoZero"/>
        <c:auto val="1"/>
        <c:lblAlgn val="ctr"/>
        <c:lblOffset val="100"/>
        <c:noMultiLvlLbl val="0"/>
      </c:catAx>
      <c:valAx>
        <c:axId val="539063568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72022080"/>
        <c:crosses val="autoZero"/>
        <c:crossBetween val="between"/>
        <c:majorUnit val="10"/>
        <c:minorUnit val="2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8184F6-8F27-C149-9882-485C408BB012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C97237F0-5F8D-BD4C-8001-2752CA0D22AA}">
      <dgm:prSet phldrT="[Teksti]"/>
      <dgm:spPr/>
      <dgm:t>
        <a:bodyPr/>
        <a:lstStyle/>
        <a:p>
          <a:r>
            <a:rPr lang="fi-FI" dirty="0"/>
            <a:t>Ilmanvaihdon ongelmat</a:t>
          </a:r>
        </a:p>
      </dgm:t>
    </dgm:pt>
    <dgm:pt modelId="{E39D9B60-7F9A-2244-8720-C5E9C450FC64}" type="parTrans" cxnId="{A0386EDA-487C-EF48-BE03-2FC38D0C0687}">
      <dgm:prSet/>
      <dgm:spPr/>
      <dgm:t>
        <a:bodyPr/>
        <a:lstStyle/>
        <a:p>
          <a:endParaRPr lang="fi-FI"/>
        </a:p>
      </dgm:t>
    </dgm:pt>
    <dgm:pt modelId="{6FCB5DCB-095B-3647-AFE1-8497AEE61CC9}" type="sibTrans" cxnId="{A0386EDA-487C-EF48-BE03-2FC38D0C0687}">
      <dgm:prSet/>
      <dgm:spPr/>
      <dgm:t>
        <a:bodyPr/>
        <a:lstStyle/>
        <a:p>
          <a:endParaRPr lang="fi-FI"/>
        </a:p>
      </dgm:t>
    </dgm:pt>
    <dgm:pt modelId="{4CA104F3-C8AA-5141-9F14-52BB0BF1AED8}">
      <dgm:prSet phldrT="[Teksti]"/>
      <dgm:spPr/>
      <dgm:t>
        <a:bodyPr/>
        <a:lstStyle/>
        <a:p>
          <a:r>
            <a:rPr lang="fi-FI" dirty="0"/>
            <a:t>Muut syyt</a:t>
          </a:r>
        </a:p>
      </dgm:t>
    </dgm:pt>
    <dgm:pt modelId="{A2DDC1CD-E9EC-7542-B867-3F490007E274}" type="parTrans" cxnId="{F3653FB9-4723-054F-B13A-2D7E058A0085}">
      <dgm:prSet/>
      <dgm:spPr/>
      <dgm:t>
        <a:bodyPr/>
        <a:lstStyle/>
        <a:p>
          <a:endParaRPr lang="fi-FI"/>
        </a:p>
      </dgm:t>
    </dgm:pt>
    <dgm:pt modelId="{3004B6FE-1550-A744-B18B-A361F8EDD3C7}" type="sibTrans" cxnId="{F3653FB9-4723-054F-B13A-2D7E058A0085}">
      <dgm:prSet/>
      <dgm:spPr/>
      <dgm:t>
        <a:bodyPr/>
        <a:lstStyle/>
        <a:p>
          <a:endParaRPr lang="fi-FI"/>
        </a:p>
      </dgm:t>
    </dgm:pt>
    <dgm:pt modelId="{890C5E1E-8948-BB46-B20D-46894915AF80}">
      <dgm:prSet phldrT="[Teksti]"/>
      <dgm:spPr/>
      <dgm:t>
        <a:bodyPr/>
        <a:lstStyle/>
        <a:p>
          <a:r>
            <a:rPr lang="fi-FI" dirty="0"/>
            <a:t>Kosteusvauriot</a:t>
          </a:r>
        </a:p>
      </dgm:t>
    </dgm:pt>
    <dgm:pt modelId="{95D39FE6-F79A-6D4A-99B3-3F5801C340AA}" type="parTrans" cxnId="{D52F96D0-BB21-E84E-9239-DD73E5F9711B}">
      <dgm:prSet/>
      <dgm:spPr/>
      <dgm:t>
        <a:bodyPr/>
        <a:lstStyle/>
        <a:p>
          <a:endParaRPr lang="fi-FI"/>
        </a:p>
      </dgm:t>
    </dgm:pt>
    <dgm:pt modelId="{4AE8EBD3-7DB8-C94E-BE99-9C7A4D0F4C5B}" type="sibTrans" cxnId="{D52F96D0-BB21-E84E-9239-DD73E5F9711B}">
      <dgm:prSet/>
      <dgm:spPr/>
      <dgm:t>
        <a:bodyPr/>
        <a:lstStyle/>
        <a:p>
          <a:endParaRPr lang="fi-FI"/>
        </a:p>
      </dgm:t>
    </dgm:pt>
    <dgm:pt modelId="{6023CE29-8661-CC4F-8182-A4B2C2A85CAB}" type="pres">
      <dgm:prSet presAssocID="{8F8184F6-8F27-C149-9882-485C408BB012}" presName="linear" presStyleCnt="0">
        <dgm:presLayoutVars>
          <dgm:dir/>
          <dgm:animLvl val="lvl"/>
          <dgm:resizeHandles val="exact"/>
        </dgm:presLayoutVars>
      </dgm:prSet>
      <dgm:spPr/>
    </dgm:pt>
    <dgm:pt modelId="{8446AB10-01D2-C345-B639-31597517E91A}" type="pres">
      <dgm:prSet presAssocID="{C97237F0-5F8D-BD4C-8001-2752CA0D22AA}" presName="parentLin" presStyleCnt="0"/>
      <dgm:spPr/>
    </dgm:pt>
    <dgm:pt modelId="{B00F7B3B-CC29-E345-B1B2-15C3AD2FC621}" type="pres">
      <dgm:prSet presAssocID="{C97237F0-5F8D-BD4C-8001-2752CA0D22AA}" presName="parentLeftMargin" presStyleLbl="node1" presStyleIdx="0" presStyleCnt="3"/>
      <dgm:spPr/>
    </dgm:pt>
    <dgm:pt modelId="{652C1970-01E8-B448-93D5-1A0A825F4713}" type="pres">
      <dgm:prSet presAssocID="{C97237F0-5F8D-BD4C-8001-2752CA0D22AA}" presName="parentText" presStyleLbl="node1" presStyleIdx="0" presStyleCnt="3" custLinFactNeighborX="9273" custLinFactNeighborY="-4095">
        <dgm:presLayoutVars>
          <dgm:chMax val="0"/>
          <dgm:bulletEnabled val="1"/>
        </dgm:presLayoutVars>
      </dgm:prSet>
      <dgm:spPr/>
    </dgm:pt>
    <dgm:pt modelId="{6DED56F7-F546-6F44-B807-1BBC77171031}" type="pres">
      <dgm:prSet presAssocID="{C97237F0-5F8D-BD4C-8001-2752CA0D22AA}" presName="negativeSpace" presStyleCnt="0"/>
      <dgm:spPr/>
    </dgm:pt>
    <dgm:pt modelId="{2E462CBB-E12A-AC44-8F14-ACE38A69BB5A}" type="pres">
      <dgm:prSet presAssocID="{C97237F0-5F8D-BD4C-8001-2752CA0D22AA}" presName="childText" presStyleLbl="conFgAcc1" presStyleIdx="0" presStyleCnt="3">
        <dgm:presLayoutVars>
          <dgm:bulletEnabled val="1"/>
        </dgm:presLayoutVars>
      </dgm:prSet>
      <dgm:spPr/>
    </dgm:pt>
    <dgm:pt modelId="{8E58F875-A5D4-2944-8F8D-9470BF7363B1}" type="pres">
      <dgm:prSet presAssocID="{6FCB5DCB-095B-3647-AFE1-8497AEE61CC9}" presName="spaceBetweenRectangles" presStyleCnt="0"/>
      <dgm:spPr/>
    </dgm:pt>
    <dgm:pt modelId="{223F3671-FF92-FB4A-BB30-2650DAA987E2}" type="pres">
      <dgm:prSet presAssocID="{4CA104F3-C8AA-5141-9F14-52BB0BF1AED8}" presName="parentLin" presStyleCnt="0"/>
      <dgm:spPr/>
    </dgm:pt>
    <dgm:pt modelId="{B82916A2-A0D8-1946-AB30-FCCCF4831B28}" type="pres">
      <dgm:prSet presAssocID="{4CA104F3-C8AA-5141-9F14-52BB0BF1AED8}" presName="parentLeftMargin" presStyleLbl="node1" presStyleIdx="0" presStyleCnt="3"/>
      <dgm:spPr/>
    </dgm:pt>
    <dgm:pt modelId="{303C3ED0-58DE-5549-8B8E-ABE2F0466846}" type="pres">
      <dgm:prSet presAssocID="{4CA104F3-C8AA-5141-9F14-52BB0BF1AED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A78DFC6-E2C1-CB49-BA45-357306A5E0EF}" type="pres">
      <dgm:prSet presAssocID="{4CA104F3-C8AA-5141-9F14-52BB0BF1AED8}" presName="negativeSpace" presStyleCnt="0"/>
      <dgm:spPr/>
    </dgm:pt>
    <dgm:pt modelId="{EB3C391E-3D34-644A-AE81-674C2D0869A0}" type="pres">
      <dgm:prSet presAssocID="{4CA104F3-C8AA-5141-9F14-52BB0BF1AED8}" presName="childText" presStyleLbl="conFgAcc1" presStyleIdx="1" presStyleCnt="3">
        <dgm:presLayoutVars>
          <dgm:bulletEnabled val="1"/>
        </dgm:presLayoutVars>
      </dgm:prSet>
      <dgm:spPr/>
    </dgm:pt>
    <dgm:pt modelId="{3CB050F1-4B3C-AD4D-ADAF-69EAD2B0E1E5}" type="pres">
      <dgm:prSet presAssocID="{3004B6FE-1550-A744-B18B-A361F8EDD3C7}" presName="spaceBetweenRectangles" presStyleCnt="0"/>
      <dgm:spPr/>
    </dgm:pt>
    <dgm:pt modelId="{A9BEE178-ED25-824A-99F5-0FCFAD32E6B2}" type="pres">
      <dgm:prSet presAssocID="{890C5E1E-8948-BB46-B20D-46894915AF80}" presName="parentLin" presStyleCnt="0"/>
      <dgm:spPr/>
    </dgm:pt>
    <dgm:pt modelId="{D38B798D-489A-1649-936B-A63274998AB6}" type="pres">
      <dgm:prSet presAssocID="{890C5E1E-8948-BB46-B20D-46894915AF80}" presName="parentLeftMargin" presStyleLbl="node1" presStyleIdx="1" presStyleCnt="3"/>
      <dgm:spPr/>
    </dgm:pt>
    <dgm:pt modelId="{B13D2D58-E1FC-C94C-98F3-3BA4EFC05C69}" type="pres">
      <dgm:prSet presAssocID="{890C5E1E-8948-BB46-B20D-46894915AF8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829C89B-FB74-4F4D-B406-544441017DC8}" type="pres">
      <dgm:prSet presAssocID="{890C5E1E-8948-BB46-B20D-46894915AF80}" presName="negativeSpace" presStyleCnt="0"/>
      <dgm:spPr/>
    </dgm:pt>
    <dgm:pt modelId="{8A183A66-2C31-3448-924E-18CE04966871}" type="pres">
      <dgm:prSet presAssocID="{890C5E1E-8948-BB46-B20D-46894915AF8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B79122E-7EDA-5348-B659-566F1C36DE48}" type="presOf" srcId="{8F8184F6-8F27-C149-9882-485C408BB012}" destId="{6023CE29-8661-CC4F-8182-A4B2C2A85CAB}" srcOrd="0" destOrd="0" presId="urn:microsoft.com/office/officeart/2005/8/layout/list1"/>
    <dgm:cxn modelId="{62F4FF30-9F9F-7440-B357-6FF43A4909A7}" type="presOf" srcId="{4CA104F3-C8AA-5141-9F14-52BB0BF1AED8}" destId="{303C3ED0-58DE-5549-8B8E-ABE2F0466846}" srcOrd="1" destOrd="0" presId="urn:microsoft.com/office/officeart/2005/8/layout/list1"/>
    <dgm:cxn modelId="{14E2F365-FAEF-EE46-BB04-3EDDAA90BA0B}" type="presOf" srcId="{890C5E1E-8948-BB46-B20D-46894915AF80}" destId="{B13D2D58-E1FC-C94C-98F3-3BA4EFC05C69}" srcOrd="1" destOrd="0" presId="urn:microsoft.com/office/officeart/2005/8/layout/list1"/>
    <dgm:cxn modelId="{0BB04E7F-F002-4640-B68A-003014A58806}" type="presOf" srcId="{C97237F0-5F8D-BD4C-8001-2752CA0D22AA}" destId="{652C1970-01E8-B448-93D5-1A0A825F4713}" srcOrd="1" destOrd="0" presId="urn:microsoft.com/office/officeart/2005/8/layout/list1"/>
    <dgm:cxn modelId="{91D22CAD-3C4E-C945-A32A-34CCE8BD213B}" type="presOf" srcId="{C97237F0-5F8D-BD4C-8001-2752CA0D22AA}" destId="{B00F7B3B-CC29-E345-B1B2-15C3AD2FC621}" srcOrd="0" destOrd="0" presId="urn:microsoft.com/office/officeart/2005/8/layout/list1"/>
    <dgm:cxn modelId="{F3653FB9-4723-054F-B13A-2D7E058A0085}" srcId="{8F8184F6-8F27-C149-9882-485C408BB012}" destId="{4CA104F3-C8AA-5141-9F14-52BB0BF1AED8}" srcOrd="1" destOrd="0" parTransId="{A2DDC1CD-E9EC-7542-B867-3F490007E274}" sibTransId="{3004B6FE-1550-A744-B18B-A361F8EDD3C7}"/>
    <dgm:cxn modelId="{9F5570BA-9724-494D-944A-8F81C258B39F}" type="presOf" srcId="{4CA104F3-C8AA-5141-9F14-52BB0BF1AED8}" destId="{B82916A2-A0D8-1946-AB30-FCCCF4831B28}" srcOrd="0" destOrd="0" presId="urn:microsoft.com/office/officeart/2005/8/layout/list1"/>
    <dgm:cxn modelId="{D52F96D0-BB21-E84E-9239-DD73E5F9711B}" srcId="{8F8184F6-8F27-C149-9882-485C408BB012}" destId="{890C5E1E-8948-BB46-B20D-46894915AF80}" srcOrd="2" destOrd="0" parTransId="{95D39FE6-F79A-6D4A-99B3-3F5801C340AA}" sibTransId="{4AE8EBD3-7DB8-C94E-BE99-9C7A4D0F4C5B}"/>
    <dgm:cxn modelId="{A0386EDA-487C-EF48-BE03-2FC38D0C0687}" srcId="{8F8184F6-8F27-C149-9882-485C408BB012}" destId="{C97237F0-5F8D-BD4C-8001-2752CA0D22AA}" srcOrd="0" destOrd="0" parTransId="{E39D9B60-7F9A-2244-8720-C5E9C450FC64}" sibTransId="{6FCB5DCB-095B-3647-AFE1-8497AEE61CC9}"/>
    <dgm:cxn modelId="{D5741DF6-1D65-EE47-AB98-8F8461A53D7E}" type="presOf" srcId="{890C5E1E-8948-BB46-B20D-46894915AF80}" destId="{D38B798D-489A-1649-936B-A63274998AB6}" srcOrd="0" destOrd="0" presId="urn:microsoft.com/office/officeart/2005/8/layout/list1"/>
    <dgm:cxn modelId="{5F9FE9FE-E016-0841-BC7F-4E61B90D006E}" type="presParOf" srcId="{6023CE29-8661-CC4F-8182-A4B2C2A85CAB}" destId="{8446AB10-01D2-C345-B639-31597517E91A}" srcOrd="0" destOrd="0" presId="urn:microsoft.com/office/officeart/2005/8/layout/list1"/>
    <dgm:cxn modelId="{02197D4F-8F23-B442-85EE-E4EE39DC45D4}" type="presParOf" srcId="{8446AB10-01D2-C345-B639-31597517E91A}" destId="{B00F7B3B-CC29-E345-B1B2-15C3AD2FC621}" srcOrd="0" destOrd="0" presId="urn:microsoft.com/office/officeart/2005/8/layout/list1"/>
    <dgm:cxn modelId="{4FB5A953-B9E0-0A4A-BECB-BCC35EE3220A}" type="presParOf" srcId="{8446AB10-01D2-C345-B639-31597517E91A}" destId="{652C1970-01E8-B448-93D5-1A0A825F4713}" srcOrd="1" destOrd="0" presId="urn:microsoft.com/office/officeart/2005/8/layout/list1"/>
    <dgm:cxn modelId="{B8F06CB8-9DBF-A04A-8BAD-EBA17C599398}" type="presParOf" srcId="{6023CE29-8661-CC4F-8182-A4B2C2A85CAB}" destId="{6DED56F7-F546-6F44-B807-1BBC77171031}" srcOrd="1" destOrd="0" presId="urn:microsoft.com/office/officeart/2005/8/layout/list1"/>
    <dgm:cxn modelId="{407C6F0A-3D6C-C046-B3F2-427007C1B920}" type="presParOf" srcId="{6023CE29-8661-CC4F-8182-A4B2C2A85CAB}" destId="{2E462CBB-E12A-AC44-8F14-ACE38A69BB5A}" srcOrd="2" destOrd="0" presId="urn:microsoft.com/office/officeart/2005/8/layout/list1"/>
    <dgm:cxn modelId="{017107B5-30E1-E44B-9277-6A06AF0FCBC6}" type="presParOf" srcId="{6023CE29-8661-CC4F-8182-A4B2C2A85CAB}" destId="{8E58F875-A5D4-2944-8F8D-9470BF7363B1}" srcOrd="3" destOrd="0" presId="urn:microsoft.com/office/officeart/2005/8/layout/list1"/>
    <dgm:cxn modelId="{6C5A8BA8-4D79-A045-A547-00A546AB6317}" type="presParOf" srcId="{6023CE29-8661-CC4F-8182-A4B2C2A85CAB}" destId="{223F3671-FF92-FB4A-BB30-2650DAA987E2}" srcOrd="4" destOrd="0" presId="urn:microsoft.com/office/officeart/2005/8/layout/list1"/>
    <dgm:cxn modelId="{693F0BE6-90ED-2948-9F5F-B2F383E1E12C}" type="presParOf" srcId="{223F3671-FF92-FB4A-BB30-2650DAA987E2}" destId="{B82916A2-A0D8-1946-AB30-FCCCF4831B28}" srcOrd="0" destOrd="0" presId="urn:microsoft.com/office/officeart/2005/8/layout/list1"/>
    <dgm:cxn modelId="{F0D68AC2-304F-6842-815E-012E314CC526}" type="presParOf" srcId="{223F3671-FF92-FB4A-BB30-2650DAA987E2}" destId="{303C3ED0-58DE-5549-8B8E-ABE2F0466846}" srcOrd="1" destOrd="0" presId="urn:microsoft.com/office/officeart/2005/8/layout/list1"/>
    <dgm:cxn modelId="{0C3CF092-378D-6341-AC12-F4EDC6F9E2BC}" type="presParOf" srcId="{6023CE29-8661-CC4F-8182-A4B2C2A85CAB}" destId="{1A78DFC6-E2C1-CB49-BA45-357306A5E0EF}" srcOrd="5" destOrd="0" presId="urn:microsoft.com/office/officeart/2005/8/layout/list1"/>
    <dgm:cxn modelId="{30E97BFB-99FE-A74E-9329-566597B4012D}" type="presParOf" srcId="{6023CE29-8661-CC4F-8182-A4B2C2A85CAB}" destId="{EB3C391E-3D34-644A-AE81-674C2D0869A0}" srcOrd="6" destOrd="0" presId="urn:microsoft.com/office/officeart/2005/8/layout/list1"/>
    <dgm:cxn modelId="{85B47015-D5C5-C541-806A-04F1406A044E}" type="presParOf" srcId="{6023CE29-8661-CC4F-8182-A4B2C2A85CAB}" destId="{3CB050F1-4B3C-AD4D-ADAF-69EAD2B0E1E5}" srcOrd="7" destOrd="0" presId="urn:microsoft.com/office/officeart/2005/8/layout/list1"/>
    <dgm:cxn modelId="{0C9B7262-BA08-144C-9173-32E35EF39E9B}" type="presParOf" srcId="{6023CE29-8661-CC4F-8182-A4B2C2A85CAB}" destId="{A9BEE178-ED25-824A-99F5-0FCFAD32E6B2}" srcOrd="8" destOrd="0" presId="urn:microsoft.com/office/officeart/2005/8/layout/list1"/>
    <dgm:cxn modelId="{2622836B-2296-CE49-8F08-9EBDD4E8931F}" type="presParOf" srcId="{A9BEE178-ED25-824A-99F5-0FCFAD32E6B2}" destId="{D38B798D-489A-1649-936B-A63274998AB6}" srcOrd="0" destOrd="0" presId="urn:microsoft.com/office/officeart/2005/8/layout/list1"/>
    <dgm:cxn modelId="{38C71F65-4594-2A43-AB7B-E4D8189F8A44}" type="presParOf" srcId="{A9BEE178-ED25-824A-99F5-0FCFAD32E6B2}" destId="{B13D2D58-E1FC-C94C-98F3-3BA4EFC05C69}" srcOrd="1" destOrd="0" presId="urn:microsoft.com/office/officeart/2005/8/layout/list1"/>
    <dgm:cxn modelId="{9C2D1880-7D41-7C40-8445-5C6E1271E9B6}" type="presParOf" srcId="{6023CE29-8661-CC4F-8182-A4B2C2A85CAB}" destId="{8829C89B-FB74-4F4D-B406-544441017DC8}" srcOrd="9" destOrd="0" presId="urn:microsoft.com/office/officeart/2005/8/layout/list1"/>
    <dgm:cxn modelId="{FE931CF2-6D5D-174D-8B01-F12180DFD861}" type="presParOf" srcId="{6023CE29-8661-CC4F-8182-A4B2C2A85CAB}" destId="{8A183A66-2C31-3448-924E-18CE0496687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462CBB-E12A-AC44-8F14-ACE38A69BB5A}">
      <dsp:nvSpPr>
        <dsp:cNvPr id="0" name=""/>
        <dsp:cNvSpPr/>
      </dsp:nvSpPr>
      <dsp:spPr>
        <a:xfrm>
          <a:off x="0" y="491696"/>
          <a:ext cx="6779096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2C1970-01E8-B448-93D5-1A0A825F4713}">
      <dsp:nvSpPr>
        <dsp:cNvPr id="0" name=""/>
        <dsp:cNvSpPr/>
      </dsp:nvSpPr>
      <dsp:spPr>
        <a:xfrm>
          <a:off x="370386" y="28599"/>
          <a:ext cx="4745367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64" tIns="0" rIns="179364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 dirty="0"/>
            <a:t>Ilmanvaihdon ongelmat</a:t>
          </a:r>
        </a:p>
      </dsp:txBody>
      <dsp:txXfrm>
        <a:off x="412176" y="70389"/>
        <a:ext cx="4661787" cy="772500"/>
      </dsp:txXfrm>
    </dsp:sp>
    <dsp:sp modelId="{EB3C391E-3D34-644A-AE81-674C2D0869A0}">
      <dsp:nvSpPr>
        <dsp:cNvPr id="0" name=""/>
        <dsp:cNvSpPr/>
      </dsp:nvSpPr>
      <dsp:spPr>
        <a:xfrm>
          <a:off x="0" y="1807136"/>
          <a:ext cx="6779096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3C3ED0-58DE-5549-8B8E-ABE2F0466846}">
      <dsp:nvSpPr>
        <dsp:cNvPr id="0" name=""/>
        <dsp:cNvSpPr/>
      </dsp:nvSpPr>
      <dsp:spPr>
        <a:xfrm>
          <a:off x="338954" y="1379096"/>
          <a:ext cx="4745367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64" tIns="0" rIns="179364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 dirty="0"/>
            <a:t>Muut syyt</a:t>
          </a:r>
        </a:p>
      </dsp:txBody>
      <dsp:txXfrm>
        <a:off x="380744" y="1420886"/>
        <a:ext cx="4661787" cy="772500"/>
      </dsp:txXfrm>
    </dsp:sp>
    <dsp:sp modelId="{8A183A66-2C31-3448-924E-18CE04966871}">
      <dsp:nvSpPr>
        <dsp:cNvPr id="0" name=""/>
        <dsp:cNvSpPr/>
      </dsp:nvSpPr>
      <dsp:spPr>
        <a:xfrm>
          <a:off x="0" y="3122576"/>
          <a:ext cx="6779096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3D2D58-E1FC-C94C-98F3-3BA4EFC05C69}">
      <dsp:nvSpPr>
        <dsp:cNvPr id="0" name=""/>
        <dsp:cNvSpPr/>
      </dsp:nvSpPr>
      <dsp:spPr>
        <a:xfrm>
          <a:off x="338954" y="2694536"/>
          <a:ext cx="4745367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64" tIns="0" rIns="179364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 dirty="0"/>
            <a:t>Kosteusvauriot</a:t>
          </a:r>
        </a:p>
      </dsp:txBody>
      <dsp:txXfrm>
        <a:off x="380744" y="2736326"/>
        <a:ext cx="4661787" cy="77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0.38068</cdr:x>
      <cdr:y>0.28791</cdr:y>
    </cdr:from>
    <cdr:to>
      <cdr:x>0.61999</cdr:x>
      <cdr:y>0.70914</cdr:y>
    </cdr:to>
    <cdr:sp macro="" textlink="">
      <cdr:nvSpPr>
        <cdr:cNvPr id="2" name="Vapaamuotoinen: Muoto 1">
          <a:extLst xmlns:a="http://schemas.openxmlformats.org/drawingml/2006/main">
            <a:ext uri="{FF2B5EF4-FFF2-40B4-BE49-F238E27FC236}">
              <a16:creationId xmlns:a16="http://schemas.microsoft.com/office/drawing/2014/main" id="{AE310ED4-FC3C-4E42-80A8-86A06F137FB9}"/>
            </a:ext>
          </a:extLst>
        </cdr:cNvPr>
        <cdr:cNvSpPr/>
      </cdr:nvSpPr>
      <cdr:spPr>
        <a:xfrm xmlns:a="http://schemas.openxmlformats.org/drawingml/2006/main">
          <a:off x="2262584" y="980902"/>
          <a:ext cx="1422400" cy="1435100"/>
        </a:xfrm>
        <a:custGeom xmlns:a="http://schemas.openxmlformats.org/drawingml/2006/main">
          <a:avLst/>
          <a:gdLst>
            <a:gd name="connsiteX0" fmla="*/ 698500 w 1422400"/>
            <a:gd name="connsiteY0" fmla="*/ 0 h 1435100"/>
            <a:gd name="connsiteX1" fmla="*/ 1092200 w 1422400"/>
            <a:gd name="connsiteY1" fmla="*/ 88900 h 1435100"/>
            <a:gd name="connsiteX2" fmla="*/ 1371600 w 1422400"/>
            <a:gd name="connsiteY2" fmla="*/ 381000 h 1435100"/>
            <a:gd name="connsiteX3" fmla="*/ 1422400 w 1422400"/>
            <a:gd name="connsiteY3" fmla="*/ 711200 h 1435100"/>
            <a:gd name="connsiteX4" fmla="*/ 1346200 w 1422400"/>
            <a:gd name="connsiteY4" fmla="*/ 1079500 h 1435100"/>
            <a:gd name="connsiteX5" fmla="*/ 1117600 w 1422400"/>
            <a:gd name="connsiteY5" fmla="*/ 1346200 h 1435100"/>
            <a:gd name="connsiteX6" fmla="*/ 723900 w 1422400"/>
            <a:gd name="connsiteY6" fmla="*/ 1435100 h 1435100"/>
            <a:gd name="connsiteX7" fmla="*/ 381000 w 1422400"/>
            <a:gd name="connsiteY7" fmla="*/ 1333500 h 1435100"/>
            <a:gd name="connsiteX8" fmla="*/ 114300 w 1422400"/>
            <a:gd name="connsiteY8" fmla="*/ 1092200 h 1435100"/>
            <a:gd name="connsiteX9" fmla="*/ 0 w 1422400"/>
            <a:gd name="connsiteY9" fmla="*/ 723900 h 1435100"/>
            <a:gd name="connsiteX10" fmla="*/ 101600 w 1422400"/>
            <a:gd name="connsiteY10" fmla="*/ 355600 h 1435100"/>
            <a:gd name="connsiteX11" fmla="*/ 355600 w 1422400"/>
            <a:gd name="connsiteY11" fmla="*/ 76200 h 1435100"/>
            <a:gd name="connsiteX12" fmla="*/ 698500 w 1422400"/>
            <a:gd name="connsiteY12" fmla="*/ 0 h 143510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</a:cxnLst>
          <a:rect l="l" t="t" r="r" b="b"/>
          <a:pathLst>
            <a:path w="1422400" h="1435100">
              <a:moveTo>
                <a:pt x="698500" y="0"/>
              </a:moveTo>
              <a:lnTo>
                <a:pt x="1092200" y="88900"/>
              </a:lnTo>
              <a:lnTo>
                <a:pt x="1371600" y="381000"/>
              </a:lnTo>
              <a:lnTo>
                <a:pt x="1422400" y="711200"/>
              </a:lnTo>
              <a:lnTo>
                <a:pt x="1346200" y="1079500"/>
              </a:lnTo>
              <a:lnTo>
                <a:pt x="1117600" y="1346200"/>
              </a:lnTo>
              <a:lnTo>
                <a:pt x="723900" y="1435100"/>
              </a:lnTo>
              <a:lnTo>
                <a:pt x="381000" y="1333500"/>
              </a:lnTo>
              <a:lnTo>
                <a:pt x="114300" y="1092200"/>
              </a:lnTo>
              <a:lnTo>
                <a:pt x="0" y="723900"/>
              </a:lnTo>
              <a:lnTo>
                <a:pt x="101600" y="355600"/>
              </a:lnTo>
              <a:lnTo>
                <a:pt x="355600" y="76200"/>
              </a:lnTo>
              <a:lnTo>
                <a:pt x="698500" y="0"/>
              </a:lnTo>
              <a:close/>
            </a:path>
          </a:pathLst>
        </a:custGeom>
        <a:noFill xmlns:a="http://schemas.openxmlformats.org/drawingml/2006/main"/>
        <a:ln xmlns:a="http://schemas.openxmlformats.org/drawingml/2006/main">
          <a:solidFill>
            <a:srgbClr val="F08A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i-FI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0.40498</cdr:x>
      <cdr:y>0.3549</cdr:y>
    </cdr:from>
    <cdr:to>
      <cdr:x>0.59436</cdr:x>
      <cdr:y>0.65641</cdr:y>
    </cdr:to>
    <cdr:sp macro="" textlink="">
      <cdr:nvSpPr>
        <cdr:cNvPr id="2" name="Vapaamuotoinen: Muoto 1">
          <a:extLst xmlns:a="http://schemas.openxmlformats.org/drawingml/2006/main">
            <a:ext uri="{FF2B5EF4-FFF2-40B4-BE49-F238E27FC236}">
              <a16:creationId xmlns:a16="http://schemas.microsoft.com/office/drawing/2014/main" id="{6ECEA80A-C53D-45A5-945D-5A82BC1CABA9}"/>
            </a:ext>
          </a:extLst>
        </cdr:cNvPr>
        <cdr:cNvSpPr/>
      </cdr:nvSpPr>
      <cdr:spPr>
        <a:xfrm xmlns:a="http://schemas.openxmlformats.org/drawingml/2006/main">
          <a:off x="2552818" y="1405150"/>
          <a:ext cx="1193800" cy="1193800"/>
        </a:xfrm>
        <a:custGeom xmlns:a="http://schemas.openxmlformats.org/drawingml/2006/main">
          <a:avLst/>
          <a:gdLst>
            <a:gd name="connsiteX0" fmla="*/ 622300 w 1193800"/>
            <a:gd name="connsiteY0" fmla="*/ 0 h 1193800"/>
            <a:gd name="connsiteX1" fmla="*/ 914400 w 1193800"/>
            <a:gd name="connsiteY1" fmla="*/ 76200 h 1193800"/>
            <a:gd name="connsiteX2" fmla="*/ 1092200 w 1193800"/>
            <a:gd name="connsiteY2" fmla="*/ 279400 h 1193800"/>
            <a:gd name="connsiteX3" fmla="*/ 1193800 w 1193800"/>
            <a:gd name="connsiteY3" fmla="*/ 609600 h 1193800"/>
            <a:gd name="connsiteX4" fmla="*/ 1130300 w 1193800"/>
            <a:gd name="connsiteY4" fmla="*/ 876300 h 1193800"/>
            <a:gd name="connsiteX5" fmla="*/ 914400 w 1193800"/>
            <a:gd name="connsiteY5" fmla="*/ 1092200 h 1193800"/>
            <a:gd name="connsiteX6" fmla="*/ 609600 w 1193800"/>
            <a:gd name="connsiteY6" fmla="*/ 1193800 h 1193800"/>
            <a:gd name="connsiteX7" fmla="*/ 317500 w 1193800"/>
            <a:gd name="connsiteY7" fmla="*/ 1104900 h 1193800"/>
            <a:gd name="connsiteX8" fmla="*/ 101600 w 1193800"/>
            <a:gd name="connsiteY8" fmla="*/ 914400 h 1193800"/>
            <a:gd name="connsiteX9" fmla="*/ 0 w 1193800"/>
            <a:gd name="connsiteY9" fmla="*/ 571500 h 1193800"/>
            <a:gd name="connsiteX10" fmla="*/ 101600 w 1193800"/>
            <a:gd name="connsiteY10" fmla="*/ 292100 h 1193800"/>
            <a:gd name="connsiteX11" fmla="*/ 304800 w 1193800"/>
            <a:gd name="connsiteY11" fmla="*/ 76200 h 1193800"/>
            <a:gd name="connsiteX12" fmla="*/ 622300 w 1193800"/>
            <a:gd name="connsiteY12" fmla="*/ 0 h 119380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</a:cxnLst>
          <a:rect l="l" t="t" r="r" b="b"/>
          <a:pathLst>
            <a:path w="1193800" h="1193800">
              <a:moveTo>
                <a:pt x="622300" y="0"/>
              </a:moveTo>
              <a:lnTo>
                <a:pt x="914400" y="76200"/>
              </a:lnTo>
              <a:lnTo>
                <a:pt x="1092200" y="279400"/>
              </a:lnTo>
              <a:lnTo>
                <a:pt x="1193800" y="609600"/>
              </a:lnTo>
              <a:lnTo>
                <a:pt x="1130300" y="876300"/>
              </a:lnTo>
              <a:lnTo>
                <a:pt x="914400" y="1092200"/>
              </a:lnTo>
              <a:lnTo>
                <a:pt x="609600" y="1193800"/>
              </a:lnTo>
              <a:lnTo>
                <a:pt x="317500" y="1104900"/>
              </a:lnTo>
              <a:lnTo>
                <a:pt x="101600" y="914400"/>
              </a:lnTo>
              <a:lnTo>
                <a:pt x="0" y="571500"/>
              </a:lnTo>
              <a:lnTo>
                <a:pt x="101600" y="292100"/>
              </a:lnTo>
              <a:lnTo>
                <a:pt x="304800" y="76200"/>
              </a:lnTo>
              <a:lnTo>
                <a:pt x="622300" y="0"/>
              </a:lnTo>
              <a:close/>
            </a:path>
          </a:pathLst>
        </a:custGeom>
        <a:noFill xmlns:a="http://schemas.openxmlformats.org/drawingml/2006/main"/>
        <a:ln xmlns:a="http://schemas.openxmlformats.org/drawingml/2006/main">
          <a:solidFill>
            <a:srgbClr val="F08A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i-FI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01018-D566-413F-BD3C-A8AADBDFC46F}" type="datetimeFigureOut">
              <a:rPr lang="fi-FI" smtClean="0"/>
              <a:t>21.9.2020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FC24C-7AD3-4BE3-BE32-B1E61B9E554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4362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FA8EF-087E-477A-A4C7-BD0AA9F0814A}" type="datetimeFigureOut">
              <a:rPr lang="fi-FI" smtClean="0"/>
              <a:t>21.9.2020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2B455-DB96-41D6-A02D-E0BE32DD37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709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83568" y="1700808"/>
            <a:ext cx="7772400" cy="821953"/>
          </a:xfrm>
        </p:spPr>
        <p:txBody>
          <a:bodyPr/>
          <a:lstStyle>
            <a:lvl1pPr>
              <a:defRPr b="1" i="0">
                <a:solidFill>
                  <a:srgbClr val="F08A00"/>
                </a:solidFill>
                <a:latin typeface="Ruda" panose="02000000000000000000" pitchFamily="2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83568" y="2564904"/>
            <a:ext cx="7776864" cy="72008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Ubuntu" panose="020B0504030602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4" name="Alatunnisteen paikkamerkki 13"/>
          <p:cNvSpPr>
            <a:spLocks noGrp="1"/>
          </p:cNvSpPr>
          <p:nvPr>
            <p:ph type="ftr" sz="quarter" idx="11"/>
          </p:nvPr>
        </p:nvSpPr>
        <p:spPr>
          <a:xfrm>
            <a:off x="5652120" y="260648"/>
            <a:ext cx="2895600" cy="365125"/>
          </a:xfrm>
        </p:spPr>
        <p:txBody>
          <a:bodyPr/>
          <a:lstStyle/>
          <a:p>
            <a:r>
              <a:rPr lang="fi-FI"/>
              <a:t>Etunimi Sukunimi 01.01.2017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7649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96636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34778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4458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Otsikko ja sisältö">
    <p:bg>
      <p:bgPr>
        <a:blipFill dpi="0" rotWithShape="1">
          <a:blip r:embed="rId2">
            <a:lum/>
          </a:blip>
          <a:srcRect/>
          <a:stretch>
            <a:fillRect l="-4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203032" cy="1143000"/>
          </a:xfrm>
        </p:spPr>
        <p:txBody>
          <a:bodyPr/>
          <a:lstStyle>
            <a:lvl1pPr algn="l">
              <a:defRPr b="1">
                <a:solidFill>
                  <a:srgbClr val="F08A00"/>
                </a:solidFill>
                <a:latin typeface="Ruda" panose="02000000000000000000" pitchFamily="2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6203032" cy="4525963"/>
          </a:xfrm>
        </p:spPr>
        <p:txBody>
          <a:bodyPr>
            <a:normAutofit/>
          </a:bodyPr>
          <a:lstStyle>
            <a:lvl1pPr>
              <a:defRPr sz="2400">
                <a:latin typeface="Ubuntu Light" panose="020B0304030602030204" pitchFamily="34" charset="0"/>
              </a:defRPr>
            </a:lvl1pPr>
            <a:lvl2pPr>
              <a:defRPr sz="2000">
                <a:latin typeface="Ubuntu Light" panose="020B0304030602030204" pitchFamily="34" charset="0"/>
              </a:defRPr>
            </a:lvl2pPr>
            <a:lvl3pPr>
              <a:defRPr sz="1800">
                <a:latin typeface="Ubuntu Light" panose="020B0304030602030204" pitchFamily="34" charset="0"/>
              </a:defRPr>
            </a:lvl3pPr>
            <a:lvl4pPr>
              <a:defRPr sz="1600">
                <a:latin typeface="Ubuntu Light" panose="020B0304030602030204" pitchFamily="34" charset="0"/>
              </a:defRPr>
            </a:lvl4pPr>
            <a:lvl5pPr>
              <a:defRPr sz="1600">
                <a:latin typeface="Ubuntu Light" panose="020B030403060203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67544" y="638132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r>
              <a:rPr lang="fi-FI"/>
              <a:t>Etunimi Sukunimi 01.01.2017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5218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Otsikko ja sisältö">
    <p:bg>
      <p:bgPr>
        <a:blipFill dpi="0" rotWithShape="1">
          <a:blip r:embed="rId2">
            <a:lum/>
          </a:blip>
          <a:srcRect/>
          <a:stretch>
            <a:fillRect l="-6000" t="-2000" r="-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203032" cy="1143000"/>
          </a:xfrm>
        </p:spPr>
        <p:txBody>
          <a:bodyPr/>
          <a:lstStyle>
            <a:lvl1pPr algn="l">
              <a:defRPr b="1">
                <a:solidFill>
                  <a:srgbClr val="F08A00"/>
                </a:solidFill>
                <a:latin typeface="Ruda" panose="02000000000000000000" pitchFamily="2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6203032" cy="4525963"/>
          </a:xfrm>
        </p:spPr>
        <p:txBody>
          <a:bodyPr>
            <a:normAutofit/>
          </a:bodyPr>
          <a:lstStyle>
            <a:lvl1pPr>
              <a:defRPr sz="2400">
                <a:latin typeface="Ubuntu Light" panose="020B0304030602030204" pitchFamily="34" charset="0"/>
              </a:defRPr>
            </a:lvl1pPr>
            <a:lvl2pPr>
              <a:defRPr sz="2000">
                <a:latin typeface="Ubuntu Light" panose="020B0304030602030204" pitchFamily="34" charset="0"/>
              </a:defRPr>
            </a:lvl2pPr>
            <a:lvl3pPr>
              <a:defRPr sz="1800">
                <a:latin typeface="Ubuntu Light" panose="020B0304030602030204" pitchFamily="34" charset="0"/>
              </a:defRPr>
            </a:lvl3pPr>
            <a:lvl4pPr>
              <a:defRPr sz="1600">
                <a:latin typeface="Ubuntu Light" panose="020B0304030602030204" pitchFamily="34" charset="0"/>
              </a:defRPr>
            </a:lvl4pPr>
            <a:lvl5pPr>
              <a:defRPr sz="1600">
                <a:latin typeface="Ubuntu Light" panose="020B030403060203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67544" y="638132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r>
              <a:rPr lang="fi-FI"/>
              <a:t>Etunimi Sukunimi 01.01.2017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4322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bg>
      <p:bgPr>
        <a:blipFill dpi="0" rotWithShape="1">
          <a:blip r:embed="rId2">
            <a:lum/>
          </a:blip>
          <a:srcRect/>
          <a:stretch>
            <a:fillRect l="-6000" t="-2000" r="-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059016" cy="1143000"/>
          </a:xfrm>
        </p:spPr>
        <p:txBody>
          <a:bodyPr/>
          <a:lstStyle>
            <a:lvl1pPr algn="l">
              <a:defRPr b="1">
                <a:solidFill>
                  <a:srgbClr val="F08A00"/>
                </a:solidFill>
                <a:latin typeface="Ruda" panose="02000000000000000000" pitchFamily="2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6059016" cy="4525963"/>
          </a:xfrm>
        </p:spPr>
        <p:txBody>
          <a:bodyPr>
            <a:normAutofit/>
          </a:bodyPr>
          <a:lstStyle>
            <a:lvl1pPr>
              <a:defRPr sz="2400">
                <a:latin typeface="Ubuntu Light" panose="020B0304030602030204" pitchFamily="34" charset="0"/>
              </a:defRPr>
            </a:lvl1pPr>
            <a:lvl2pPr>
              <a:defRPr sz="2000">
                <a:latin typeface="Ubuntu Light" panose="020B0304030602030204" pitchFamily="34" charset="0"/>
              </a:defRPr>
            </a:lvl2pPr>
            <a:lvl3pPr>
              <a:defRPr sz="1800">
                <a:latin typeface="Ubuntu Light" panose="020B0304030602030204" pitchFamily="34" charset="0"/>
              </a:defRPr>
            </a:lvl3pPr>
            <a:lvl4pPr>
              <a:defRPr sz="1600">
                <a:latin typeface="Ubuntu Light" panose="020B0304030602030204" pitchFamily="34" charset="0"/>
              </a:defRPr>
            </a:lvl4pPr>
            <a:lvl5pPr>
              <a:defRPr sz="1600">
                <a:latin typeface="Ubuntu Light" panose="020B030403060203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67544" y="638132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r>
              <a:rPr lang="fi-FI"/>
              <a:t>Etunimi Sukunimi 01.01.2017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237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>
                <a:latin typeface="Ubuntu Light" panose="020B0304030602030204" pitchFamily="34" charset="0"/>
              </a:defRPr>
            </a:lvl1pPr>
            <a:lvl2pPr>
              <a:defRPr sz="2400">
                <a:latin typeface="Ubuntu Light" panose="020B0304030602030204" pitchFamily="34" charset="0"/>
              </a:defRPr>
            </a:lvl2pPr>
            <a:lvl3pPr>
              <a:defRPr sz="2000">
                <a:latin typeface="Ubuntu Light" panose="020B0304030602030204" pitchFamily="34" charset="0"/>
              </a:defRPr>
            </a:lvl3pPr>
            <a:lvl4pPr>
              <a:defRPr sz="1800">
                <a:latin typeface="Ubuntu Light" panose="020B0304030602030204" pitchFamily="34" charset="0"/>
              </a:defRPr>
            </a:lvl4pPr>
            <a:lvl5pPr>
              <a:defRPr sz="1800">
                <a:latin typeface="Ubuntu Light" panose="020B0304030602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>
                <a:latin typeface="Ubuntu Light" panose="020B0304030602030204" pitchFamily="34" charset="0"/>
              </a:defRPr>
            </a:lvl1pPr>
            <a:lvl2pPr>
              <a:defRPr sz="2400">
                <a:latin typeface="Ubuntu Light" panose="020B0304030602030204" pitchFamily="34" charset="0"/>
              </a:defRPr>
            </a:lvl2pPr>
            <a:lvl3pPr>
              <a:defRPr sz="2000">
                <a:latin typeface="Ubuntu Light" panose="020B0304030602030204" pitchFamily="34" charset="0"/>
              </a:defRPr>
            </a:lvl3pPr>
            <a:lvl4pPr>
              <a:defRPr sz="1800">
                <a:latin typeface="Ubuntu Light" panose="020B0304030602030204" pitchFamily="34" charset="0"/>
              </a:defRPr>
            </a:lvl4pPr>
            <a:lvl5pPr>
              <a:defRPr sz="1800">
                <a:latin typeface="Ubuntu Light" panose="020B0304030602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67544" y="638132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r>
              <a:rPr lang="fi-FI"/>
              <a:t>Etunimi Sukunimi 01.01.2017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980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Ubuntu Light" panose="020B03040306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Ubuntu Light" panose="020B030403060203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Ubuntu Light" panose="020B03040306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Ubuntu Light" panose="020B0304030602030204" pitchFamily="34" charset="0"/>
              </a:defRPr>
            </a:lvl1pPr>
            <a:lvl2pPr>
              <a:defRPr sz="2000">
                <a:latin typeface="Ubuntu Light" panose="020B0304030602030204" pitchFamily="34" charset="0"/>
              </a:defRPr>
            </a:lvl2pPr>
            <a:lvl3pPr>
              <a:defRPr sz="1800">
                <a:latin typeface="Ubuntu Light" panose="020B0304030602030204" pitchFamily="34" charset="0"/>
              </a:defRPr>
            </a:lvl3pPr>
            <a:lvl4pPr>
              <a:defRPr sz="1600">
                <a:latin typeface="Ubuntu Light" panose="020B0304030602030204" pitchFamily="34" charset="0"/>
              </a:defRPr>
            </a:lvl4pPr>
            <a:lvl5pPr>
              <a:defRPr sz="1600">
                <a:latin typeface="Ubuntu Light" panose="020B0304030602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9B71-6028-437D-8D80-0CCBE7F3B6D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13"/>
          </p:nvPr>
        </p:nvSpPr>
        <p:spPr>
          <a:xfrm>
            <a:off x="467544" y="638132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r>
              <a:rPr lang="fi-FI"/>
              <a:t>Etunimi Sukunimi 01.01.2017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9366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 01.01.2017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805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67544" y="638132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r>
              <a:rPr lang="fi-FI"/>
              <a:t>Etunimi Sukunimi 01.01.2017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1716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petusdia">
    <p:bg>
      <p:bgPr>
        <a:blipFill dpi="0" rotWithShape="1">
          <a:blip r:embed="rId2">
            <a:lum/>
          </a:blip>
          <a:srcRect/>
          <a:stretch>
            <a:fillRect l="-6000" t="-2000" r="-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27584" y="1772816"/>
            <a:ext cx="504056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 dirty="0"/>
              <a:t>Kiitos!</a:t>
            </a:r>
          </a:p>
        </p:txBody>
      </p:sp>
      <p:sp>
        <p:nvSpPr>
          <p:cNvPr id="6" name="Suorakulmio 5"/>
          <p:cNvSpPr/>
          <p:nvPr userDrawn="1"/>
        </p:nvSpPr>
        <p:spPr>
          <a:xfrm>
            <a:off x="856330" y="454396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fi-FI" sz="1600" dirty="0" err="1">
                <a:latin typeface="Ubuntu Light" panose="020B0304030602030204" pitchFamily="34" charset="0"/>
              </a:rPr>
              <a:t>Microkatu</a:t>
            </a:r>
            <a:r>
              <a:rPr lang="fi-FI" sz="1600" dirty="0">
                <a:latin typeface="Ubuntu Light" panose="020B0304030602030204" pitchFamily="34" charset="0"/>
              </a:rPr>
              <a:t> 1		</a:t>
            </a:r>
            <a:r>
              <a:rPr lang="fi-FI" sz="1600" dirty="0" err="1">
                <a:latin typeface="Ubuntu Light" panose="020B0304030602030204" pitchFamily="34" charset="0"/>
              </a:rPr>
              <a:t>Teknobulevardi</a:t>
            </a:r>
            <a:r>
              <a:rPr lang="fi-FI" sz="1600" dirty="0">
                <a:latin typeface="Ubuntu Light" panose="020B0304030602030204" pitchFamily="34" charset="0"/>
              </a:rPr>
              <a:t> 7</a:t>
            </a:r>
            <a:br>
              <a:rPr lang="fi-FI" sz="1600" dirty="0">
                <a:latin typeface="Ubuntu Light" panose="020B0304030602030204" pitchFamily="34" charset="0"/>
              </a:rPr>
            </a:br>
            <a:r>
              <a:rPr lang="fi-FI" sz="1600" dirty="0">
                <a:latin typeface="Ubuntu Light" panose="020B0304030602030204" pitchFamily="34" charset="0"/>
              </a:rPr>
              <a:t>70211 Kuopio		01530 Vantaa</a:t>
            </a:r>
            <a:br>
              <a:rPr lang="fi-FI" sz="1600" dirty="0">
                <a:latin typeface="Ubuntu Light" panose="020B0304030602030204" pitchFamily="34" charset="0"/>
              </a:rPr>
            </a:br>
            <a:r>
              <a:rPr lang="fi-FI" sz="1600" dirty="0">
                <a:latin typeface="Ubuntu Light" panose="020B0304030602030204" pitchFamily="34" charset="0"/>
              </a:rPr>
              <a:t>PL 1199</a:t>
            </a:r>
          </a:p>
          <a:p>
            <a:pPr algn="ctr"/>
            <a:r>
              <a:rPr lang="en-US" sz="1600" b="1" dirty="0">
                <a:latin typeface="Ubuntu Light" panose="020B0304030602030204" pitchFamily="34" charset="0"/>
                <a:cs typeface="Ubuntu"/>
              </a:rPr>
              <a:t>www.mikrobioni.fi</a:t>
            </a:r>
            <a:endParaRPr lang="en-US" sz="1600" dirty="0">
              <a:latin typeface="Ubuntu Light" panose="020B0304030602030204" pitchFamily="34" charset="0"/>
              <a:cs typeface="Ubuntu"/>
            </a:endParaRP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73016"/>
            <a:ext cx="3312368" cy="964591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0" y="6088424"/>
            <a:ext cx="342156" cy="333602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420" y="6070336"/>
            <a:ext cx="379260" cy="36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31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419872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67544" y="638132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r>
              <a:rPr lang="fi-FI"/>
              <a:t>Etunimi Sukunimi 01.01.2017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C9B71-6028-437D-8D80-0CCBE7F3B6D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589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9" r:id="rId4"/>
    <p:sldLayoutId id="2147483652" r:id="rId5"/>
    <p:sldLayoutId id="2147483653" r:id="rId6"/>
    <p:sldLayoutId id="2147483655" r:id="rId7"/>
    <p:sldLayoutId id="2147483650" r:id="rId8"/>
    <p:sldLayoutId id="2147483654" r:id="rId9"/>
    <p:sldLayoutId id="2147483656" r:id="rId10"/>
    <p:sldLayoutId id="2147483657" r:id="rId11"/>
    <p:sldLayoutId id="2147483658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08A00"/>
          </a:solidFill>
          <a:latin typeface="Ruda" panose="02000000000000000000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buntu Light" panose="020B03040306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buntu Light" panose="020B03040306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buntu Light" panose="020B03040306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buntu Light" panose="020B03040306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buntu Light" panose="020B03040306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398017"/>
          </a:xfrm>
        </p:spPr>
        <p:txBody>
          <a:bodyPr>
            <a:normAutofit fontScale="90000"/>
          </a:bodyPr>
          <a:lstStyle/>
          <a:p>
            <a:r>
              <a:rPr lang="fi-FI" dirty="0"/>
              <a:t>Sisäilmastokyselyn palaute – yleinen osa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7B9BADB5-06BB-D947-A09F-FD5180F5EA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Jyväskylän koulujen, päiväkotien ja päiväkotikoulujen sisäilmastokysely kevät 2020</a:t>
            </a:r>
          </a:p>
        </p:txBody>
      </p:sp>
    </p:spTree>
    <p:extLst>
      <p:ext uri="{BB962C8B-B14F-4D97-AF65-F5344CB8AC3E}">
        <p14:creationId xmlns:p14="http://schemas.microsoft.com/office/powerpoint/2010/main" val="572375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Kysely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0EBC7515-779E-844F-983E-516366C54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139136" cy="4525963"/>
          </a:xfrm>
        </p:spPr>
        <p:txBody>
          <a:bodyPr/>
          <a:lstStyle/>
          <a:p>
            <a:pPr lvl="1"/>
            <a:r>
              <a:rPr lang="fi-FI" sz="2400" dirty="0"/>
              <a:t>Systemaattinen tapa koota käyttäjien kokemus</a:t>
            </a:r>
          </a:p>
          <a:p>
            <a:pPr lvl="1"/>
            <a:r>
              <a:rPr lang="fi-FI" sz="2400" dirty="0"/>
              <a:t>Yleisesti käytetty tapa käyttäjäkokemuksen arviointiin</a:t>
            </a:r>
          </a:p>
          <a:p>
            <a:pPr lvl="1"/>
            <a:r>
              <a:rPr lang="fi-FI" sz="2400" dirty="0"/>
              <a:t>MM-40, Örebro, Sisäilmakysely</a:t>
            </a:r>
          </a:p>
          <a:p>
            <a:pPr lvl="1"/>
            <a:r>
              <a:rPr lang="fi-FI" sz="2400" dirty="0"/>
              <a:t>Kaksi perusosaa</a:t>
            </a:r>
          </a:p>
          <a:p>
            <a:pPr lvl="2"/>
            <a:r>
              <a:rPr lang="fi-FI" sz="2000" dirty="0"/>
              <a:t>Koetut haitat</a:t>
            </a:r>
          </a:p>
          <a:p>
            <a:pPr lvl="2"/>
            <a:r>
              <a:rPr lang="fi-FI" sz="2000" dirty="0"/>
              <a:t>Koetut oireet</a:t>
            </a:r>
          </a:p>
          <a:p>
            <a:pPr lvl="1"/>
            <a:r>
              <a:rPr lang="fi-FI" sz="2400" dirty="0"/>
              <a:t>Mahdollisesti tulosta sekoittavia tekijöitä</a:t>
            </a:r>
          </a:p>
          <a:p>
            <a:pPr lvl="2"/>
            <a:r>
              <a:rPr lang="fi-FI" sz="2000" dirty="0"/>
              <a:t>Vastaajien ominaisuudet</a:t>
            </a:r>
          </a:p>
          <a:p>
            <a:pPr lvl="2"/>
            <a:r>
              <a:rPr lang="fi-FI" sz="2000" dirty="0"/>
              <a:t>Tilanteeseen liittyvät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8975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Kyselyn tavoitteet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1BC200C-3A14-1F45-8CDA-6715500B4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851104" cy="4525963"/>
          </a:xfrm>
        </p:spPr>
        <p:txBody>
          <a:bodyPr>
            <a:normAutofit/>
          </a:bodyPr>
          <a:lstStyle/>
          <a:p>
            <a:r>
              <a:rPr lang="fi-FI" dirty="0"/>
              <a:t>Vastaa seuraaviin kysymyksiin</a:t>
            </a:r>
          </a:p>
          <a:p>
            <a:pPr lvl="1"/>
            <a:r>
              <a:rPr lang="fi-FI" dirty="0"/>
              <a:t>Onko ongelmaa?</a:t>
            </a:r>
          </a:p>
          <a:p>
            <a:pPr lvl="1"/>
            <a:r>
              <a:rPr lang="fi-FI" dirty="0"/>
              <a:t>Kuinka yleinen?</a:t>
            </a:r>
          </a:p>
          <a:p>
            <a:pPr lvl="1"/>
            <a:r>
              <a:rPr lang="fi-FI" dirty="0"/>
              <a:t>Missä osissa rakennusta?</a:t>
            </a:r>
          </a:p>
          <a:p>
            <a:pPr lvl="1"/>
            <a:r>
              <a:rPr lang="fi-FI" dirty="0"/>
              <a:t>Millaisesta ongelmasta </a:t>
            </a:r>
            <a:r>
              <a:rPr lang="fi-FI" u="sng" dirty="0"/>
              <a:t>voi olla </a:t>
            </a:r>
            <a:r>
              <a:rPr lang="fi-FI" dirty="0"/>
              <a:t>kyse?</a:t>
            </a:r>
          </a:p>
          <a:p>
            <a:pPr lvl="1"/>
            <a:r>
              <a:rPr lang="fi-FI" dirty="0"/>
              <a:t>Mitä </a:t>
            </a:r>
            <a:r>
              <a:rPr lang="fi-FI" u="sng" dirty="0"/>
              <a:t>voisi olla järkevää </a:t>
            </a:r>
            <a:r>
              <a:rPr lang="fi-FI" dirty="0"/>
              <a:t>tehdä seuraavaksi tai tehdä lisää?</a:t>
            </a:r>
          </a:p>
          <a:p>
            <a:pPr lvl="1"/>
            <a:r>
              <a:rPr lang="fi-FI" u="sng" dirty="0"/>
              <a:t>Osa</a:t>
            </a:r>
            <a:r>
              <a:rPr lang="fi-FI" dirty="0"/>
              <a:t> terveysvaaran arviointia</a:t>
            </a:r>
          </a:p>
          <a:p>
            <a:r>
              <a:rPr lang="fi-FI" dirty="0"/>
              <a:t>Miksi kysely yksin ei riitä?</a:t>
            </a:r>
          </a:p>
          <a:p>
            <a:pPr lvl="1"/>
            <a:r>
              <a:rPr lang="fi-FI" sz="1900" dirty="0"/>
              <a:t>Mi</a:t>
            </a:r>
            <a:r>
              <a:rPr lang="fi-FI" sz="2100" dirty="0"/>
              <a:t>stä haitasta on kyse?</a:t>
            </a:r>
          </a:p>
          <a:p>
            <a:pPr lvl="1"/>
            <a:r>
              <a:rPr lang="fi-FI" sz="2100" dirty="0"/>
              <a:t>Millainen on terveysvaara?</a:t>
            </a:r>
          </a:p>
          <a:p>
            <a:pPr lvl="1"/>
            <a:r>
              <a:rPr lang="fi-FI" sz="2100" dirty="0"/>
              <a:t>Mitä ehdottomasti pitää heti tehdä?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7832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Kyselyn viitearvot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C3CC6117-2429-244A-BB92-0BA81AF90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17638"/>
            <a:ext cx="7632848" cy="4708525"/>
          </a:xfrm>
        </p:spPr>
        <p:txBody>
          <a:bodyPr>
            <a:normAutofit fontScale="92500" lnSpcReduction="10000"/>
          </a:bodyPr>
          <a:lstStyle/>
          <a:p>
            <a:r>
              <a:rPr lang="fi-FI" sz="2800" dirty="0"/>
              <a:t>Kaikille optimaalisia olosuhteita ei voida tuottaa</a:t>
            </a:r>
          </a:p>
          <a:p>
            <a:r>
              <a:rPr lang="fi-FI" sz="2800" dirty="0"/>
              <a:t>Sisäilmasta ei kuitenkaan pidä sairastua</a:t>
            </a:r>
          </a:p>
          <a:p>
            <a:r>
              <a:rPr lang="fi-FI" sz="2800" dirty="0"/>
              <a:t>Rajana käytetään tyytymättömien osuuksia</a:t>
            </a:r>
          </a:p>
          <a:p>
            <a:pPr lvl="1"/>
            <a:r>
              <a:rPr lang="fi-FI" sz="2400" dirty="0"/>
              <a:t>Yleiset rajat: haitoissa 40 % ja oireissa 20 %</a:t>
            </a:r>
          </a:p>
          <a:p>
            <a:pPr lvl="1"/>
            <a:r>
              <a:rPr lang="fi-FI" sz="2400" dirty="0"/>
              <a:t>Lisäksi jokaisen koulun, päiväkodin ja päiväkotikoulun tuloksen vertailuun käytetään kunkin kolmen kohteen keskiarvolukuja</a:t>
            </a:r>
          </a:p>
          <a:p>
            <a:r>
              <a:rPr lang="fi-FI" sz="2800" dirty="0"/>
              <a:t>Vaikka olosuhteet vaikuttaisivatkin kohtuullisen hyviltä, yksittäiset henkilöt voivat työpisteensä tai terveydentilansa takia kokea haittaa tai oireilla </a:t>
            </a:r>
          </a:p>
          <a:p>
            <a:pPr marL="0" indent="0">
              <a:buNone/>
            </a:pPr>
            <a:r>
              <a:rPr lang="fi-FI" sz="2800" dirty="0">
                <a:sym typeface="Wingdings" pitchFamily="2" charset="2"/>
              </a:rPr>
              <a:t>	 tällöin on käytettävä yksilöllisiä keinoja 	paremman jaksamisen takaamiseksi</a:t>
            </a:r>
            <a:endParaRPr lang="fi-FI" sz="2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5782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398017"/>
          </a:xfrm>
        </p:spPr>
        <p:txBody>
          <a:bodyPr>
            <a:normAutofit fontScale="90000"/>
          </a:bodyPr>
          <a:lstStyle/>
          <a:p>
            <a:r>
              <a:rPr lang="fi-FI" dirty="0"/>
              <a:t>Sisäilmastokyselyn palaute – </a:t>
            </a:r>
            <a:r>
              <a:rPr lang="fi-FI" dirty="0" err="1"/>
              <a:t>Keljonkankaan</a:t>
            </a:r>
            <a:r>
              <a:rPr lang="fi-FI" dirty="0"/>
              <a:t> koulun kysely</a:t>
            </a:r>
          </a:p>
        </p:txBody>
      </p:sp>
    </p:spTree>
    <p:extLst>
      <p:ext uri="{BB962C8B-B14F-4D97-AF65-F5344CB8AC3E}">
        <p14:creationId xmlns:p14="http://schemas.microsoft.com/office/powerpoint/2010/main" val="1386190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Taustatiedot 2020 kyselyssä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564B139C-F4CD-DD45-BB39-A7C471F55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995120" cy="4781128"/>
          </a:xfrm>
        </p:spPr>
        <p:txBody>
          <a:bodyPr>
            <a:normAutofit lnSpcReduction="10000"/>
          </a:bodyPr>
          <a:lstStyle/>
          <a:p>
            <a:r>
              <a:rPr lang="fi-FI" sz="3000" dirty="0"/>
              <a:t>Vastausosuus kohtuullinen 60 % </a:t>
            </a:r>
          </a:p>
          <a:p>
            <a:pPr lvl="1"/>
            <a:r>
              <a:rPr lang="fi-FI" sz="2600" dirty="0"/>
              <a:t>Saattaa korostaa haittaa ja oireilua, koska ongelmia kokemattomat eivät vastaa</a:t>
            </a:r>
          </a:p>
          <a:p>
            <a:r>
              <a:rPr lang="fi-FI" sz="3000" dirty="0"/>
              <a:t>Tekijöitä, jotka voivat vaikuttaa kyselyn tulokseen</a:t>
            </a:r>
          </a:p>
          <a:p>
            <a:pPr lvl="1"/>
            <a:r>
              <a:rPr lang="fi-FI" sz="2600" dirty="0"/>
              <a:t>Kokemus työstä neljän kysymyksen mukaan (mielenkiinto, työtä liikaa, vaikutusmahdollisuudet ja tuki) ei poikkeava</a:t>
            </a:r>
          </a:p>
          <a:p>
            <a:pPr lvl="1"/>
            <a:r>
              <a:rPr lang="fi-FI" sz="2600" dirty="0"/>
              <a:t>Allergista ihottumaa sairastavia vastanneissa runsaasti, joka voi lisätä iho-oireiden määrää</a:t>
            </a:r>
          </a:p>
          <a:p>
            <a:pPr lvl="1"/>
            <a:r>
              <a:rPr lang="fi-FI" sz="2600" dirty="0"/>
              <a:t>Tupakoinnin yleisyys ei oleellisesti poikkeava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5584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Vertailuarvot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DB02076-42D4-2348-A531-6C6C3E2C4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211144" cy="4525963"/>
          </a:xfrm>
        </p:spPr>
        <p:txBody>
          <a:bodyPr/>
          <a:lstStyle/>
          <a:p>
            <a:r>
              <a:rPr lang="fi-FI" dirty="0"/>
              <a:t>Sisäilmakyselyissä yleisinä rajoina pidetään haitallisena</a:t>
            </a:r>
          </a:p>
          <a:p>
            <a:pPr lvl="1"/>
            <a:r>
              <a:rPr lang="fi-FI" dirty="0"/>
              <a:t>Ympäristöhaitoissa yli 40 % ei saisi </a:t>
            </a:r>
            <a:r>
              <a:rPr lang="fi-FI"/>
              <a:t>kokea jotain </a:t>
            </a:r>
            <a:r>
              <a:rPr lang="fi-FI" dirty="0"/>
              <a:t>haittaa ongelmallisena</a:t>
            </a:r>
          </a:p>
          <a:p>
            <a:pPr lvl="1"/>
            <a:r>
              <a:rPr lang="fi-FI" dirty="0"/>
              <a:t>Rakennukseen liittyvissä oireissa yli 20 % ei saisi kokea jotain oiretta viikoittain</a:t>
            </a:r>
          </a:p>
          <a:p>
            <a:pPr lvl="1"/>
            <a:r>
              <a:rPr lang="fi-FI" dirty="0"/>
              <a:t>Nämä rajat tässä kyselyssä käyttökelpoiset</a:t>
            </a:r>
          </a:p>
          <a:p>
            <a:r>
              <a:rPr lang="fi-FI" dirty="0"/>
              <a:t>Tässä käytettiin myös Jyväskylän kevään 2020 koulukyselyn keskiarvoja rajana</a:t>
            </a:r>
          </a:p>
          <a:p>
            <a:r>
              <a:rPr lang="fi-FI" dirty="0"/>
              <a:t>Tämän koulun tulosta verrataan myös keväällä 2015 tehtyyn kyselyyn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0661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A7810A4E-52B4-D44F-9988-2F18AEC10575}"/>
              </a:ext>
            </a:extLst>
          </p:cNvPr>
          <p:cNvSpPr txBox="1"/>
          <p:nvPr/>
        </p:nvSpPr>
        <p:spPr>
          <a:xfrm>
            <a:off x="467544" y="188640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000" b="1" dirty="0">
                <a:solidFill>
                  <a:srgbClr val="F08A00"/>
                </a:solidFill>
                <a:latin typeface="Ruda" panose="02000000000000000000"/>
              </a:rPr>
              <a:t>Koetut haitat</a:t>
            </a:r>
          </a:p>
          <a:p>
            <a:endParaRPr lang="fi-FI" sz="2000" b="1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280BBB9-8684-8D4E-88EC-1EE055E8F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588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98603BCD-C53B-1447-BE7B-DE37102930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5270383"/>
              </p:ext>
            </p:extLst>
          </p:nvPr>
        </p:nvGraphicFramePr>
        <p:xfrm>
          <a:off x="1358630" y="988861"/>
          <a:ext cx="5943600" cy="3406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2BE4E95F-F836-4845-86A0-FFB2390ED341}"/>
              </a:ext>
            </a:extLst>
          </p:cNvPr>
          <p:cNvSpPr txBox="1"/>
          <p:nvPr/>
        </p:nvSpPr>
        <p:spPr>
          <a:xfrm>
            <a:off x="283246" y="5589240"/>
            <a:ext cx="80943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i-FI" dirty="0"/>
              <a:t>40 %:n raja rikkoutui 2020 kahden tekijän osalta: melu ja tunkkaisuus.</a:t>
            </a:r>
          </a:p>
          <a:p>
            <a:pPr marL="285750" indent="-285750">
              <a:buFontTx/>
              <a:buChar char="-"/>
            </a:pPr>
            <a:r>
              <a:rPr lang="fi-FI" dirty="0"/>
              <a:t>Samat haitat ongelmana myös vuonna 2015. </a:t>
            </a:r>
          </a:p>
          <a:p>
            <a:pPr marL="285750" indent="-285750">
              <a:buFontTx/>
              <a:buChar char="-"/>
            </a:pPr>
            <a:r>
              <a:rPr lang="fi-FI" dirty="0"/>
              <a:t>Vastaajamäärät pieniä (vuonna 2015 24 henkilöä ja vuonna 2020 26, yhden henkilön painoarvo noin neljä prosenttia)</a:t>
            </a:r>
          </a:p>
          <a:p>
            <a:pPr marL="285750" indent="-285750">
              <a:buFontTx/>
              <a:buChar char="-"/>
            </a:pPr>
            <a:endParaRPr lang="fi-FI" dirty="0"/>
          </a:p>
          <a:p>
            <a:pPr marL="285750" indent="-285750">
              <a:buFontTx/>
              <a:buChar char="-"/>
            </a:pPr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394EED4B-9F87-4B64-8101-05860A78A86D}"/>
              </a:ext>
            </a:extLst>
          </p:cNvPr>
          <p:cNvGrpSpPr/>
          <p:nvPr/>
        </p:nvGrpSpPr>
        <p:grpSpPr>
          <a:xfrm>
            <a:off x="302842" y="4653136"/>
            <a:ext cx="7992888" cy="861774"/>
            <a:chOff x="372336" y="5351310"/>
            <a:chExt cx="7992888" cy="861774"/>
          </a:xfrm>
        </p:grpSpPr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0187B9C1-68F0-4739-8FCB-8D0BC173A793}"/>
                </a:ext>
              </a:extLst>
            </p:cNvPr>
            <p:cNvSpPr txBox="1"/>
            <p:nvPr/>
          </p:nvSpPr>
          <p:spPr>
            <a:xfrm>
              <a:off x="372336" y="5351310"/>
              <a:ext cx="7992888" cy="8617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sz="1600" dirty="0"/>
                <a:t>Kuvassa on esitetty viikoittaiset rakennukseen liitetyt haitat prosentteina</a:t>
              </a:r>
              <a:r>
                <a:rPr lang="fi-FI" sz="1600" dirty="0">
                  <a:solidFill>
                    <a:srgbClr val="FF0000"/>
                  </a:solidFill>
                </a:rPr>
                <a:t>	</a:t>
              </a:r>
            </a:p>
            <a:p>
              <a:r>
                <a:rPr lang="fi-FI" sz="1600" dirty="0">
                  <a:solidFill>
                    <a:srgbClr val="FF0000"/>
                  </a:solidFill>
                </a:rPr>
                <a:t>	</a:t>
              </a:r>
              <a:r>
                <a:rPr lang="fi-FI" sz="1600" dirty="0"/>
                <a:t>Keljonkankaan koulu</a:t>
              </a:r>
            </a:p>
            <a:p>
              <a:r>
                <a:rPr lang="fi-FI" dirty="0">
                  <a:solidFill>
                    <a:srgbClr val="FF0000"/>
                  </a:solidFill>
                </a:rPr>
                <a:t>  </a:t>
              </a:r>
              <a:r>
                <a:rPr lang="fi-FI" b="1" dirty="0">
                  <a:solidFill>
                    <a:schemeClr val="accent3">
                      <a:lumMod val="75000"/>
                    </a:schemeClr>
                  </a:solidFill>
                </a:rPr>
                <a:t>……</a:t>
              </a:r>
              <a:r>
                <a:rPr lang="fi-FI" dirty="0">
                  <a:solidFill>
                    <a:srgbClr val="FF0000"/>
                  </a:solidFill>
                </a:rPr>
                <a:t>	</a:t>
              </a:r>
              <a:r>
                <a:rPr lang="fi-FI" sz="1600" dirty="0"/>
                <a:t>kaikki aineiston koulut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9C04691-D659-4201-B5D0-FD5434F402C5}"/>
                </a:ext>
              </a:extLst>
            </p:cNvPr>
            <p:cNvCxnSpPr/>
            <p:nvPr/>
          </p:nvCxnSpPr>
          <p:spPr>
            <a:xfrm>
              <a:off x="548557" y="5782197"/>
              <a:ext cx="288032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3651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A7810A4E-52B4-D44F-9988-2F18AEC10575}"/>
              </a:ext>
            </a:extLst>
          </p:cNvPr>
          <p:cNvSpPr txBox="1"/>
          <p:nvPr/>
        </p:nvSpPr>
        <p:spPr>
          <a:xfrm>
            <a:off x="539044" y="90909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400" b="1" dirty="0">
                <a:solidFill>
                  <a:srgbClr val="F08A00"/>
                </a:solidFill>
              </a:rPr>
              <a:t>Koetut oireet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24CD7CB-47FF-1C45-8E7B-7F9F000E2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588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AC002B49-92E6-B240-908B-AC52FBB1C3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2034828"/>
              </p:ext>
            </p:extLst>
          </p:nvPr>
        </p:nvGraphicFramePr>
        <p:xfrm>
          <a:off x="1420180" y="641749"/>
          <a:ext cx="6303640" cy="3959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B9D658C8-1D3F-FA4E-ABF5-5102CD542D1E}"/>
              </a:ext>
            </a:extLst>
          </p:cNvPr>
          <p:cNvSpPr txBox="1"/>
          <p:nvPr/>
        </p:nvSpPr>
        <p:spPr>
          <a:xfrm>
            <a:off x="215770" y="5445224"/>
            <a:ext cx="8712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i-FI" dirty="0"/>
              <a:t>20 %:n rajan ylitti 2020 kuusi oiretta: käsien iho-oireet, kasvojen iho-oireet, väsymys, nenän oireet, kurkun oireet ja silmäoireet</a:t>
            </a:r>
          </a:p>
          <a:p>
            <a:pPr marL="285750" indent="-285750">
              <a:buFontTx/>
              <a:buChar char="-"/>
            </a:pPr>
            <a:r>
              <a:rPr lang="fi-FI" dirty="0"/>
              <a:t>Silmäoireita lukuun ottamatta kaikkia edellä mainittuja oireita enemmän kuin 2015</a:t>
            </a:r>
          </a:p>
          <a:p>
            <a:pPr marL="285750" indent="-285750">
              <a:buFontTx/>
              <a:buChar char="-"/>
            </a:pPr>
            <a:r>
              <a:rPr lang="fi-FI" dirty="0"/>
              <a:t>Silmäoireiden ja päänsäryn osuus laskenut</a:t>
            </a:r>
          </a:p>
        </p:txBody>
      </p: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F6818489-EF73-4F2C-987B-22E34109947F}"/>
              </a:ext>
            </a:extLst>
          </p:cNvPr>
          <p:cNvGrpSpPr/>
          <p:nvPr/>
        </p:nvGrpSpPr>
        <p:grpSpPr>
          <a:xfrm>
            <a:off x="215770" y="4583450"/>
            <a:ext cx="8383760" cy="861774"/>
            <a:chOff x="150019" y="5545382"/>
            <a:chExt cx="8383760" cy="861774"/>
          </a:xfrm>
        </p:grpSpPr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62481A81-0CB4-4D8B-9209-543B61F95230}"/>
                </a:ext>
              </a:extLst>
            </p:cNvPr>
            <p:cNvSpPr txBox="1"/>
            <p:nvPr/>
          </p:nvSpPr>
          <p:spPr>
            <a:xfrm>
              <a:off x="150019" y="5545382"/>
              <a:ext cx="8383760" cy="8617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sz="1600" dirty="0"/>
                <a:t>Kuvassa on esitetty viikoittaiset rakennukseen liitetyt oireet prosentteina</a:t>
              </a:r>
              <a:r>
                <a:rPr lang="fi-FI" sz="1600" dirty="0">
                  <a:solidFill>
                    <a:srgbClr val="FF0000"/>
                  </a:solidFill>
                </a:rPr>
                <a:t>	</a:t>
              </a:r>
            </a:p>
            <a:p>
              <a:r>
                <a:rPr lang="fi-FI" sz="1600" dirty="0">
                  <a:solidFill>
                    <a:srgbClr val="FF0000"/>
                  </a:solidFill>
                </a:rPr>
                <a:t>	</a:t>
              </a:r>
              <a:r>
                <a:rPr lang="fi-FI" sz="1600" dirty="0"/>
                <a:t>Keljonkankaan koulu</a:t>
              </a:r>
            </a:p>
            <a:p>
              <a:r>
                <a:rPr lang="fi-FI" dirty="0">
                  <a:solidFill>
                    <a:srgbClr val="FF0000"/>
                  </a:solidFill>
                </a:rPr>
                <a:t>      </a:t>
              </a:r>
              <a:r>
                <a:rPr lang="fi-FI" b="1" dirty="0">
                  <a:solidFill>
                    <a:schemeClr val="accent3">
                      <a:lumMod val="75000"/>
                    </a:schemeClr>
                  </a:solidFill>
                </a:rPr>
                <a:t>……</a:t>
              </a:r>
              <a:r>
                <a:rPr lang="fi-FI" dirty="0">
                  <a:solidFill>
                    <a:srgbClr val="FF0000"/>
                  </a:solidFill>
                </a:rPr>
                <a:t>	</a:t>
              </a:r>
              <a:r>
                <a:rPr lang="fi-FI" sz="1600" dirty="0"/>
                <a:t>kaikki aineiston koulut</a:t>
              </a:r>
            </a:p>
          </p:txBody>
        </p:sp>
        <p:cxnSp>
          <p:nvCxnSpPr>
            <p:cNvPr id="13" name="Straight Connector 11">
              <a:extLst>
                <a:ext uri="{FF2B5EF4-FFF2-40B4-BE49-F238E27FC236}">
                  <a16:creationId xmlns:a16="http://schemas.microsoft.com/office/drawing/2014/main" id="{A26515BC-1727-4B03-B967-AC77895A39B4}"/>
                </a:ext>
              </a:extLst>
            </p:cNvPr>
            <p:cNvCxnSpPr/>
            <p:nvPr/>
          </p:nvCxnSpPr>
          <p:spPr>
            <a:xfrm>
              <a:off x="548557" y="5976269"/>
              <a:ext cx="288032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46117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Kommentti koko kyselystä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Vuoden 2015 kyselyyn nähden haitat ovat samankaltaiset, mutta oireilu on useimpien oireiden osalta lisääntynyt. </a:t>
            </a:r>
          </a:p>
          <a:p>
            <a:r>
              <a:rPr lang="fi-FI" dirty="0"/>
              <a:t>Kaksi rakennusta: päärakennus ja Aapiskukko, joissa tilanne samankaltainen; tunkkaisuus hieman yleisempää Aapiskukossa, meluisuus päärakennuksessa</a:t>
            </a:r>
          </a:p>
          <a:p>
            <a:r>
              <a:rPr lang="fi-FI" dirty="0"/>
              <a:t>Meluhaittaan paneuduttava – se lisääntynyt</a:t>
            </a:r>
          </a:p>
          <a:p>
            <a:r>
              <a:rPr lang="fi-FI" dirty="0"/>
              <a:t>Muu kuin homeen haju yleistä</a:t>
            </a:r>
          </a:p>
          <a:p>
            <a:r>
              <a:rPr lang="fi-FI" dirty="0"/>
              <a:t>Tunkkaisuus tuskin selittyy puutteellisella ilmanvaihdolla – se syytä tulisi selvittää</a:t>
            </a:r>
          </a:p>
          <a:p>
            <a:r>
              <a:rPr lang="fi-FI" dirty="0"/>
              <a:t>Luokittelu: mahdollinen sisäilmaongelma</a:t>
            </a:r>
          </a:p>
        </p:txBody>
      </p:sp>
    </p:spTree>
    <p:extLst>
      <p:ext uri="{BB962C8B-B14F-4D97-AF65-F5344CB8AC3E}">
        <p14:creationId xmlns:p14="http://schemas.microsoft.com/office/powerpoint/2010/main" val="496648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2012007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Tausta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7638"/>
            <a:ext cx="6059016" cy="5035698"/>
          </a:xfrm>
        </p:spPr>
        <p:txBody>
          <a:bodyPr>
            <a:normAutofit fontScale="92500"/>
          </a:bodyPr>
          <a:lstStyle/>
          <a:p>
            <a:r>
              <a:rPr lang="fi-FI" dirty="0"/>
              <a:t>Jyväskylän kaupungin Tilapalvelu on teettänyt viiden vuoden välein (2001, 2005, 2010, 2015 ja 2020)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/>
              <a:t>koulujensa ja päiväkotiensa henkilökunnan sisäilmastokyselyt</a:t>
            </a:r>
          </a:p>
          <a:p>
            <a:r>
              <a:rPr lang="fi-FI" dirty="0"/>
              <a:t>Kyselyt ja niihin liittyvät kiinteistöjen tutkimukset ovat olleet osa kaupungin systemaattista ja pitkäjänteistä työtä kiinteistöjen ylläpidossa</a:t>
            </a:r>
          </a:p>
          <a:p>
            <a:r>
              <a:rPr lang="fi-FI" dirty="0"/>
              <a:t>Tässä palautteessa kuvataan koulujen, päiväkotien ja päiväkotikoulujen kyselyn tulos vuonna 2020 ja verrataan sitä vuoden 2015 kyselyyn</a:t>
            </a:r>
          </a:p>
          <a:p>
            <a:r>
              <a:rPr lang="fi-FI" dirty="0"/>
              <a:t>Esityksen alussa on lyhyt kuvaus sisäilman merkityksestä</a:t>
            </a:r>
          </a:p>
        </p:txBody>
      </p:sp>
    </p:spTree>
    <p:extLst>
      <p:ext uri="{BB962C8B-B14F-4D97-AF65-F5344CB8AC3E}">
        <p14:creationId xmlns:p14="http://schemas.microsoft.com/office/powerpoint/2010/main" val="1550412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>
            <a:normAutofit/>
          </a:bodyPr>
          <a:lstStyle/>
          <a:p>
            <a:r>
              <a:rPr lang="fi-FI" dirty="0"/>
              <a:t>Miksi sisäilma on tärkeää?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6995120" cy="4525963"/>
          </a:xfrm>
        </p:spPr>
        <p:txBody>
          <a:bodyPr/>
          <a:lstStyle/>
          <a:p>
            <a:r>
              <a:rPr lang="fi-FI" sz="2800" dirty="0">
                <a:latin typeface="Calibri" charset="0"/>
              </a:rPr>
              <a:t>Sisäilmassa oleskellaan lisääntyvästi</a:t>
            </a:r>
          </a:p>
          <a:p>
            <a:r>
              <a:rPr lang="fi-FI" sz="2800" dirty="0">
                <a:latin typeface="Calibri" charset="0"/>
              </a:rPr>
              <a:t>Kylmissä oloissa sisäilman laatu on riippumattomampi ulkoilman laadusta kuin lämpimissä maissa</a:t>
            </a:r>
          </a:p>
          <a:p>
            <a:r>
              <a:rPr lang="fi-FI" sz="2800" dirty="0">
                <a:latin typeface="Calibri" charset="0"/>
              </a:rPr>
              <a:t>Sisäilma on informaatioyhteiskunnan tuotantotila eli suomalaisten hyvinvointi rakennetaan sisäilmassa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7832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Sisäilmaa pilaavat tekijät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6649677B-7C7C-0F46-8F5C-523EFE899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fi-FI" sz="2800" dirty="0">
                <a:latin typeface="Negotiate Free"/>
                <a:cs typeface="Negotiate Free"/>
              </a:rPr>
              <a:t>Sisäilmaongelmat voivat johtua monista eri tekijöistä ja eri maissa ja ilmastoissa tekijät vaihtelevat</a:t>
            </a:r>
          </a:p>
          <a:p>
            <a:pPr>
              <a:buFontTx/>
              <a:buChar char="-"/>
            </a:pPr>
            <a:r>
              <a:rPr lang="fi-FI" sz="2800" dirty="0">
                <a:latin typeface="Negotiate Free"/>
                <a:cs typeface="Negotiate Free"/>
              </a:rPr>
              <a:t>Periaatteessa lähteenä voivat olla ihminen ja hänen toimintansa, rakennusmateriaalien päästöt (ehjät tai vioittuneet), kantautuma ulkoa</a:t>
            </a:r>
          </a:p>
          <a:p>
            <a:pPr>
              <a:buFontTx/>
              <a:buChar char="-"/>
            </a:pPr>
            <a:r>
              <a:rPr lang="fi-FI" sz="2800" dirty="0">
                <a:latin typeface="Negotiate Free"/>
                <a:cs typeface="Negotiate Free"/>
              </a:rPr>
              <a:t>Ilmanvaihto laimentaa kaikkia epäpuhtauksia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844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fi-FI" dirty="0"/>
              <a:t>Yleisimmät ongelmat Suomessa*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553D40FE-F580-4148-A599-7BDB3D61586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6779096" cy="391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kstiruutu 6">
            <a:extLst>
              <a:ext uri="{FF2B5EF4-FFF2-40B4-BE49-F238E27FC236}">
                <a16:creationId xmlns:a16="http://schemas.microsoft.com/office/drawing/2014/main" id="{C6614A5B-0457-F34D-B449-ECF9B1F9FA41}"/>
              </a:ext>
            </a:extLst>
          </p:cNvPr>
          <p:cNvSpPr txBox="1"/>
          <p:nvPr/>
        </p:nvSpPr>
        <p:spPr>
          <a:xfrm>
            <a:off x="457200" y="5839443"/>
            <a:ext cx="713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Myös muissa teollistuneissa lauhkean ilmastovyöhykkeen maissa</a:t>
            </a:r>
          </a:p>
        </p:txBody>
      </p:sp>
    </p:spTree>
    <p:extLst>
      <p:ext uri="{BB962C8B-B14F-4D97-AF65-F5344CB8AC3E}">
        <p14:creationId xmlns:p14="http://schemas.microsoft.com/office/powerpoint/2010/main" val="2369310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Ilmanvaihdosta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A19C19C-299A-2846-8E5F-78634D409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7211144" cy="4891682"/>
          </a:xfrm>
        </p:spPr>
        <p:txBody>
          <a:bodyPr>
            <a:normAutofit/>
          </a:bodyPr>
          <a:lstStyle/>
          <a:p>
            <a:r>
              <a:rPr lang="fi-FI" dirty="0"/>
              <a:t>Ihminen itse tuottaa epäpuhtauksia, siksi ilmaa on vaihdettava</a:t>
            </a:r>
          </a:p>
          <a:p>
            <a:r>
              <a:rPr lang="fi-FI" dirty="0"/>
              <a:t>Painovoimaisesti: kylmää sisään alhaalta, lämmin ilma poistuu ylhäältä – painovoimainen ilmanvaihto ei riitä työpaikkojen ilmanvaihtoon</a:t>
            </a:r>
          </a:p>
          <a:p>
            <a:r>
              <a:rPr lang="fi-FI" dirty="0"/>
              <a:t>Tehostetaan koneellisesti</a:t>
            </a:r>
          </a:p>
          <a:p>
            <a:r>
              <a:rPr lang="fi-FI" dirty="0"/>
              <a:t>Mutta  ilman liikesuunta ei muutu (yleensä): alhaalta ylös</a:t>
            </a:r>
          </a:p>
          <a:p>
            <a:r>
              <a:rPr lang="fi-FI" dirty="0"/>
              <a:t>Tästä syystä alhaalla olevat vauriot ovat terveyden kannalta merkittävimmät</a:t>
            </a:r>
          </a:p>
          <a:p>
            <a:r>
              <a:rPr lang="fi-FI" dirty="0"/>
              <a:t>Ilmanvaihto laimentaa mitä tahansa epäpuhtautta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1033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Kosteudesta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9700108-458E-CB40-BFB8-10CC42DA8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995120" cy="4525963"/>
          </a:xfrm>
        </p:spPr>
        <p:txBody>
          <a:bodyPr>
            <a:normAutofit/>
          </a:bodyPr>
          <a:lstStyle/>
          <a:p>
            <a:r>
              <a:rPr lang="fi-FI" dirty="0"/>
              <a:t>Suomen ilmastossa on mahdollista pitää rakennukset riittävän kuivina etteivät mikrobit kasva</a:t>
            </a:r>
          </a:p>
          <a:p>
            <a:r>
              <a:rPr lang="fi-FI" dirty="0"/>
              <a:t>Kosteutta kuitenkin pääsee rakennuksiin useita eri reittejä, yksi on maaperästä</a:t>
            </a:r>
          </a:p>
          <a:p>
            <a:r>
              <a:rPr lang="fi-FI" dirty="0"/>
              <a:t>Kun tulee kosteutta, mikrobit kasvavat</a:t>
            </a:r>
          </a:p>
          <a:p>
            <a:r>
              <a:rPr lang="fi-FI" dirty="0"/>
              <a:t>Kun mikrobit kasvavat pitkään, tulee ihmiselle haitallisia lajeja</a:t>
            </a:r>
          </a:p>
          <a:p>
            <a:r>
              <a:rPr lang="fi-FI" dirty="0"/>
              <a:t>Kuivuuskin voi olla ongelma: Suomessa pakkasilla sisäilman kuivuus aiheuttaa ihon ja limakalvojen kuivumista ja siitä johtuvaa oireilua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3640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Mikrobivaurioista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E182EB4B-A7B4-9F4C-B722-89FE6139E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851104" cy="4525963"/>
          </a:xfrm>
        </p:spPr>
        <p:txBody>
          <a:bodyPr/>
          <a:lstStyle/>
          <a:p>
            <a:r>
              <a:rPr lang="fi-FI" dirty="0"/>
              <a:t>Harvoin enää näkyvillä pinnoilla </a:t>
            </a:r>
          </a:p>
          <a:p>
            <a:r>
              <a:rPr lang="fi-FI" dirty="0">
                <a:cs typeface="Negotiate Free"/>
              </a:rPr>
              <a:t>Ongelmana ovat rakenteiden sisällä olevat vauriot</a:t>
            </a:r>
          </a:p>
          <a:p>
            <a:r>
              <a:rPr lang="fi-FI" dirty="0">
                <a:cs typeface="Negotiate Free"/>
              </a:rPr>
              <a:t>Niillä voi olla merkitystä, jos ne ovat laaja-alaisia, sijaitsevat vuotoilmareiteillä ja ovat  vanhoja</a:t>
            </a:r>
          </a:p>
          <a:p>
            <a:r>
              <a:rPr lang="fi-FI" dirty="0">
                <a:cs typeface="Negotiate Free"/>
              </a:rPr>
              <a:t>Vuotoilmareitit ovat yleensä käyttäjän alapuolella (lattialla, seinien alaosissa)</a:t>
            </a:r>
          </a:p>
          <a:p>
            <a:r>
              <a:rPr lang="fi-FI" dirty="0">
                <a:cs typeface="Negotiate Free"/>
              </a:rPr>
              <a:t>Rakennuksissa on vuotoilmareittejä lähes aina, koska Suomessa rakennuksien tulee olla lievästi alipaineisia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4290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/>
              <a:t>Sisäilmatutkimuksen kolme perusosaa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086D385D-787D-4AF3-8E73-4709AFE5F1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82096"/>
            <a:ext cx="7155797" cy="4571240"/>
          </a:xfrm>
        </p:spPr>
      </p:pic>
    </p:spTree>
    <p:extLst>
      <p:ext uri="{BB962C8B-B14F-4D97-AF65-F5344CB8AC3E}">
        <p14:creationId xmlns:p14="http://schemas.microsoft.com/office/powerpoint/2010/main" val="3889973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lautetilaisuusJKL" id="{64F1FBB3-2DCE-4643-99BA-DF24D2E9E12E}" vid="{B7A6704E-EBA5-4E48-8865-FD6FD968F37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66</TotalTime>
  <Words>775</Words>
  <Application>Microsoft Office PowerPoint</Application>
  <PresentationFormat>Näytössä katseltava diaesitys (4:3)</PresentationFormat>
  <Paragraphs>107</Paragraphs>
  <Slides>19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6" baseType="lpstr">
      <vt:lpstr>Arial</vt:lpstr>
      <vt:lpstr>Calibri</vt:lpstr>
      <vt:lpstr>Negotiate Free</vt:lpstr>
      <vt:lpstr>Ruda</vt:lpstr>
      <vt:lpstr>Ubuntu</vt:lpstr>
      <vt:lpstr>Ubuntu Light</vt:lpstr>
      <vt:lpstr>Office-teema</vt:lpstr>
      <vt:lpstr>Sisäilmastokyselyn palaute – yleinen osa</vt:lpstr>
      <vt:lpstr>Tausta</vt:lpstr>
      <vt:lpstr>Miksi sisäilma on tärkeää?</vt:lpstr>
      <vt:lpstr>Sisäilmaa pilaavat tekijät</vt:lpstr>
      <vt:lpstr>Yleisimmät ongelmat Suomessa*</vt:lpstr>
      <vt:lpstr>Ilmanvaihdosta</vt:lpstr>
      <vt:lpstr>Kosteudesta</vt:lpstr>
      <vt:lpstr>Mikrobivaurioista</vt:lpstr>
      <vt:lpstr>Sisäilmatutkimuksen kolme perusosaa</vt:lpstr>
      <vt:lpstr>Kysely</vt:lpstr>
      <vt:lpstr>Kyselyn tavoitteet</vt:lpstr>
      <vt:lpstr>Kyselyn viitearvot</vt:lpstr>
      <vt:lpstr>Sisäilmastokyselyn palaute – Keljonkankaan koulun kysely</vt:lpstr>
      <vt:lpstr>Taustatiedot 2020 kyselyssä</vt:lpstr>
      <vt:lpstr>Vertailuarvot</vt:lpstr>
      <vt:lpstr>PowerPoint-esitys</vt:lpstr>
      <vt:lpstr>PowerPoint-esitys</vt:lpstr>
      <vt:lpstr>Kommentti koko kyselystä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Sisäilmastokyselyn palaute – yleinen osa</dc:title>
  <dc:creator>Juuso Seuri</dc:creator>
  <cp:lastModifiedBy>Kontro Petteri</cp:lastModifiedBy>
  <cp:revision>16</cp:revision>
  <dcterms:created xsi:type="dcterms:W3CDTF">2020-05-05T13:09:23Z</dcterms:created>
  <dcterms:modified xsi:type="dcterms:W3CDTF">2020-09-21T04:52:19Z</dcterms:modified>
</cp:coreProperties>
</file>