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2"/>
  </p:notesMasterIdLst>
  <p:sldIdLst>
    <p:sldId id="256" r:id="rId5"/>
    <p:sldId id="257" r:id="rId6"/>
    <p:sldId id="258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fi-FI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Jyvaskylan kaupunki" initials="Jk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6" d="100"/>
          <a:sy n="76" d="100"/>
        </p:scale>
        <p:origin x="-21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8-10T08:31:35.837" idx="1">
    <p:pos x="4366" y="1263"/>
    <p:text>Minä en käyttäisi enää sanaa koululainen vaan oppilas.</p:tex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50E5D5-63DC-A749-8345-4DB3DB5201D8}" type="datetimeFigureOut">
              <a:rPr lang="fi-FI"/>
              <a:pPr>
                <a:defRPr/>
              </a:pPr>
              <a:t>5.9.2016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i-FI" noProof="0" smtClean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 noProof="0" smtClean="0"/>
              <a:t>Muokkaa tekstin perustyylejä napsauttamalla</a:t>
            </a:r>
          </a:p>
          <a:p>
            <a:pPr lvl="1"/>
            <a:r>
              <a:rPr lang="fi-FI" noProof="0" smtClean="0"/>
              <a:t>toinen taso</a:t>
            </a:r>
          </a:p>
          <a:p>
            <a:pPr lvl="2"/>
            <a:r>
              <a:rPr lang="fi-FI" noProof="0" smtClean="0"/>
              <a:t>kolmas taso</a:t>
            </a:r>
          </a:p>
          <a:p>
            <a:pPr lvl="3"/>
            <a:r>
              <a:rPr lang="fi-FI" noProof="0" smtClean="0"/>
              <a:t>neljäs taso</a:t>
            </a:r>
          </a:p>
          <a:p>
            <a:pPr lvl="4"/>
            <a:r>
              <a:rPr lang="fi-FI" noProof="0" smtClean="0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7DE0B408-607A-1A43-BB5E-0F0E91DDDEF1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76616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4933950"/>
            <a:ext cx="2070100" cy="192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12" descr="Jyväskylä_logo_web_is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867" b="6947"/>
          <a:stretch>
            <a:fillRect/>
          </a:stretch>
        </p:blipFill>
        <p:spPr bwMode="auto">
          <a:xfrm>
            <a:off x="3894138" y="5732463"/>
            <a:ext cx="3041650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Kuva 8" descr="Jkl_yläpalkki_A4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60" r="1741" b="94539"/>
          <a:stretch>
            <a:fillRect/>
          </a:stretch>
        </p:blipFill>
        <p:spPr bwMode="auto">
          <a:xfrm>
            <a:off x="0" y="0"/>
            <a:ext cx="9144000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034890"/>
            <a:ext cx="7772400" cy="1470025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519205"/>
            <a:ext cx="6400800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smtClean="0"/>
              <a:t>Muokkaa alaotsikon perustyyliä napsautt.</a:t>
            </a:r>
            <a:endParaRPr lang="fi-FI" dirty="0"/>
          </a:p>
        </p:txBody>
      </p:sp>
      <p:sp>
        <p:nvSpPr>
          <p:cNvPr id="7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latin typeface="Arial"/>
                <a:cs typeface="Arial"/>
              </a:defRPr>
            </a:lvl1pPr>
          </a:lstStyle>
          <a:p>
            <a:pPr>
              <a:defRPr/>
            </a:pPr>
            <a:fld id="{11648687-F3D1-B242-93F7-A3F7AFF8400E}" type="datetime1">
              <a:rPr lang="fi-FI"/>
              <a:pPr>
                <a:defRPr/>
              </a:pPr>
              <a:t>5.9.2016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43684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säsiv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Aallokko merkki leikattu_rgb_55mm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25" y="6016625"/>
            <a:ext cx="904875" cy="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Kuva 9" descr="Jyväskylä_logo_mv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67" r="28769" b="17770"/>
          <a:stretch>
            <a:fillRect/>
          </a:stretch>
        </p:blipFill>
        <p:spPr bwMode="auto">
          <a:xfrm>
            <a:off x="6365875" y="6397625"/>
            <a:ext cx="1811338" cy="35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 dirty="0"/>
          </a:p>
        </p:txBody>
      </p:sp>
      <p:sp>
        <p:nvSpPr>
          <p:cNvPr id="6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64F52795-5AEB-5C46-8ABF-2C235A7DBF4D}" type="datetime1">
              <a:rPr lang="fi-FI"/>
              <a:pPr>
                <a:defRPr/>
              </a:pPr>
              <a:t>5.9.2016</a:t>
            </a:fld>
            <a:endParaRPr lang="fi-FI" dirty="0"/>
          </a:p>
        </p:txBody>
      </p:sp>
      <p:sp>
        <p:nvSpPr>
          <p:cNvPr id="7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8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ctr">
              <a:defRPr sz="1000">
                <a:solidFill>
                  <a:srgbClr val="898989"/>
                </a:solidFill>
                <a:latin typeface="Arial"/>
                <a:cs typeface="Arial"/>
              </a:defRPr>
            </a:lvl1pPr>
          </a:lstStyle>
          <a:p>
            <a:pPr>
              <a:defRPr/>
            </a:pPr>
            <a:fld id="{98AC36C8-14ED-174F-91BC-FEED42DCEDD6}" type="slidenum">
              <a:rPr lang="fi-FI"/>
              <a:pPr>
                <a:defRPr/>
              </a:pPr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762355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Kuvapohja_Jkl_väri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1" y="14941"/>
            <a:ext cx="9144000" cy="6858000"/>
          </a:xfrm>
          <a:prstGeom prst="rect">
            <a:avLst/>
          </a:prstGeom>
        </p:spPr>
      </p:pic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1225176"/>
            <a:ext cx="7772400" cy="940574"/>
          </a:xfrm>
        </p:spPr>
        <p:txBody>
          <a:bodyPr anchor="b"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49EF1A-E17E-2749-A1CE-3B9E71C6E916}" type="datetime1">
              <a:rPr lang="fi-FI"/>
              <a:pPr>
                <a:defRPr/>
              </a:pPr>
              <a:t>5.9.2016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CC2C02-4A24-1740-A230-CAEB88099744}" type="slidenum">
              <a:rPr lang="fi-FI"/>
              <a:pPr>
                <a:defRPr/>
              </a:pPr>
              <a:t>‹#›</a:t>
            </a:fld>
            <a:endParaRPr lang="fi-FI"/>
          </a:p>
        </p:txBody>
      </p:sp>
      <p:sp>
        <p:nvSpPr>
          <p:cNvPr id="11" name="Otsikko 1"/>
          <p:cNvSpPr>
            <a:spLocks noGrp="1"/>
          </p:cNvSpPr>
          <p:nvPr>
            <p:ph type="title"/>
          </p:nvPr>
        </p:nvSpPr>
        <p:spPr>
          <a:xfrm>
            <a:off x="722313" y="2434688"/>
            <a:ext cx="7772400" cy="1362075"/>
          </a:xfrm>
        </p:spPr>
        <p:txBody>
          <a:bodyPr anchor="t"/>
          <a:lstStyle>
            <a:lvl1pPr algn="ctr">
              <a:defRPr sz="4000" b="0" i="0" cap="none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2568296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, iso kuva tai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1F9475-F905-C342-A965-847EBFBB2B94}" type="datetime1">
              <a:rPr lang="fi-FI"/>
              <a:pPr>
                <a:defRPr/>
              </a:pPr>
              <a:t>5.9.2016</a:t>
            </a:fld>
            <a:endParaRPr lang="fi-FI"/>
          </a:p>
        </p:txBody>
      </p:sp>
      <p:sp>
        <p:nvSpPr>
          <p:cNvPr id="3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4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7CEA20-206D-5949-B68A-BCD5DB0E41FE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82282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3800"/>
            </a:lvl1pPr>
          </a:lstStyle>
          <a:p>
            <a:r>
              <a:rPr lang="fi-FI" smtClean="0"/>
              <a:t>Muokkaa perustyyl. napsautt.</a:t>
            </a:r>
            <a:endParaRPr lang="fi-FI" dirty="0"/>
          </a:p>
        </p:txBody>
      </p:sp>
      <p:sp>
        <p:nvSpPr>
          <p:cNvPr id="3" name="Päiväykse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6FF5C-FF96-C34D-A7AC-424BC39D7FD4}" type="datetime1">
              <a:rPr lang="fi-FI"/>
              <a:pPr>
                <a:defRPr/>
              </a:pPr>
              <a:t>5.9.2016</a:t>
            </a:fld>
            <a:endParaRPr lang="fi-FI"/>
          </a:p>
        </p:txBody>
      </p:sp>
      <p:sp>
        <p:nvSpPr>
          <p:cNvPr id="4" name="Alatunnisteen paikkamerkki 4"/>
          <p:cNvSpPr>
            <a:spLocks noGrp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5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EF622-D64C-EE44-83D3-3BEC786FB1B5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470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Otsikon paikkamerkki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perustyylejä osoitt.</a:t>
            </a:r>
          </a:p>
        </p:txBody>
      </p:sp>
      <p:sp>
        <p:nvSpPr>
          <p:cNvPr id="1027" name="Tekstin paikkamerkki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Muokkaa tekstin perustyylejä osoittamalla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yksen paikkamerkki 3"/>
          <p:cNvSpPr>
            <a:spLocks noGrp="1"/>
          </p:cNvSpPr>
          <p:nvPr>
            <p:ph type="dt" sz="half" idx="2"/>
          </p:nvPr>
        </p:nvSpPr>
        <p:spPr>
          <a:xfrm>
            <a:off x="146050" y="6429375"/>
            <a:ext cx="128587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21F62107-F71D-EA43-85FE-A5714D561E5A}" type="datetime1">
              <a:rPr lang="fi-FI"/>
              <a:pPr>
                <a:defRPr/>
              </a:pPr>
              <a:t>5.9.2016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1563688" y="6429375"/>
            <a:ext cx="2895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4565650" y="6429375"/>
            <a:ext cx="1498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</a:defRPr>
            </a:lvl1pPr>
          </a:lstStyle>
          <a:p>
            <a:pPr>
              <a:defRPr/>
            </a:pPr>
            <a:fld id="{CCF4F339-D9FA-D742-B92F-C65D83296993}" type="slidenum">
              <a:rPr lang="fi-FI"/>
              <a:pPr>
                <a:defRPr/>
              </a:pPr>
              <a:t>‹#›</a:t>
            </a:fld>
            <a:endParaRPr lang="fi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18" r:id="rId4"/>
    <p:sldLayoutId id="2147483717" r:id="rId5"/>
  </p:sldLayoutIdLst>
  <p:hf hdr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3607378"/>
            <a:ext cx="6400800" cy="1752600"/>
          </a:xfrm>
        </p:spPr>
        <p:txBody>
          <a:bodyPr/>
          <a:lstStyle/>
          <a:p>
            <a:r>
              <a:rPr lang="fi-FI" dirty="0" smtClean="0"/>
              <a:t>Syksyn 2016 vanhempainiltoihin 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1648687-F3D1-B242-93F7-A3F7AFF8400E}" type="datetime1">
              <a:rPr lang="fi-FI" smtClean="0"/>
              <a:pPr>
                <a:defRPr/>
              </a:pPr>
              <a:t>5.9.2016</a:t>
            </a:fld>
            <a:endParaRPr lang="fi-FI" dirty="0"/>
          </a:p>
        </p:txBody>
      </p:sp>
      <p:pic>
        <p:nvPicPr>
          <p:cNvPr id="5" name="Kuv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2547" y="623266"/>
            <a:ext cx="4128000" cy="3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24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Sisältö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4270917" cy="4525963"/>
          </a:xfrm>
        </p:spPr>
        <p:txBody>
          <a:bodyPr/>
          <a:lstStyle/>
          <a:p>
            <a:r>
              <a:rPr lang="fi-FI" dirty="0" smtClean="0"/>
              <a:t>Uusi opetussuunnitelma – mikä muuttuu?</a:t>
            </a:r>
          </a:p>
          <a:p>
            <a:r>
              <a:rPr lang="fi-FI" dirty="0" smtClean="0"/>
              <a:t>Kielitietoinen koulu </a:t>
            </a:r>
          </a:p>
          <a:p>
            <a:r>
              <a:rPr lang="fi-FI" dirty="0" smtClean="0"/>
              <a:t>Monialaiset oppimiskokonaisuudet</a:t>
            </a:r>
          </a:p>
          <a:p>
            <a:r>
              <a:rPr lang="fi-FI" dirty="0" smtClean="0"/>
              <a:t>Laaja-alaiset </a:t>
            </a:r>
            <a:r>
              <a:rPr lang="fi-FI" dirty="0" smtClean="0">
                <a:solidFill>
                  <a:schemeClr val="bg2"/>
                </a:solidFill>
              </a:rPr>
              <a:t>oppimisen</a:t>
            </a:r>
            <a:r>
              <a:rPr lang="fi-FI" dirty="0" smtClean="0"/>
              <a:t> osaaminen</a:t>
            </a:r>
            <a:endParaRPr lang="fi-FI" sz="1400" dirty="0" smtClean="0">
              <a:solidFill>
                <a:srgbClr val="FF0000"/>
              </a:solidFill>
            </a:endParaRPr>
          </a:p>
          <a:p>
            <a:r>
              <a:rPr lang="fi-FI" dirty="0" smtClean="0"/>
              <a:t>Arviointi</a:t>
            </a:r>
          </a:p>
          <a:p>
            <a:r>
              <a:rPr lang="fi-FI" dirty="0" smtClean="0"/>
              <a:t>Oppimisympäristö laajenee</a:t>
            </a:r>
          </a:p>
          <a:p>
            <a:endParaRPr lang="fi-FI" dirty="0" smtClean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5.9.2016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2</a:t>
            </a:fld>
            <a:endParaRPr lang="fi-FI" dirty="0"/>
          </a:p>
        </p:txBody>
      </p:sp>
      <p:pic>
        <p:nvPicPr>
          <p:cNvPr id="7" name="Kuv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0732" y="1851103"/>
            <a:ext cx="4272000" cy="320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77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Mikä muuttuu?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Oppimiskäytänteet monipuolistuvat</a:t>
            </a:r>
          </a:p>
          <a:p>
            <a:r>
              <a:rPr lang="fi-FI" dirty="0" smtClean="0"/>
              <a:t>Oppimisympäristö laajenee</a:t>
            </a:r>
          </a:p>
          <a:p>
            <a:r>
              <a:rPr lang="fi-FI" dirty="0" smtClean="0"/>
              <a:t>Arvioinnin kohteena ovat taidot ja omien tavoitteiden mukainen edistyminen </a:t>
            </a:r>
          </a:p>
          <a:p>
            <a:r>
              <a:rPr lang="fi-FI" dirty="0" smtClean="0"/>
              <a:t>Englanti alkaa 2</a:t>
            </a:r>
            <a:r>
              <a:rPr lang="fi-FI" dirty="0"/>
              <a:t>. </a:t>
            </a:r>
            <a:r>
              <a:rPr lang="fi-FI" dirty="0" smtClean="0"/>
              <a:t>luokalla</a:t>
            </a:r>
          </a:p>
          <a:p>
            <a:r>
              <a:rPr lang="fi-FI" dirty="0" smtClean="0"/>
              <a:t>Ruotsi </a:t>
            </a:r>
            <a:r>
              <a:rPr lang="fi-FI" dirty="0"/>
              <a:t>alkaa 6. </a:t>
            </a:r>
            <a:r>
              <a:rPr lang="fi-FI" dirty="0" smtClean="0"/>
              <a:t>luokalla</a:t>
            </a:r>
            <a:endParaRPr lang="fi-FI" dirty="0"/>
          </a:p>
          <a:p>
            <a:r>
              <a:rPr lang="fi-FI" dirty="0" smtClean="0"/>
              <a:t>Yhteiskuntaoppi </a:t>
            </a:r>
            <a:r>
              <a:rPr lang="fi-FI" dirty="0"/>
              <a:t>alkaa 4. </a:t>
            </a:r>
            <a:r>
              <a:rPr lang="fi-FI" dirty="0" smtClean="0"/>
              <a:t>luokalla </a:t>
            </a:r>
          </a:p>
          <a:p>
            <a:r>
              <a:rPr lang="fi-FI" dirty="0" smtClean="0"/>
              <a:t>Oppilaanohjaus </a:t>
            </a:r>
            <a:r>
              <a:rPr lang="fi-FI" dirty="0"/>
              <a:t>alkaa 1. </a:t>
            </a:r>
            <a:r>
              <a:rPr lang="fi-FI" dirty="0" smtClean="0"/>
              <a:t>luokalla</a:t>
            </a:r>
            <a:endParaRPr lang="fi-FI" dirty="0"/>
          </a:p>
          <a:p>
            <a:r>
              <a:rPr lang="fi-FI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Tekninen työ + tekstiilityö = käsityö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5.9.2016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02166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Monialaiset oppimiskokonaisuudet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r>
              <a:rPr lang="fi-FI" dirty="0" smtClean="0"/>
              <a:t>Opitaan ymmärtämään </a:t>
            </a:r>
            <a:r>
              <a:rPr lang="fi-FI" dirty="0"/>
              <a:t>asioiden välisiä </a:t>
            </a:r>
            <a:r>
              <a:rPr lang="fi-FI" dirty="0" smtClean="0"/>
              <a:t>suhteita usean oppiaineen näkökulmasta.</a:t>
            </a:r>
          </a:p>
          <a:p>
            <a:r>
              <a:rPr lang="fi-FI" dirty="0" smtClean="0"/>
              <a:t>Oppiaineet</a:t>
            </a:r>
            <a:r>
              <a:rPr lang="fi-FI" dirty="0"/>
              <a:t>, eri-ikäiset oppilaat, opettajat, ohjaajat ja koulun muu toiminta limittyvät toisiinsa yhdessä </a:t>
            </a:r>
            <a:r>
              <a:rPr lang="fi-FI" dirty="0" smtClean="0"/>
              <a:t>sovittujen tavoitteiden saavuttamiseksi</a:t>
            </a:r>
            <a:r>
              <a:rPr lang="fi-FI" dirty="0"/>
              <a:t>. </a:t>
            </a:r>
            <a:endParaRPr lang="fi-FI" dirty="0" smtClean="0"/>
          </a:p>
          <a:p>
            <a:r>
              <a:rPr lang="fi-FI" dirty="0" smtClean="0"/>
              <a:t>Yhteistyö lisääntyy mm. nuorisopalvelujen, museoiden, kirjastojen, yhdistysten </a:t>
            </a:r>
            <a:r>
              <a:rPr lang="fi-FI" dirty="0"/>
              <a:t>ja </a:t>
            </a:r>
            <a:r>
              <a:rPr lang="fi-FI" dirty="0" smtClean="0"/>
              <a:t>järjestöjen kanssa.</a:t>
            </a:r>
          </a:p>
          <a:p>
            <a:r>
              <a:rPr lang="fi-FI" dirty="0" smtClean="0"/>
              <a:t>Huoltajat mukaan!</a:t>
            </a:r>
            <a:endParaRPr lang="fi-FI" dirty="0"/>
          </a:p>
          <a:p>
            <a:r>
              <a:rPr lang="fi-FI" dirty="0" smtClean="0"/>
              <a:t>Jyväskylässä 2016-2018 </a:t>
            </a:r>
            <a:r>
              <a:rPr lang="fi-FI" dirty="0" err="1" smtClean="0"/>
              <a:t>MONOjen</a:t>
            </a:r>
            <a:r>
              <a:rPr lang="fi-FI" dirty="0" smtClean="0"/>
              <a:t> </a:t>
            </a:r>
            <a:r>
              <a:rPr lang="fi-FI" dirty="0"/>
              <a:t>yläteemana on Suomi 100v</a:t>
            </a:r>
            <a:r>
              <a:rPr lang="fi-FI" dirty="0" smtClean="0"/>
              <a:t>. </a:t>
            </a:r>
          </a:p>
          <a:p>
            <a:r>
              <a:rPr lang="fi-FI" dirty="0" smtClean="0"/>
              <a:t>Monialainen </a:t>
            </a:r>
            <a:r>
              <a:rPr lang="fi-FI" dirty="0"/>
              <a:t>osaaminen arvioidaan osana oppiaineita.</a:t>
            </a:r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5.9.2016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997445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Laaja-alaiset osaamiset taidot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5.9.2016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pic>
        <p:nvPicPr>
          <p:cNvPr id="7" name="Sisällön paikkamerkki 6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050" y="1253514"/>
            <a:ext cx="4698038" cy="4666639"/>
          </a:xfrm>
          <a:prstGeom prst="rect">
            <a:avLst/>
          </a:prstGeom>
          <a:noFill/>
        </p:spPr>
      </p:pic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5</a:t>
            </a:fld>
            <a:endParaRPr lang="fi-FI" dirty="0"/>
          </a:p>
        </p:txBody>
      </p:sp>
      <p:sp>
        <p:nvSpPr>
          <p:cNvPr id="8" name="Tekstiruutu 7"/>
          <p:cNvSpPr txBox="1"/>
          <p:nvPr/>
        </p:nvSpPr>
        <p:spPr>
          <a:xfrm>
            <a:off x="4958862" y="1535723"/>
            <a:ext cx="3892061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smtClean="0"/>
              <a:t>Laaja-alaisen osaamisen taidot = tulevaisuuden taidot</a:t>
            </a:r>
          </a:p>
          <a:p>
            <a:endParaRPr lang="fi-FI" dirty="0" smtClean="0"/>
          </a:p>
          <a:p>
            <a:r>
              <a:rPr lang="fi-FI" dirty="0" smtClean="0"/>
              <a:t>Taitoja harjoitellaan ja arvioidaan osana oppiaineiden opiskelua sekä monialaisten oppimiskokonaisuuksien kautta.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10230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Arviointi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44488" y="1150374"/>
            <a:ext cx="8229600" cy="4793227"/>
          </a:xfrm>
        </p:spPr>
        <p:txBody>
          <a:bodyPr/>
          <a:lstStyle/>
          <a:p>
            <a:r>
              <a:rPr lang="fi-FI" sz="1600" dirty="0" smtClean="0">
                <a:solidFill>
                  <a:schemeClr val="bg2"/>
                </a:solidFill>
              </a:rPr>
              <a:t>Oppimista </a:t>
            </a:r>
            <a:r>
              <a:rPr lang="fi-FI" sz="1600" dirty="0">
                <a:solidFill>
                  <a:schemeClr val="bg2"/>
                </a:solidFill>
              </a:rPr>
              <a:t>ja edistymistä seurataan arviointi- ja seurantakeskusteluissa</a:t>
            </a:r>
            <a:r>
              <a:rPr lang="fi-FI" sz="1600" dirty="0" smtClean="0">
                <a:solidFill>
                  <a:schemeClr val="bg2"/>
                </a:solidFill>
              </a:rPr>
              <a:t>. </a:t>
            </a:r>
          </a:p>
          <a:p>
            <a:r>
              <a:rPr lang="fi-FI" sz="2000" dirty="0" smtClean="0"/>
              <a:t>Arvioinnin painopiste on jatkuvassa arvioinnissa – arviointi on palautteen antamista.</a:t>
            </a:r>
            <a:r>
              <a:rPr lang="fi-FI" sz="2000" dirty="0"/>
              <a:t> </a:t>
            </a:r>
            <a:endParaRPr lang="fi-FI" sz="2000" dirty="0" smtClean="0"/>
          </a:p>
          <a:p>
            <a:r>
              <a:rPr lang="fi-FI" sz="2000" dirty="0" smtClean="0"/>
              <a:t>Arvioidaan </a:t>
            </a:r>
            <a:r>
              <a:rPr lang="fi-FI" sz="2000" dirty="0"/>
              <a:t>opittua ja kuinka </a:t>
            </a:r>
            <a:r>
              <a:rPr lang="fi-FI" sz="2000" dirty="0" smtClean="0"/>
              <a:t>yhdessä sovittuihin tavoitteisiin päästään. </a:t>
            </a:r>
          </a:p>
          <a:p>
            <a:r>
              <a:rPr lang="fi-FI" sz="2000" dirty="0"/>
              <a:t>Arviointikeskustelut viikoilla 49–6</a:t>
            </a:r>
          </a:p>
          <a:p>
            <a:r>
              <a:rPr lang="fi-FI" sz="2000" dirty="0" smtClean="0"/>
              <a:t>Arviointi perustuu ainekohtaisiin kuusiportaisiin taitotasokuvauksiin, jotka on tehty vuosiluokkakokonaisuuksille 1-2 ja 3-6. </a:t>
            </a:r>
          </a:p>
          <a:p>
            <a:r>
              <a:rPr lang="fi-FI" sz="2000" dirty="0" smtClean="0"/>
              <a:t>Taitotasot löytyvät oppiaineiden yhteydestä </a:t>
            </a:r>
            <a:r>
              <a:rPr lang="fi-FI" sz="2000" dirty="0" err="1" smtClean="0"/>
              <a:t>www.jyvaskyla.fi/opetus/opetussuunnitelma</a:t>
            </a:r>
            <a:endParaRPr lang="fi-FI" sz="2000" dirty="0" smtClean="0"/>
          </a:p>
          <a:p>
            <a:r>
              <a:rPr lang="fi-FI" sz="2000" dirty="0" smtClean="0"/>
              <a:t>Muodostavat </a:t>
            </a:r>
            <a:r>
              <a:rPr lang="fi-FI" sz="2000" dirty="0"/>
              <a:t>koko perusopetuksen kattavan jatkumon</a:t>
            </a:r>
            <a:r>
              <a:rPr lang="fi-FI" sz="2000" dirty="0" smtClean="0"/>
              <a:t>. </a:t>
            </a:r>
          </a:p>
          <a:p>
            <a:r>
              <a:rPr lang="fi-FI" sz="2000" dirty="0" smtClean="0"/>
              <a:t>Lukuvuosiarviointi luokilla </a:t>
            </a:r>
            <a:r>
              <a:rPr lang="fi-FI" sz="2000" dirty="0"/>
              <a:t>1-6 </a:t>
            </a:r>
            <a:r>
              <a:rPr lang="fi-FI" sz="2000" dirty="0" smtClean="0"/>
              <a:t>on </a:t>
            </a:r>
            <a:r>
              <a:rPr lang="fi-FI" sz="2000" dirty="0"/>
              <a:t>sanallista ja luokilla 7-9 numeerista sekä tarvittaessa sanallista. </a:t>
            </a:r>
          </a:p>
          <a:p>
            <a:endParaRPr lang="fi-FI" sz="2000" dirty="0"/>
          </a:p>
          <a:p>
            <a:endParaRPr lang="fi-FI" sz="1600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30071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smtClean="0"/>
              <a:t>Oppimisympäristö laajenee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smtClean="0"/>
              <a:t>Oppimista tapahtuu kaikkialla</a:t>
            </a:r>
          </a:p>
          <a:p>
            <a:r>
              <a:rPr lang="fi-FI" dirty="0" smtClean="0"/>
              <a:t>Ylös </a:t>
            </a:r>
            <a:r>
              <a:rPr lang="fi-FI" dirty="0"/>
              <a:t>pulpeteista ja ulos </a:t>
            </a:r>
            <a:r>
              <a:rPr lang="fi-FI" dirty="0" smtClean="0"/>
              <a:t>luokkahuoneista!</a:t>
            </a:r>
          </a:p>
          <a:p>
            <a:r>
              <a:rPr lang="fi-FI" dirty="0" smtClean="0"/>
              <a:t>Oppikirja on vain yksi oppimisen välineistä   </a:t>
            </a:r>
          </a:p>
          <a:p>
            <a:r>
              <a:rPr lang="fi-FI" dirty="0" smtClean="0"/>
              <a:t>Jyväskylässä Kulttuuri-kompassi</a:t>
            </a:r>
            <a:r>
              <a:rPr lang="fi-FI" dirty="0"/>
              <a:t>, Liikkuva koulu sekä </a:t>
            </a:r>
            <a:r>
              <a:rPr lang="fi-FI" dirty="0" smtClean="0"/>
              <a:t>Jyväskylän kaupungin luontokoulun toiminta ovat esimerkkejä monipuolisista oppimisympäristöistä</a:t>
            </a:r>
            <a:endParaRPr lang="fi-FI" dirty="0"/>
          </a:p>
          <a:p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64F52795-5AEB-5C46-8ABF-2C235A7DBF4D}" type="datetime1">
              <a:rPr lang="fi-FI" smtClean="0"/>
              <a:pPr>
                <a:defRPr/>
              </a:pPr>
              <a:t>5.9.2016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8AC36C8-14ED-174F-91BC-FEED42DCEDD6}" type="slidenum">
              <a:rPr lang="fi-FI" smtClean="0"/>
              <a:pPr>
                <a:defRPr/>
              </a:pPr>
              <a:t>7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934080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kl_powerpoint_pohja">
  <a:themeElements>
    <a:clrScheme name="Custom 2">
      <a:dk1>
        <a:sysClr val="windowText" lastClr="000000"/>
      </a:dk1>
      <a:lt1>
        <a:sysClr val="window" lastClr="FFFFFF"/>
      </a:lt1>
      <a:dk2>
        <a:srgbClr val="0A4B73"/>
      </a:dk2>
      <a:lt2>
        <a:srgbClr val="F2F2F2"/>
      </a:lt2>
      <a:accent1>
        <a:srgbClr val="F28705"/>
      </a:accent1>
      <a:accent2>
        <a:srgbClr val="2192BF"/>
      </a:accent2>
      <a:accent3>
        <a:srgbClr val="0A4B73"/>
      </a:accent3>
      <a:accent4>
        <a:srgbClr val="1AA17E"/>
      </a:accent4>
      <a:accent5>
        <a:srgbClr val="A69586"/>
      </a:accent5>
      <a:accent6>
        <a:srgbClr val="594C47"/>
      </a:accent6>
      <a:hlink>
        <a:srgbClr val="2192B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Asiakirjan_x0020_tila xmlns="f5c5f768-025d-4258-a717-78865902ec2e"/>
    <Diaarinumero xmlns="f5c5f768-025d-4258-a717-78865902ec2e" xsi:nil="true"/>
    <Julkisuus xmlns="f5c5f768-025d-4258-a717-78865902ec2e">Julkinen</Julkisuus>
    <Liiteasiakirja xmlns="f5c5f768-025d-4258-a717-78865902ec2e">
      <Url xsi:nil="true"/>
      <Description xsi:nil="true"/>
    </Liiteasiakirja>
    <Dokumentin_x0020_kuvaus xmlns="f5c5f768-025d-4258-a717-78865902ec2e">&lt;div&gt;&lt;/div&gt;</Dokumentin_x0020_kuvaus>
    <Asiakirjan_x0020_nimi xmlns="f5c5f768-025d-4258-a717-78865902ec2e">Kaupungin yleinen diapohja (malli, potx)</Asiakirjan_x0020_nimi>
    <Asiakirjan_x0020_kirjoittaja xmlns="f5c5f768-025d-4258-a717-78865902ec2e">Terhi Pekkarinen / Brand United Oy</Asiakirjan_x0020_kirjoittaja>
    <Asiakirjalaji xmlns="f5c5f768-025d-4258-a717-78865902ec2e">esitys</Asiakirjalaji>
    <Säilytysaika xmlns="f5c5f768-025d-4258-a717-78865902ec2e" xsi:nil="true"/>
    <Asiatunnus xmlns="f5c5f768-025d-4258-a717-78865902ec2e" xsi:nil="true"/>
    <Omistava_x0020_organisaatio xmlns="f5c5f768-025d-4258-a717-78865902ec2e">~ Hallintokeskus</Omistava_x0020_organisaatio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Yleinen" ma:contentTypeID="0x01010005F00720816C7C41B43655261CBB164B00677925416D751B4D970D3BAD6A31EBC6" ma:contentTypeVersion="17" ma:contentTypeDescription="" ma:contentTypeScope="" ma:versionID="09ccd4713ac3c426a4786d9290389a8d">
  <xsd:schema xmlns:xsd="http://www.w3.org/2001/XMLSchema" xmlns:p="http://schemas.microsoft.com/office/2006/metadata/properties" xmlns:ns2="f5c5f768-025d-4258-a717-78865902ec2e" targetNamespace="http://schemas.microsoft.com/office/2006/metadata/properties" ma:root="true" ma:fieldsID="ff16494b77f0a5b66cd06d26c731f84e" ns2:_="">
    <xsd:import namespace="f5c5f768-025d-4258-a717-78865902ec2e"/>
    <xsd:element name="properties">
      <xsd:complexType>
        <xsd:sequence>
          <xsd:element name="documentManagement">
            <xsd:complexType>
              <xsd:all>
                <xsd:element ref="ns2:Asiakirjan_x0020_nimi" minOccurs="0"/>
                <xsd:element ref="ns2:Omistava_x0020_organisaatio" minOccurs="0"/>
                <xsd:element ref="ns2:Asiakirjan_x0020_kirjoittaja" minOccurs="0"/>
                <xsd:element ref="ns2:Asiakirjalaji" minOccurs="0"/>
                <xsd:element ref="ns2:Asiakirjan_x0020_tila" minOccurs="0"/>
                <xsd:element ref="ns2:Julkisuus" minOccurs="0"/>
                <xsd:element ref="ns2:Säilytysaika" minOccurs="0"/>
                <xsd:element ref="ns2:Dokumentin_x0020_kuvaus" minOccurs="0"/>
                <xsd:element ref="ns2:Asiatunnus" minOccurs="0"/>
                <xsd:element ref="ns2:Diaarinumero" minOccurs="0"/>
                <xsd:element ref="ns2:Liiteasiakirja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f5c5f768-025d-4258-a717-78865902ec2e" elementFormDefault="qualified">
    <xsd:import namespace="http://schemas.microsoft.com/office/2006/documentManagement/types"/>
    <xsd:element name="Asiakirjan_x0020_nimi" ma:index="1" nillable="true" ma:displayName="Asiakirjan nimi" ma:internalName="Asiakirjan_x0020_nimi">
      <xsd:simpleType>
        <xsd:restriction base="dms:Text">
          <xsd:maxLength value="255"/>
        </xsd:restriction>
      </xsd:simpleType>
    </xsd:element>
    <xsd:element name="Omistava_x0020_organisaatio" ma:index="3" nillable="true" ma:displayName="Omistava organisaatio" ma:format="Dropdown" ma:internalName="Omistava_x0020_organisaatio">
      <xsd:simpleType>
        <xsd:restriction base="dms:Choice">
          <xsd:enumeration value="Konsernihallinto"/>
          <xsd:enumeration value="~ Hallintokeskus"/>
          <xsd:enumeration value="~ Kaupunginhallitus"/>
          <xsd:enumeration value="~ Kaupunginvaltuusto"/>
          <xsd:enumeration value="~ Tilintarkastus"/>
          <xsd:enumeration value="Liiketoimi"/>
          <xsd:enumeration value="~ Erillispalvelut"/>
          <xsd:enumeration value="~ Talous- ja hankintapalvelukeskus"/>
          <xsd:enumeration value="~ Tietohallinto"/>
          <xsd:enumeration value="Sivistystoimi"/>
          <xsd:enumeration value="~ Kulttuuri- ja nuorisotoimi"/>
          <xsd:enumeration value="~~ Kaupunginorkesteri"/>
          <xsd:enumeration value="~~ Kaupunginteatteri"/>
          <xsd:enumeration value="~~ Keski-Suomen museo"/>
          <xsd:enumeration value="~~ Kirjasto"/>
          <xsd:enumeration value="~~ Kulttuuripalvelukeskus"/>
          <xsd:enumeration value="~~ Kuvataidekoulu"/>
          <xsd:enumeration value="~~ Nuorisoasiainkeskus"/>
          <xsd:enumeration value="~~ Suomen käsityön museo"/>
          <xsd:enumeration value="~~ Taidemuseo"/>
          <xsd:enumeration value="~ Liikuntapalvelukeskus"/>
          <xsd:enumeration value="~ Opetustoimi"/>
          <xsd:enumeration value="~~ Erityiskoulut"/>
          <xsd:enumeration value="~~ Lukiot"/>
          <xsd:enumeration value="~~ Opetuspalvelukeskus"/>
          <xsd:enumeration value="~~ Peruskoulut, 1-6 lk"/>
          <xsd:enumeration value="~~ Peruskoulut, 7-9 lk"/>
          <xsd:enumeration value="Sosiaali- ja terveyspalvelukeskus"/>
          <xsd:enumeration value="~ Avoterveydenhuollon palvelut"/>
          <xsd:enumeration value="~~ Avosairaanhoito"/>
          <xsd:enumeration value="~~ Hammashuolto"/>
          <xsd:enumeration value="~~ Terveyden edistäminen"/>
          <xsd:enumeration value="~ Hallinto ja talous"/>
          <xsd:enumeration value="~ Jyväskylän Seudun Työterveyshuolto"/>
          <xsd:enumeration value="~ Lasten päivähoitopalvelut"/>
          <xsd:enumeration value="~ Sosiaali- ja mielenterveyspalvelut"/>
          <xsd:enumeration value="~~ Aikuispsykiatria ja päihdepalvelut"/>
          <xsd:enumeration value="~~ Kuntouttava sosiaalityö ja perusturva"/>
          <xsd:enumeration value="~~ Lastensuojelu"/>
          <xsd:enumeration value="~~ Psykososiaaliset palvelut"/>
          <xsd:enumeration value="~~ Työllisyyspalvelut"/>
          <xsd:enumeration value="~~ Vammaispalvelut"/>
          <xsd:enumeration value="~ Vanhuspalvelut ja terveyskeskussairaala"/>
          <xsd:enumeration value="~~ Kotihoito ja palveluasuminen"/>
          <xsd:enumeration value="~~ Terveyskeskussairaala"/>
          <xsd:enumeration value="~~ Vanhainkoti"/>
          <xsd:enumeration value="Yhdyskuntatoimi"/>
          <xsd:enumeration value="~ Hallinto- ja kehittämisosasto"/>
          <xsd:enumeration value="~ Jyväskylän Vesi"/>
          <xsd:enumeration value="~ Katu- ja puisto-osasto"/>
          <xsd:enumeration value="~ Kaupunkisuunnitteluosasto"/>
          <xsd:enumeration value="~ Rakennusvalvontaosasto"/>
          <xsd:enumeration value="~ Tonttiosasto"/>
          <xsd:enumeration value="~ Ympäristöosasto"/>
          <xsd:enumeration value="Aluetekniikka"/>
          <xsd:enumeration value="Kylän kattaus"/>
          <xsd:enumeration value="Tilapalvelu"/>
          <xsd:enumeration value="Total Kiinteistöpalvelu"/>
          <xsd:enumeration value="Jyväskylän seudun kansalaisopisto"/>
          <xsd:enumeration value="Keski-Suomen pelastuslaitos"/>
          <xsd:enumeration value="Yhteiset"/>
        </xsd:restriction>
      </xsd:simpleType>
    </xsd:element>
    <xsd:element name="Asiakirjan_x0020_kirjoittaja" ma:index="4" nillable="true" ma:displayName="Asiakirjan kirjoittaja" ma:internalName="Asiakirjan_x0020_kirjoittaja">
      <xsd:simpleType>
        <xsd:restriction base="dms:Text">
          <xsd:maxLength value="255"/>
        </xsd:restriction>
      </xsd:simpleType>
    </xsd:element>
    <xsd:element name="Asiakirjalaji" ma:index="5" nillable="true" ma:displayName="Asiakirjalaji" ma:format="Dropdown" ma:internalName="Asiakirjalaji">
      <xsd:simpleType>
        <xsd:restriction base="dms:Choice">
          <xsd:enumeration value="esitys"/>
          <xsd:enumeration value="kartta tai piirustus"/>
          <xsd:enumeration value="kirje"/>
          <xsd:enumeration value="kuva tai äänite"/>
          <xsd:enumeration value="lomake"/>
          <xsd:enumeration value="muistio"/>
          <xsd:enumeration value="ohje tai sääntö"/>
          <xsd:enumeration value="pöytäkirja"/>
          <xsd:enumeration value="raportti tai selonteko"/>
          <xsd:enumeration value="rekisteri tai luettelo"/>
          <xsd:enumeration value="sopimus"/>
          <xsd:enumeration value="suunnitelma"/>
          <xsd:enumeration value="tiedote tai esite"/>
          <xsd:enumeration value="tilasto"/>
          <xsd:enumeration value="toimintakertomus"/>
        </xsd:restriction>
      </xsd:simpleType>
    </xsd:element>
    <xsd:element name="Asiakirjan_x0020_tila" ma:index="6" nillable="true" ma:displayName="Asiakirjan tila" ma:internalName="Asiakirjan_x0020_tila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Keskeneräinen"/>
                  </xsd:restriction>
                </xsd:simpleType>
              </xsd:element>
            </xsd:sequence>
          </xsd:extension>
        </xsd:complexContent>
      </xsd:complexType>
    </xsd:element>
    <xsd:element name="Julkisuus" ma:index="7" nillable="true" ma:displayName="Julkisuus" ma:default="Julkinen" ma:format="RadioButtons" ma:internalName="Julkisuus">
      <xsd:simpleType>
        <xsd:restriction base="dms:Choice">
          <xsd:enumeration value="Julkinen"/>
          <xsd:enumeration value="Ei-julkinen"/>
          <xsd:enumeration value="Salainen"/>
        </xsd:restriction>
      </xsd:simpleType>
    </xsd:element>
    <xsd:element name="Säilytysaika" ma:index="8" nillable="true" ma:displayName="Säilytysaika" ma:format="Dropdown" ma:internalName="S_x00e4_ilytysaika">
      <xsd:simpleType>
        <xsd:restriction base="dms:Choice">
          <xsd:enumeration value="oma tarve"/>
          <xsd:enumeration value="voimassaoloaika + 2v"/>
          <xsd:enumeration value="2v"/>
          <xsd:enumeration value="6v"/>
          <xsd:enumeration value="10v"/>
          <xsd:enumeration value="50v"/>
          <xsd:enumeration value="säilytetään pysyvästi"/>
        </xsd:restriction>
      </xsd:simpleType>
    </xsd:element>
    <xsd:element name="Dokumentin_x0020_kuvaus" ma:index="9" nillable="true" ma:displayName="Dokumentin kuvaus" ma:internalName="Dokumentin_x0020_kuvaus">
      <xsd:simpleType>
        <xsd:restriction base="dms:Note"/>
      </xsd:simpleType>
    </xsd:element>
    <xsd:element name="Asiatunnus" ma:index="10" nillable="true" ma:displayName="Asiatunnus" ma:internalName="Asiatunnus">
      <xsd:simpleType>
        <xsd:restriction base="dms:Text">
          <xsd:maxLength value="255"/>
        </xsd:restriction>
      </xsd:simpleType>
    </xsd:element>
    <xsd:element name="Diaarinumero" ma:index="11" nillable="true" ma:displayName="Diaarinumero" ma:internalName="Diaarinumero">
      <xsd:simpleType>
        <xsd:restriction base="dms:Text">
          <xsd:maxLength value="255"/>
        </xsd:restriction>
      </xsd:simpleType>
    </xsd:element>
    <xsd:element name="Liiteasiakirja" ma:index="12" nillable="true" ma:displayName="Liiteasiakirja" ma:format="Hyperlink" ma:internalName="Liiteasiakirja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4" ma:displayName="Sisältölaji" ma:readOnly="true"/>
        <xsd:element ref="dc:title" minOccurs="0" maxOccurs="1" ma:index="2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Props1.xml><?xml version="1.0" encoding="utf-8"?>
<ds:datastoreItem xmlns:ds="http://schemas.openxmlformats.org/officeDocument/2006/customXml" ds:itemID="{B12033A4-FF2A-4B3D-A7DF-5E05238199C0}">
  <ds:schemaRefs>
    <ds:schemaRef ds:uri="http://purl.org/dc/elements/1.1/"/>
    <ds:schemaRef ds:uri="f5c5f768-025d-4258-a717-78865902ec2e"/>
    <ds:schemaRef ds:uri="http://purl.org/dc/terms/"/>
    <ds:schemaRef ds:uri="http://purl.org/dc/dcmitype/"/>
    <ds:schemaRef ds:uri="http://www.w3.org/XML/1998/namespace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22DECD27-D3B0-4F81-A362-59DE0FE603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0B98362-3DFD-45C0-80EC-91156409C03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5c5f768-025d-4258-a717-78865902ec2e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Jkl_powerpoint_pohja</Template>
  <TotalTime>236</TotalTime>
  <Words>258</Words>
  <Application>Microsoft Office PowerPoint</Application>
  <PresentationFormat>Näytössä katseltava diaesitys (4:3)</PresentationFormat>
  <Paragraphs>54</Paragraphs>
  <Slides>7</Slides>
  <Notes>0</Notes>
  <HiddenSlides>0</HiddenSlides>
  <MMClips>0</MMClips>
  <ScaleCrop>false</ScaleCrop>
  <HeadingPairs>
    <vt:vector size="4" baseType="variant">
      <vt:variant>
        <vt:lpstr>Teema</vt:lpstr>
      </vt:variant>
      <vt:variant>
        <vt:i4>1</vt:i4>
      </vt:variant>
      <vt:variant>
        <vt:lpstr>Dian otsikot</vt:lpstr>
      </vt:variant>
      <vt:variant>
        <vt:i4>7</vt:i4>
      </vt:variant>
    </vt:vector>
  </HeadingPairs>
  <TitlesOfParts>
    <vt:vector size="8" baseType="lpstr">
      <vt:lpstr>Jkl_powerpoint_pohja</vt:lpstr>
      <vt:lpstr>PowerPoint-esitys</vt:lpstr>
      <vt:lpstr>Sisältö</vt:lpstr>
      <vt:lpstr>Mikä muuttuu?</vt:lpstr>
      <vt:lpstr>Monialaiset oppimiskokonaisuudet</vt:lpstr>
      <vt:lpstr>Laaja-alaiset osaamiset taidot</vt:lpstr>
      <vt:lpstr>Arviointi</vt:lpstr>
      <vt:lpstr>Oppimisympäristö laajenee</vt:lpstr>
    </vt:vector>
  </TitlesOfParts>
  <Company>Jyväskylän kaupunki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OPS 2016 koulujen vanhempainiltoihin</dc:title>
  <dc:creator>JKL</dc:creator>
  <cp:lastModifiedBy>Risto Rönnberg</cp:lastModifiedBy>
  <cp:revision>18</cp:revision>
  <dcterms:created xsi:type="dcterms:W3CDTF">2016-08-09T09:11:50Z</dcterms:created>
  <dcterms:modified xsi:type="dcterms:W3CDTF">2016-09-05T07:03:09Z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0x01010005F00720816C7C41B43655261CBB164B00677925416D751B4D970D3BAD6A31EBC6</vt:lpwstr>
  </property>
</Properties>
</file>