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9144000"/>
  <p:notesSz cx="6858000" cy="9144000"/>
  <p:embeddedFontLst>
    <p:embeddedFont>
      <p:font typeface="Raleway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aleway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aleway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aleway-italic.fntdata"/><Relationship Id="rId6" Type="http://schemas.openxmlformats.org/officeDocument/2006/relationships/slide" Target="slides/slide1.xml"/><Relationship Id="rId18" Type="http://schemas.openxmlformats.org/officeDocument/2006/relationships/font" Target="fonts/Raleway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7655a33e70_0_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7655a33e70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3534800"/>
            <a:ext cx="8982600" cy="3215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485875" y="352633"/>
            <a:ext cx="8183700" cy="196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485875" y="2317433"/>
            <a:ext cx="8183700" cy="114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/>
          <p:nvPr/>
        </p:nvSpPr>
        <p:spPr>
          <a:xfrm>
            <a:off x="80700" y="3534800"/>
            <a:ext cx="8982600" cy="3215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990668"/>
            <a:ext cx="8520600" cy="267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3793576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ko ja sisältö" type="obj">
  <p:cSld name="OBJEC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1800"/>
            </a:lvl9pPr>
          </a:lstStyle>
          <a:p/>
        </p:txBody>
      </p:sp>
      <p:sp>
        <p:nvSpPr>
          <p:cNvPr id="56" name="Google Shape;56;p1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13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13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13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80700" y="3534800"/>
            <a:ext cx="8982600" cy="3215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3"/>
          <p:cNvSpPr txBox="1"/>
          <p:nvPr>
            <p:ph type="title"/>
          </p:nvPr>
        </p:nvSpPr>
        <p:spPr>
          <a:xfrm>
            <a:off x="485875" y="2286000"/>
            <a:ext cx="8183700" cy="1047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2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701800"/>
            <a:ext cx="56040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636800" y="107600"/>
            <a:ext cx="4426500" cy="66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9" name="Google Shape;39;p9"/>
          <p:cNvCxnSpPr/>
          <p:nvPr/>
        </p:nvCxnSpPr>
        <p:spPr>
          <a:xfrm>
            <a:off x="5029675" y="59940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0" name="Google Shape;40;p9"/>
          <p:cNvSpPr txBox="1"/>
          <p:nvPr>
            <p:ph type="title"/>
          </p:nvPr>
        </p:nvSpPr>
        <p:spPr>
          <a:xfrm>
            <a:off x="265500" y="1575600"/>
            <a:ext cx="4045200" cy="2044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1" name="Google Shape;41;p9"/>
          <p:cNvSpPr txBox="1"/>
          <p:nvPr>
            <p:ph idx="1" type="subTitle"/>
          </p:nvPr>
        </p:nvSpPr>
        <p:spPr>
          <a:xfrm>
            <a:off x="265500" y="3692001"/>
            <a:ext cx="4045200" cy="179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l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peda.net/opetussuunnitelma/ksops/jyvaskyla/kompassi/luokkatasot/2-luokka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peda.net/jyvaskyla/jyskankoulu/luokkien-sivut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ctrTitle"/>
          </p:nvPr>
        </p:nvSpPr>
        <p:spPr>
          <a:xfrm>
            <a:off x="485875" y="352633"/>
            <a:ext cx="8183700" cy="196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fi-FI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TOPPUJEN VANHEMPAINILTA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4"/>
          <p:cNvSpPr txBox="1"/>
          <p:nvPr>
            <p:ph idx="1" type="subTitle"/>
          </p:nvPr>
        </p:nvSpPr>
        <p:spPr>
          <a:xfrm>
            <a:off x="314100" y="2280908"/>
            <a:ext cx="8183700" cy="11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</a:pPr>
            <a:r>
              <a:rPr lang="fi-FI" sz="3200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elokuu 2023</a:t>
            </a:r>
            <a:endParaRPr b="0" i="0" sz="3200" u="none" cap="none" strike="noStrike">
              <a:solidFill>
                <a:schemeClr val="accent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/>
          <p:nvPr>
            <p:ph type="title"/>
          </p:nvPr>
        </p:nvSpPr>
        <p:spPr>
          <a:xfrm>
            <a:off x="311700" y="428131"/>
            <a:ext cx="8520600" cy="11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fi-FI" sz="3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Yhteydenpito kodin ja koulun välillä</a:t>
            </a:r>
            <a:endParaRPr b="0" sz="3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23"/>
          <p:cNvSpPr txBox="1"/>
          <p:nvPr>
            <p:ph idx="1" type="body"/>
          </p:nvPr>
        </p:nvSpPr>
        <p:spPr>
          <a:xfrm>
            <a:off x="311700" y="1379583"/>
            <a:ext cx="8520600" cy="501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798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fi-FI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Koko koulua koskevat tiedotteet tulevat Wilman kautta. 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34290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•"/>
            </a:pPr>
            <a:r>
              <a:rPr lang="fi-FI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Pedanetissa, luokan sivulla ovat läksyt ja ajankohtaiset asiat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•"/>
            </a:pPr>
            <a:r>
              <a:rPr lang="fi-FI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Ensisijaisesti kaikki yhteydenotot Wilmassa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ource Sans Pro"/>
              <a:buChar char="•"/>
            </a:pPr>
            <a:r>
              <a:rPr lang="fi-FI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Poissaolot tuntimerkintöihin </a:t>
            </a:r>
            <a:r>
              <a:rPr b="1" lang="fi-FI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ennen koulupäivän alkua 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•"/>
            </a:pPr>
            <a:r>
              <a:rPr lang="fi-FI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Opettaja lukee Wilmaa päivittäin, pääasiassa ennen oppitunteja ja opetuksen jälkeen iltapäivällä, ja vastaa viesteihin työajan puitteissa.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•"/>
            </a:pPr>
            <a:r>
              <a:rPr lang="fi-FI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Liikuntatunnilla huomioitavista asioista ilmoitus huoltajalta Wilmassa.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800">
              <a:solidFill>
                <a:srgbClr val="99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/>
              <a:t>Muita asioita 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2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440055" lvl="0" marL="457200" marR="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fi-FI" sz="3600"/>
              <a:t>Läksykerho</a:t>
            </a:r>
            <a:endParaRPr sz="3600"/>
          </a:p>
          <a:p>
            <a:pPr indent="-440055" lvl="0" marL="457200" marR="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fi-FI" sz="3600"/>
              <a:t>Vihreä lippu</a:t>
            </a:r>
            <a:endParaRPr sz="3600"/>
          </a:p>
          <a:p>
            <a:pPr indent="-440055" lvl="0" marL="457200" marR="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fi-FI" sz="3600"/>
              <a:t>Oppilaskuntatoiminta</a:t>
            </a:r>
            <a:endParaRPr sz="3600"/>
          </a:p>
          <a:p>
            <a:pPr indent="-440055" lvl="0" marL="457200" marR="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fi-FI" sz="3600"/>
              <a:t>Vanhempaintoimikunta</a:t>
            </a:r>
            <a:endParaRPr sz="3600"/>
          </a:p>
          <a:p>
            <a:pPr indent="-440055" lvl="0" marL="457200" marR="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fi-FI" sz="3600"/>
              <a:t>Kummitoiminta jatkuu</a:t>
            </a:r>
            <a:endParaRPr sz="3600"/>
          </a:p>
          <a:p>
            <a:pPr indent="-440055" lvl="0" marL="457200" marR="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fi-FI" sz="3600"/>
              <a:t>Kulttuurikompassi </a:t>
            </a:r>
            <a:r>
              <a:rPr lang="fi-FI" sz="3364"/>
              <a:t>(</a:t>
            </a:r>
            <a:r>
              <a:rPr lang="fi-FI" sz="3364" u="sng">
                <a:solidFill>
                  <a:schemeClr val="hlink"/>
                </a:solidFill>
                <a:hlinkClick r:id="rId3"/>
              </a:rPr>
              <a:t>https://peda.net/opetussuunnitelma/ksops/jyvaskyla/kompassi/luokkatasot/2-luokka</a:t>
            </a:r>
            <a:r>
              <a:rPr lang="fi-FI" sz="3364"/>
              <a:t>)</a:t>
            </a:r>
            <a:endParaRPr sz="3364"/>
          </a:p>
          <a:p>
            <a:pPr indent="0" lvl="0" marL="457200" marR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/>
              <a:t>               YHTEISIÄ ASIOITA     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514350" lvl="0" marL="5143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AutoNum type="arabicPeriod"/>
            </a:pPr>
            <a:r>
              <a:rPr b="0" i="0" lang="fi-FI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Toisen luokan tavoitteet</a:t>
            </a:r>
            <a:endParaRPr/>
          </a:p>
          <a:p>
            <a:pPr indent="-514350" lvl="0" marL="51435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AutoNum type="arabicPeriod"/>
            </a:pPr>
            <a:r>
              <a:rPr b="0" i="0" lang="fi-FI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Erityisopetus ja tukiopetus</a:t>
            </a:r>
            <a:endParaRPr/>
          </a:p>
          <a:p>
            <a:pPr indent="-514350" lvl="0" marL="51435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AutoNum type="arabicPeriod"/>
            </a:pPr>
            <a:r>
              <a:rPr b="0" i="0" lang="fi-FI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Kokeet ja arviointi</a:t>
            </a:r>
            <a:endParaRPr/>
          </a:p>
          <a:p>
            <a:pPr indent="-514350" lvl="0" marL="51435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AutoNum type="arabicPeriod"/>
            </a:pPr>
            <a:r>
              <a:rPr b="0" i="0" lang="fi-FI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Tiedottaminen</a:t>
            </a:r>
            <a:endParaRPr/>
          </a:p>
          <a:p>
            <a:pPr indent="-514350" lvl="0" marL="514350" marR="0" rtl="0" algn="l"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Font typeface="Arial"/>
              <a:buAutoNum type="arabicPeriod"/>
            </a:pPr>
            <a:r>
              <a:rPr lang="fi-FI"/>
              <a:t>Muita asioita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fi-FI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TYÖSKENTELYTAIDOT: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108175" y="1652550"/>
            <a:ext cx="91440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02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fi-FI" sz="3000"/>
              <a:t>LÄKSYT:</a:t>
            </a:r>
            <a:endParaRPr sz="3000"/>
          </a:p>
          <a:p>
            <a:pPr indent="-2984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–"/>
            </a:pPr>
            <a:r>
              <a:rPr b="0" i="0" lang="fi-FI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Oppilas osaa merkitä kotitehtävänsä sovitulla tavalla ja huolehtia niiden tekemisestä. </a:t>
            </a:r>
            <a:endParaRPr b="0" i="0" sz="3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1" marL="742950" marR="0" rtl="0" algn="l">
              <a:spcBef>
                <a:spcPts val="0"/>
              </a:spcBef>
              <a:spcAft>
                <a:spcPts val="0"/>
              </a:spcAft>
              <a:buSzPts val="3000"/>
              <a:buChar char="–"/>
            </a:pPr>
            <a:r>
              <a:rPr lang="fi-FI" sz="3000"/>
              <a:t>Läksyt löytyvät Pedanetista luokan omalta sivulta</a:t>
            </a:r>
            <a:endParaRPr sz="3000"/>
          </a:p>
          <a:p>
            <a:pPr indent="0" lvl="0" marL="74295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None/>
            </a:pPr>
            <a:r>
              <a:rPr lang="fi-FI" sz="3000"/>
              <a:t>(</a:t>
            </a:r>
            <a:r>
              <a:rPr lang="fi-FI" sz="2520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https://peda.net/jyvaskyla/jyskankoulu/luokkien-sivut</a:t>
            </a:r>
            <a:r>
              <a:rPr lang="fi-FI" sz="2520"/>
              <a:t> )</a:t>
            </a:r>
            <a:endParaRPr sz="2520"/>
          </a:p>
          <a:p>
            <a:pPr indent="0" lvl="0" marL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None/>
            </a:pPr>
            <a:r>
              <a:t/>
            </a:r>
            <a:endParaRPr sz="2520"/>
          </a:p>
          <a:p>
            <a:pPr indent="-298450" lvl="1" marL="742950" marR="0" rtl="0" algn="l">
              <a:spcBef>
                <a:spcPts val="0"/>
              </a:spcBef>
              <a:spcAft>
                <a:spcPts val="0"/>
              </a:spcAft>
              <a:buSzPts val="3000"/>
              <a:buChar char="–"/>
            </a:pPr>
            <a:r>
              <a:rPr lang="fi-FI" sz="3000"/>
              <a:t>Läksyistä huolehtiminen on huoltajan vastuulla</a:t>
            </a:r>
            <a:endParaRPr sz="3000"/>
          </a:p>
          <a:p>
            <a:pPr indent="-298450" lvl="1" marL="742950" marR="0" rtl="0" algn="l">
              <a:spcBef>
                <a:spcPts val="0"/>
              </a:spcBef>
              <a:spcAft>
                <a:spcPts val="0"/>
              </a:spcAft>
              <a:buSzPts val="3000"/>
              <a:buChar char="–"/>
            </a:pPr>
            <a:r>
              <a:rPr lang="fi-FI" sz="3000"/>
              <a:t>Jos tarkistatte läksyn, merkatkaa se puumerkillänne</a:t>
            </a:r>
            <a:endParaRPr sz="3000"/>
          </a:p>
          <a:p>
            <a:pPr indent="0" lvl="0" marL="342900" marR="0" rtl="0" algn="l">
              <a:spcBef>
                <a:spcPts val="640"/>
              </a:spcBef>
              <a:spcAft>
                <a:spcPts val="1200"/>
              </a:spcAft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fi-FI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TYÖSKENTELYTAIDOT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457200" y="1178700"/>
            <a:ext cx="8229600" cy="523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9700" lvl="0" marL="3429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None/>
            </a:pPr>
            <a:r>
              <a:t/>
            </a:r>
            <a:endParaRPr sz="2540"/>
          </a:p>
          <a:p>
            <a:pPr indent="-300990" lvl="0" marL="342900" rtl="0" algn="l">
              <a:lnSpc>
                <a:spcPct val="95000"/>
              </a:lnSpc>
              <a:spcBef>
                <a:spcPts val="640"/>
              </a:spcBef>
              <a:spcAft>
                <a:spcPts val="0"/>
              </a:spcAft>
              <a:buSzPts val="2540"/>
              <a:buChar char="•"/>
            </a:pPr>
            <a:r>
              <a:rPr lang="fi-FI" sz="2540"/>
              <a:t>Oppilas osaa huolehtia omista vaatteistaan ja välineistään sekä harjoittelee myös yhteisistä tavaroista ja välineistä huolehtimista.</a:t>
            </a:r>
            <a:endParaRPr sz="2540"/>
          </a:p>
          <a:p>
            <a:pPr indent="-300990" lvl="0" marL="342900" marR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540"/>
              <a:buFont typeface="Arial"/>
              <a:buChar char="•"/>
            </a:pPr>
            <a:r>
              <a:rPr b="0" i="0" lang="fi-FI" sz="2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Oppilas harjoittelee ohjeen kuuntelemista, ohjeen mukaan toimimista, keskittynyttä työskentelyä ja tehtävän loppuunsaattamista. Hän antaa työrauhan itselle ja muille. </a:t>
            </a:r>
            <a:endParaRPr sz="2540"/>
          </a:p>
          <a:p>
            <a:pPr indent="-342900" lvl="0" marL="342900" marR="0" rtl="0" algn="l">
              <a:lnSpc>
                <a:spcPct val="9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None/>
            </a:pPr>
            <a:r>
              <a:t/>
            </a:r>
            <a:endParaRPr b="0" i="0" sz="254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0990" lvl="0" marL="342900" marR="0" rtl="0" algn="l">
              <a:lnSpc>
                <a:spcPct val="9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540"/>
              <a:buFont typeface="Arial"/>
              <a:buChar char="•"/>
            </a:pPr>
            <a:r>
              <a:rPr b="0" i="0" lang="fi-FI" sz="2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Oppilas harjoittelee oman ja toisen työn arvostamista sekä ryhmässä toimimista.</a:t>
            </a:r>
            <a:endParaRPr b="0" i="0" sz="254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39700" lvl="0" marL="342900" marR="0" rtl="0" algn="l">
              <a:lnSpc>
                <a:spcPct val="9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None/>
            </a:pPr>
            <a:r>
              <a:t/>
            </a:r>
            <a:endParaRPr b="0" i="0" sz="254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203200" marR="0" rtl="0" algn="l">
              <a:lnSpc>
                <a:spcPct val="95000"/>
              </a:lnSpc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2240"/>
              <a:buFont typeface="Arial"/>
              <a:buNone/>
            </a:pPr>
            <a:r>
              <a:t/>
            </a:r>
            <a:endParaRPr b="0" i="0" sz="254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fi-FI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ÄIDINKIELI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fi-FI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Oppilas lukee ja ymmärtää ikätasoista tekstiä.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fi-FI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Oppilas kirjoittaa pieniä tarinoita. Hän harjoittelee lauseen tunnusmerkkejä, isoa alkukirjainta, pistettä ja sanavälin käyttöä. 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fi-FI"/>
              <a:t>Oppilas harjoittelee näppäintaitoja.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fi-FI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ÄIDINKIELI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1397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fi-FI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Oppilas kuuntelee tarkasti ja tekee päätelmiä kuulemastaan. Hän ilmaisee itseään suullisesti erilaisissa tilanteissa ja osallistuu ilmaisuharjoituksiin. 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fi-FI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Oppilas innostuu lukemaan itselleen sopivia ja mieluisia kirjoja.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fi-FI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MATEMATIIKKA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80"/>
              <a:buFont typeface="Arial"/>
              <a:buChar char="•"/>
            </a:pPr>
            <a:r>
              <a:rPr b="0" i="0" lang="fi-FI" sz="24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Opetuksen päätavoite on matemaattisen ajattelun kehittäminen: Ongelman muuntaminen matematiikan kielelle, sen ratkaiseminen ja kirjaaminen matemaattisten sääntöjen mukaan. </a:t>
            </a:r>
            <a:endParaRPr/>
          </a:p>
          <a:p>
            <a:pPr indent="-185420" lvl="0" marL="342900" marR="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Font typeface="Arial"/>
              <a:buNone/>
            </a:pPr>
            <a:r>
              <a:t/>
            </a:r>
            <a:endParaRPr b="0" i="0" sz="248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Font typeface="Arial"/>
              <a:buChar char="•"/>
            </a:pPr>
            <a:r>
              <a:rPr b="0" i="0" lang="fi-FI" sz="24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Oppilas ymmärtää kymmenjärjestelmän periaatteen.</a:t>
            </a:r>
            <a:endParaRPr/>
          </a:p>
          <a:p>
            <a:pPr indent="-185420" lvl="0" marL="342900" marR="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Font typeface="Arial"/>
              <a:buNone/>
            </a:pPr>
            <a:r>
              <a:t/>
            </a:r>
            <a:endParaRPr b="0" i="0" sz="248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Font typeface="Arial"/>
              <a:buChar char="•"/>
            </a:pPr>
            <a:r>
              <a:rPr b="0" i="0" lang="fi-FI" sz="24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Oppilas osaa ratkaista mekaanisia (esim. 27+ 56) ja sanallisia päässälaskutehtäviä lukualueella 0-100. </a:t>
            </a:r>
            <a:endParaRPr b="0" i="0" sz="248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80"/>
              <a:buFont typeface="Arial"/>
              <a:buChar char="•"/>
            </a:pPr>
            <a:r>
              <a:rPr lang="fi-FI" sz="2480"/>
              <a:t>Oppilas osaa kertotaulut 0,2,3,4,5 ja 10</a:t>
            </a:r>
            <a:endParaRPr sz="2480"/>
          </a:p>
          <a:p>
            <a:pPr indent="-342900" lvl="0" marL="342900" marR="0" rtl="0" algn="l"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2480"/>
              <a:buFont typeface="Arial"/>
              <a:buChar char="•"/>
            </a:pPr>
            <a:r>
              <a:rPr lang="fi-FI" sz="2480"/>
              <a:t>Oppilas tutustuu geometriaan</a:t>
            </a:r>
            <a:endParaRPr sz="248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fi-FI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ERITYISOPETUS JA TUKIOPETUS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2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lang="fi-FI" sz="2960"/>
              <a:t>Minna Nummi</a:t>
            </a:r>
            <a:r>
              <a:rPr b="0" i="0" lang="fi-FI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toimii 2.-luokkien laaja-alaisena erityisopettajana. Viivi </a:t>
            </a:r>
            <a:r>
              <a:rPr lang="fi-FI" sz="2960"/>
              <a:t>Hirvi jatkaa pienryhmän erityisluokanopettajana. </a:t>
            </a:r>
            <a:endParaRPr/>
          </a:p>
          <a:p>
            <a:pPr indent="-154940" lvl="0" marL="342900" marR="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r>
              <a:t/>
            </a:r>
            <a:endParaRPr b="0" i="0" sz="296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b="0" i="0" lang="fi-FI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Erityisopetusta </a:t>
            </a:r>
            <a:r>
              <a:rPr lang="fi-FI" sz="2960"/>
              <a:t>6 h/vk toppuluokille (matikka ja äikkä)</a:t>
            </a:r>
            <a:r>
              <a:rPr b="0" i="0" lang="fi-FI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riippuen erityisopetuksen tarpeesta.</a:t>
            </a:r>
            <a:endParaRPr/>
          </a:p>
          <a:p>
            <a:pPr indent="-154940" lvl="0" marL="342900" marR="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r>
              <a:t/>
            </a:r>
            <a:endParaRPr b="0" i="0" sz="296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b="0" i="0" lang="fi-FI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Tukiopetusta tarpeen mukaan äidinkielestä ja matematiikasta. </a:t>
            </a:r>
            <a:endParaRPr/>
          </a:p>
          <a:p>
            <a:pPr indent="-154940" lvl="0" marL="342900" marR="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r>
              <a:t/>
            </a:r>
            <a:endParaRPr b="0" i="0" sz="296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4940" lvl="0" marL="342900" marR="0" rtl="0" algn="l">
              <a:lnSpc>
                <a:spcPct val="80000"/>
              </a:lnSpc>
              <a:spcBef>
                <a:spcPts val="592"/>
              </a:spcBef>
              <a:spcAft>
                <a:spcPts val="1200"/>
              </a:spcAft>
              <a:buClr>
                <a:schemeClr val="dk1"/>
              </a:buClr>
              <a:buSzPts val="2960"/>
              <a:buFont typeface="Arial"/>
              <a:buNone/>
            </a:pPr>
            <a:r>
              <a:t/>
            </a:r>
            <a:endParaRPr b="0" i="0" sz="296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fi-FI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KOKEET JA ARVIOINTI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2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fi-FI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luokalla on kokeita </a:t>
            </a:r>
            <a:r>
              <a:rPr lang="fi-FI"/>
              <a:t>lähinnä</a:t>
            </a:r>
            <a:r>
              <a:rPr b="0" i="0" lang="fi-FI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äidinkielessä ja matematiikassa.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fi-FI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Äidinkielessä lisäksi Allu-luetunymmärtämistestit maaliskuussa.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fi-FI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Minuuttilukutestejä jaksoittain lukuvuoden aikana.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fi-FI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Arviointikeskustelut </a:t>
            </a:r>
            <a:r>
              <a:rPr lang="fi-FI"/>
              <a:t>vuodenvaihteessa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fi-FI"/>
              <a:t>Itsearviointia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