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66" r:id="rId3"/>
    <p:sldId id="269" r:id="rId4"/>
    <p:sldId id="268" r:id="rId5"/>
    <p:sldId id="258" r:id="rId6"/>
    <p:sldId id="259" r:id="rId7"/>
    <p:sldId id="274" r:id="rId8"/>
    <p:sldId id="270" r:id="rId9"/>
    <p:sldId id="260" r:id="rId10"/>
    <p:sldId id="271" r:id="rId11"/>
    <p:sldId id="27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9/21/18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arviwiki.fi/wiki/Etusivu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seppo.io/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mknkq" TargetMode="Externa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play.seppo.io/game?game_id=33824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7200" dirty="0"/>
              <a:t>Ihan pihalla! – pelillistä ympäristöntutkimusta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051560" y="4620768"/>
            <a:ext cx="7891272" cy="121920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Ulla-Maija Hänninen, KM, luokanopettaja</a:t>
            </a:r>
          </a:p>
          <a:p>
            <a:r>
              <a:rPr lang="fi-FI" dirty="0"/>
              <a:t>Tuomas Ikonen, KM, luokanopettaja</a:t>
            </a:r>
          </a:p>
          <a:p>
            <a:r>
              <a:rPr lang="fi-FI" dirty="0"/>
              <a:t>Tikkakosken yhtenäiskoulu</a:t>
            </a:r>
          </a:p>
        </p:txBody>
      </p:sp>
    </p:spTree>
    <p:extLst>
      <p:ext uri="{BB962C8B-B14F-4D97-AF65-F5344CB8AC3E}">
        <p14:creationId xmlns:p14="http://schemas.microsoft.com/office/powerpoint/2010/main" val="166049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Seppo-nikkarin vinkkilista!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69848" y="1927940"/>
            <a:ext cx="4754880" cy="640080"/>
          </a:xfrm>
        </p:spPr>
        <p:txBody>
          <a:bodyPr>
            <a:normAutofit/>
          </a:bodyPr>
          <a:lstStyle/>
          <a:p>
            <a:pPr algn="ctr"/>
            <a:r>
              <a:rPr lang="fi-FI" sz="2800" dirty="0"/>
              <a:t>Etukäteen ajateltavaa!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788549" y="2634915"/>
            <a:ext cx="5305926" cy="3633538"/>
          </a:xfrm>
        </p:spPr>
        <p:txBody>
          <a:bodyPr>
            <a:normAutofit/>
          </a:bodyPr>
          <a:lstStyle/>
          <a:p>
            <a:r>
              <a:rPr lang="fi-FI" dirty="0"/>
              <a:t>Yhteistyössä on voimaa – jakamalla pelin voi useampi kollega työstää samaa peliä.</a:t>
            </a:r>
          </a:p>
          <a:p>
            <a:r>
              <a:rPr lang="fi-FI" dirty="0"/>
              <a:t>Myös pelaamisen ohjaaminen on toimivampaa yhdessä – toinen koneella ja toinen maastossa oppilaiden kanssa.</a:t>
            </a:r>
          </a:p>
          <a:p>
            <a:r>
              <a:rPr lang="fi-FI" dirty="0"/>
              <a:t>Erilaiset ryhmät – sosiaaliset taidot</a:t>
            </a:r>
          </a:p>
          <a:p>
            <a:r>
              <a:rPr lang="fi-FI" dirty="0"/>
              <a:t>Oppilaiden ikätaso – pelin haastavuus</a:t>
            </a:r>
          </a:p>
          <a:p>
            <a:r>
              <a:rPr lang="fi-FI" dirty="0"/>
              <a:t>Mahdollisuus integroida peliin monipuolisesti eri oppiaineita.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364223" y="1927940"/>
            <a:ext cx="4754880" cy="640080"/>
          </a:xfrm>
        </p:spPr>
        <p:txBody>
          <a:bodyPr>
            <a:normAutofit/>
          </a:bodyPr>
          <a:lstStyle/>
          <a:p>
            <a:pPr algn="ctr"/>
            <a:r>
              <a:rPr lang="fi-FI" sz="2800" dirty="0"/>
              <a:t>Oppilaiden kanssa!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364223" y="2634914"/>
            <a:ext cx="5318439" cy="388620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Uudet oppilaat – harjoituspeli</a:t>
            </a:r>
          </a:p>
          <a:p>
            <a:r>
              <a:rPr lang="fi-FI" dirty="0"/>
              <a:t>Sijaintiasetukset yhdessä kuntoon</a:t>
            </a:r>
          </a:p>
          <a:p>
            <a:r>
              <a:rPr lang="fi-FI" dirty="0"/>
              <a:t>Pelin tarkastelu ja ohjeistukset</a:t>
            </a:r>
          </a:p>
          <a:p>
            <a:r>
              <a:rPr lang="fi-FI" dirty="0"/>
              <a:t>Chat-välineen ohjaaminen avaa keskusteluyhteyden open ja ryhmän välille.</a:t>
            </a:r>
          </a:p>
          <a:p>
            <a:r>
              <a:rPr lang="fi-FI" dirty="0"/>
              <a:t>Turvallisuus –näkökulma</a:t>
            </a:r>
          </a:p>
          <a:p>
            <a:r>
              <a:rPr lang="fi-FI" dirty="0"/>
              <a:t>Pelatun pelin tuloksia kannattaa tarkastella yhdessä luokan kanssa – mitä opittiin?</a:t>
            </a:r>
          </a:p>
          <a:p>
            <a:r>
              <a:rPr lang="fi-FI" dirty="0"/>
              <a:t>Tulokset mm. </a:t>
            </a:r>
            <a:r>
              <a:rPr lang="fi-FI" dirty="0">
                <a:hlinkClick r:id="rId2"/>
              </a:rPr>
              <a:t>Järviwikiin</a:t>
            </a:r>
            <a:r>
              <a:rPr lang="fi-FI" dirty="0"/>
              <a:t> – osallistutaan!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074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i-FI" sz="4800" dirty="0"/>
              <a:t>Sun vuoro kokeilla!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fi-FI" sz="2800" dirty="0"/>
              <a:t> Mene nettisivulle: </a:t>
            </a:r>
            <a:r>
              <a:rPr lang="fi-FI" sz="2800" dirty="0">
                <a:hlinkClick r:id="rId2"/>
              </a:rPr>
              <a:t>www.seppo.io</a:t>
            </a:r>
            <a:endParaRPr lang="fi-FI" sz="2800" dirty="0"/>
          </a:p>
          <a:p>
            <a:pPr algn="ctr">
              <a:buFont typeface="Wingdings" panose="05000000000000000000" pitchFamily="2" charset="2"/>
              <a:buChar char="Ø"/>
            </a:pPr>
            <a:endParaRPr lang="fi-FI" sz="2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2800" dirty="0"/>
              <a:t> Kirjaudu peliin pelaajana.</a:t>
            </a:r>
          </a:p>
          <a:p>
            <a:pPr marL="0" indent="0" algn="ctr">
              <a:buNone/>
            </a:pPr>
            <a:endParaRPr lang="fi-FI" sz="2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2800" dirty="0"/>
              <a:t> Pelin </a:t>
            </a:r>
            <a:r>
              <a:rPr lang="fi-FI" sz="2800" dirty="0" err="1"/>
              <a:t>pin</a:t>
            </a:r>
            <a:r>
              <a:rPr lang="fi-FI" sz="2800" dirty="0"/>
              <a:t>-koodi: EFBC00</a:t>
            </a:r>
          </a:p>
          <a:p>
            <a:pPr marL="0" indent="0" algn="ctr">
              <a:buNone/>
            </a:pPr>
            <a:endParaRPr lang="fi-FI" sz="2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2800" dirty="0"/>
              <a:t> Keksi itsellesi ”joukkuenimi”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fi-FI" sz="2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2800" dirty="0"/>
              <a:t> </a:t>
            </a:r>
            <a:r>
              <a:rPr lang="fi-FI" sz="3600" b="1" dirty="0"/>
              <a:t>Ja pelaamaan!!! </a:t>
            </a:r>
            <a:endParaRPr lang="fi-FI" sz="3200" b="1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22812" r="19665" b="3713"/>
          <a:stretch/>
        </p:blipFill>
        <p:spPr>
          <a:xfrm>
            <a:off x="8549640" y="2514601"/>
            <a:ext cx="3429000" cy="333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2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Kiitos Mielenkiinnosta!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375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549640" y="457200"/>
            <a:ext cx="3200400" cy="1737360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/>
              <a:t>Ihan pihalla!</a:t>
            </a:r>
            <a:br>
              <a:rPr lang="fi-FI" sz="4000" dirty="0"/>
            </a:br>
            <a:r>
              <a:rPr lang="fi-FI" sz="4000" dirty="0"/>
              <a:t>-hanke</a:t>
            </a:r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t="18983" r="361" b="31497"/>
          <a:stretch/>
        </p:blipFill>
        <p:spPr>
          <a:xfrm>
            <a:off x="0" y="324853"/>
            <a:ext cx="8310062" cy="6184231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549640" y="2622884"/>
            <a:ext cx="3397718" cy="3633536"/>
          </a:xfrm>
        </p:spPr>
        <p:txBody>
          <a:bodyPr>
            <a:normAutofit/>
          </a:bodyPr>
          <a:lstStyle/>
          <a:p>
            <a:pPr algn="ctr" fontAlgn="base"/>
            <a:r>
              <a:rPr lang="fi-FI" sz="1800" dirty="0"/>
              <a:t>Opetushallituksen kärkihanke, jossa oppilaista tulee ympäristöntutkijoita.</a:t>
            </a:r>
          </a:p>
          <a:p>
            <a:pPr algn="ctr" fontAlgn="base"/>
            <a:endParaRPr lang="fi-FI" sz="1800" dirty="0"/>
          </a:p>
          <a:p>
            <a:pPr algn="ctr" fontAlgn="base"/>
            <a:r>
              <a:rPr lang="fi-FI" sz="1800" dirty="0"/>
              <a:t>Tavoitteena on omakohtaisesti lähiympäristöä tutkimalla, teknologiaa ja pelillisyyttä hyödyntäen, luoda uusia, monialaisuutta ja ilmiöpohjaisuutta korostavia opetusmalleja.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2819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549640" y="324853"/>
            <a:ext cx="3200400" cy="16242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i-FI" sz="4000" dirty="0"/>
              <a:t>Ihan pihalla!</a:t>
            </a:r>
            <a:br>
              <a:rPr lang="fi-FI" sz="4000" dirty="0"/>
            </a:br>
            <a:r>
              <a:rPr lang="fi-FI" sz="4000" dirty="0"/>
              <a:t>-hanke on…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549640" y="1949116"/>
            <a:ext cx="3397718" cy="4283242"/>
          </a:xfr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fi-FI" sz="1800" dirty="0"/>
              <a:t> Innostavia omaa lähiympäristöä hyödyntäviä oppitunteja</a:t>
            </a:r>
          </a:p>
          <a:p>
            <a:pPr algn="ctr"/>
            <a:endParaRPr lang="fi-FI" sz="1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1800" dirty="0"/>
              <a:t> Ulkona oppimista</a:t>
            </a:r>
          </a:p>
          <a:p>
            <a:pPr algn="ctr"/>
            <a:endParaRPr lang="fi-FI" sz="1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1800" dirty="0"/>
              <a:t> Pelillistä oppimista</a:t>
            </a:r>
          </a:p>
          <a:p>
            <a:pPr algn="ctr"/>
            <a:endParaRPr lang="fi-FI" sz="1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1800" dirty="0"/>
              <a:t> Tutkivaa oppimista</a:t>
            </a:r>
          </a:p>
          <a:p>
            <a:pPr algn="ctr"/>
            <a:endParaRPr lang="fi-FI" sz="1800" dirty="0"/>
          </a:p>
          <a:p>
            <a:pPr algn="ctr">
              <a:buFont typeface="Wingdings" panose="05000000000000000000" pitchFamily="2" charset="2"/>
              <a:buChar char="Ø"/>
            </a:pPr>
            <a:r>
              <a:rPr lang="fi-FI" sz="1800" dirty="0"/>
              <a:t> Monialaista oppimista</a:t>
            </a:r>
          </a:p>
          <a:p>
            <a:endParaRPr lang="fi-FI" sz="12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4211" r="9174" b="8587"/>
          <a:stretch/>
        </p:blipFill>
        <p:spPr>
          <a:xfrm>
            <a:off x="0" y="108283"/>
            <a:ext cx="8289758" cy="6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95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549640" y="324853"/>
            <a:ext cx="3200400" cy="1395663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/>
              <a:t>Mukana hankkeessa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549640" y="1720516"/>
            <a:ext cx="3448250" cy="4668253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fi-FI" sz="2000" dirty="0"/>
              <a:t>Aluksi opettajat osallistuivat</a:t>
            </a:r>
          </a:p>
          <a:p>
            <a:pPr algn="ctr"/>
            <a:r>
              <a:rPr lang="fi-FI" sz="2000" dirty="0"/>
              <a:t> koulutukseen, jossa hankittiin</a:t>
            </a:r>
          </a:p>
          <a:p>
            <a:pPr algn="ctr"/>
            <a:r>
              <a:rPr lang="fi-FI" sz="2000" dirty="0"/>
              <a:t> taidot pelien tekemiseen ja </a:t>
            </a:r>
          </a:p>
          <a:p>
            <a:pPr algn="ctr"/>
            <a:r>
              <a:rPr lang="fi-FI" sz="2000" dirty="0"/>
              <a:t>lähiympäristön tutkimiseen. </a:t>
            </a:r>
          </a:p>
          <a:p>
            <a:pPr algn="ctr"/>
            <a:endParaRPr lang="fi-FI" sz="2000" dirty="0"/>
          </a:p>
          <a:p>
            <a:pPr algn="ctr"/>
            <a:r>
              <a:rPr lang="fi-FI" sz="2000" dirty="0"/>
              <a:t>Tämän jälkeen saatuja oppeja </a:t>
            </a:r>
          </a:p>
          <a:p>
            <a:pPr algn="ctr"/>
            <a:r>
              <a:rPr lang="fi-FI" sz="2000" dirty="0"/>
              <a:t>käytettiin omassa työssä.</a:t>
            </a:r>
          </a:p>
          <a:p>
            <a:pPr algn="ctr"/>
            <a:endParaRPr lang="fi-FI" sz="2000" dirty="0"/>
          </a:p>
          <a:p>
            <a:pPr algn="ctr"/>
            <a:r>
              <a:rPr lang="fi-FI" sz="2000" dirty="0"/>
              <a:t>Kouluissa on </a:t>
            </a:r>
          </a:p>
          <a:p>
            <a:pPr algn="ctr"/>
            <a:r>
              <a:rPr lang="fi-FI" sz="2000" dirty="0"/>
              <a:t>kehitetty pelillisiä </a:t>
            </a:r>
          </a:p>
          <a:p>
            <a:pPr algn="ctr"/>
            <a:r>
              <a:rPr lang="fi-FI" sz="2000" dirty="0"/>
              <a:t>opetuskokonaisuuksia ja –</a:t>
            </a:r>
          </a:p>
          <a:p>
            <a:pPr algn="ctr"/>
            <a:r>
              <a:rPr lang="fi-FI" sz="2000" dirty="0"/>
              <a:t>malleja yhteistyössä kollegojen</a:t>
            </a:r>
          </a:p>
          <a:p>
            <a:pPr algn="ctr"/>
            <a:r>
              <a:rPr lang="fi-FI" sz="2000" dirty="0"/>
              <a:t>ja oppilaiden kanssa.</a:t>
            </a: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853"/>
            <a:ext cx="8301789" cy="626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2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sisä, sisäkatto, lattia, seinä&#10;&#10;Kuvaus luotu, erittäin korkea luotettavuus">
            <a:extLst>
              <a:ext uri="{FF2B5EF4-FFF2-40B4-BE49-F238E27FC236}">
                <a16:creationId xmlns:a16="http://schemas.microsoft.com/office/drawing/2014/main" id="{9D527ACD-9FF1-41E6-B26B-86FD5B2AD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" r="1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79FF99C-BAA9-404F-9C96-6DD456B4F7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C44AFD-C72D-4D9C-84C6-73E615CED8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25B14F-36E0-41E8-956F-CABEF1ADD65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3137" y="484632"/>
            <a:ext cx="11285621" cy="1609344"/>
          </a:xfrm>
        </p:spPr>
        <p:txBody>
          <a:bodyPr anchor="ctr">
            <a:normAutofit/>
          </a:bodyPr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Tikkakosken yhtenäiskoulu </a:t>
            </a:r>
            <a:br>
              <a:rPr lang="fi-FI" dirty="0">
                <a:solidFill>
                  <a:schemeClr val="tx1"/>
                </a:solidFill>
              </a:rPr>
            </a:br>
            <a:r>
              <a:rPr lang="fi-FI" dirty="0">
                <a:solidFill>
                  <a:schemeClr val="tx1"/>
                </a:solidFill>
              </a:rPr>
              <a:t>TOIMINTAYMPÄRISTÖNÄ 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Jyväskylän kaupungin opetustoimen alainen yhtenäiskoulu upeissa luonnonmaisemissa Tikkakoskella. ( </a:t>
            </a:r>
            <a:r>
              <a:rPr lang="fi-FI" dirty="0">
                <a:hlinkClick r:id="rId6"/>
              </a:rPr>
              <a:t>https://goo.gl/Emknkq</a:t>
            </a:r>
            <a:r>
              <a:rPr lang="fi-FI" dirty="0"/>
              <a:t> )</a:t>
            </a:r>
          </a:p>
          <a:p>
            <a:r>
              <a:rPr lang="fi-FI" dirty="0"/>
              <a:t>Kolme yksikköä:</a:t>
            </a:r>
          </a:p>
          <a:p>
            <a:pPr lvl="1">
              <a:spcAft>
                <a:spcPts val="0"/>
              </a:spcAft>
            </a:pPr>
            <a:r>
              <a:rPr lang="fi-FI" dirty="0"/>
              <a:t>Tikkakosken koulu (7.-9. </a:t>
            </a:r>
            <a:r>
              <a:rPr lang="fi-FI" dirty="0" err="1"/>
              <a:t>lk</a:t>
            </a:r>
            <a:r>
              <a:rPr lang="fi-FI" dirty="0"/>
              <a:t>)</a:t>
            </a:r>
          </a:p>
          <a:p>
            <a:pPr lvl="1">
              <a:spcAft>
                <a:spcPts val="0"/>
              </a:spcAft>
            </a:pPr>
            <a:r>
              <a:rPr lang="fi-FI" dirty="0" err="1"/>
              <a:t>Luonetjärven</a:t>
            </a:r>
            <a:r>
              <a:rPr lang="fi-FI" dirty="0"/>
              <a:t> koulu (1.-6. </a:t>
            </a:r>
            <a:r>
              <a:rPr lang="fi-FI" dirty="0" err="1"/>
              <a:t>lk</a:t>
            </a:r>
            <a:r>
              <a:rPr lang="fi-FI" dirty="0"/>
              <a:t>)</a:t>
            </a:r>
          </a:p>
          <a:p>
            <a:pPr lvl="1">
              <a:spcAft>
                <a:spcPts val="0"/>
              </a:spcAft>
            </a:pPr>
            <a:r>
              <a:rPr lang="fi-FI" dirty="0"/>
              <a:t>Liinalammin koulu (1.-4. </a:t>
            </a:r>
            <a:r>
              <a:rPr lang="fi-FI" dirty="0" err="1"/>
              <a:t>lk</a:t>
            </a:r>
            <a:r>
              <a:rPr lang="fi-FI" dirty="0"/>
              <a:t>)</a:t>
            </a:r>
          </a:p>
          <a:p>
            <a:r>
              <a:rPr lang="fi-FI" dirty="0"/>
              <a:t>Käytössä hyvä luonnontieteiden perusvälineistö luonnon ja ympäristön tutkimiseen.</a:t>
            </a:r>
          </a:p>
          <a:p>
            <a:r>
              <a:rPr lang="fi-FI" dirty="0"/>
              <a:t>Kuluvan lukuvuoden aikana käytössämme on ollut Seppo-pelialusta, jonka avulla olemme toteuttaneet erilaisia luontotutkimuksia koulun lähiympäristössä.</a:t>
            </a:r>
          </a:p>
          <a:p>
            <a:r>
              <a:rPr lang="fi-FI" dirty="0"/>
              <a:t>Pelaamiseen oppilaat ovat käyttäneet omia mobiililaitteitaan.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6886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9654513-256A-475D-BCC5-25FBFEA8E27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D31608D-613C-481F-8421-AE54685ED97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5A41C1-008A-427C-8217-B8236D742B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6" name="Kuva 15">
            <a:extLst>
              <a:ext uri="{FF2B5EF4-FFF2-40B4-BE49-F238E27FC236}">
                <a16:creationId xmlns:a16="http://schemas.microsoft.com/office/drawing/2014/main" id="{5EB730C7-E9E8-464E-A98D-9ADCD63892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r="13869" b="-2"/>
          <a:stretch/>
        </p:blipFill>
        <p:spPr>
          <a:xfrm>
            <a:off x="2930184" y="-2655"/>
            <a:ext cx="2996169" cy="3358597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845128D-1C82-40EF-AC79-53813C3D8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r="1" b="6484"/>
          <a:stretch/>
        </p:blipFill>
        <p:spPr>
          <a:xfrm>
            <a:off x="20" y="3504904"/>
            <a:ext cx="5926333" cy="33530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1564CA4-59C9-4DAC-950E-61D1FA2787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220" y="0"/>
            <a:ext cx="6104779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4380E0-C298-4F18-9189-C236E8B829D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9684C7-75DC-42F1-850A-E9C49ECA73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130853F-4D98-4539-8461-9F20283675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Kuva 9">
            <a:extLst>
              <a:ext uri="{FF2B5EF4-FFF2-40B4-BE49-F238E27FC236}">
                <a16:creationId xmlns:a16="http://schemas.microsoft.com/office/drawing/2014/main" id="{74BB84F9-2662-43AA-AAB2-F430671E74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4" r="7182" b="-3"/>
          <a:stretch/>
        </p:blipFill>
        <p:spPr>
          <a:xfrm>
            <a:off x="20" y="10"/>
            <a:ext cx="2769297" cy="335593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Tutkimisen huumaa...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body" sz="half" idx="2"/>
          </p:nvPr>
        </p:nvSpPr>
        <p:spPr>
          <a:xfrm>
            <a:off x="6144761" y="2407489"/>
            <a:ext cx="5989696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tx1"/>
                </a:solidFill>
              </a:rPr>
              <a:t>OPS 2016 </a:t>
            </a:r>
            <a:r>
              <a:rPr lang="en-US" sz="1800" b="1" dirty="0" err="1">
                <a:solidFill>
                  <a:schemeClr val="tx1"/>
                </a:solidFill>
              </a:rPr>
              <a:t>Ympäristöoppi</a:t>
            </a:r>
            <a:r>
              <a:rPr lang="en-US" sz="1800" b="1" dirty="0">
                <a:solidFill>
                  <a:schemeClr val="tx1"/>
                </a:solidFill>
              </a:rPr>
              <a:t> T5: </a:t>
            </a:r>
            <a:r>
              <a:rPr lang="en-US" sz="1800" dirty="0">
                <a:solidFill>
                  <a:schemeClr val="tx1"/>
                </a:solidFill>
              </a:rPr>
              <a:t>"</a:t>
            </a:r>
            <a:r>
              <a:rPr lang="en-US" sz="1800" dirty="0" err="1">
                <a:solidFill>
                  <a:schemeClr val="tx1"/>
                </a:solidFill>
              </a:rPr>
              <a:t>Oppiaineen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tehtävänä</a:t>
            </a:r>
            <a:r>
              <a:rPr lang="en-US" sz="1800" dirty="0">
                <a:solidFill>
                  <a:schemeClr val="tx1"/>
                </a:solidFill>
              </a:rPr>
              <a:t> on </a:t>
            </a:r>
            <a:r>
              <a:rPr lang="en-US" sz="1800" dirty="0" err="1">
                <a:solidFill>
                  <a:schemeClr val="tx1"/>
                </a:solidFill>
              </a:rPr>
              <a:t>ohjata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oppilasta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suunnittelemaan</a:t>
            </a:r>
            <a:r>
              <a:rPr lang="en-US" sz="1800" dirty="0">
                <a:solidFill>
                  <a:schemeClr val="tx1"/>
                </a:solidFill>
              </a:rPr>
              <a:t> ja </a:t>
            </a:r>
            <a:r>
              <a:rPr lang="en-US" sz="1800" dirty="0" err="1">
                <a:solidFill>
                  <a:schemeClr val="tx1"/>
                </a:solidFill>
              </a:rPr>
              <a:t>toteuttamaan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pieniä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tutkimuksia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tekemään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havaintoja</a:t>
            </a:r>
            <a:r>
              <a:rPr lang="en-US" sz="1800" dirty="0">
                <a:solidFill>
                  <a:schemeClr val="tx1"/>
                </a:solidFill>
              </a:rPr>
              <a:t> ja 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err="1">
                <a:solidFill>
                  <a:schemeClr val="tx1"/>
                </a:solidFill>
              </a:rPr>
              <a:t>mittauksia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monipuolisissa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oppimisympäristöissä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aisteja</a:t>
            </a:r>
            <a:r>
              <a:rPr lang="en-US" sz="1800" dirty="0">
                <a:solidFill>
                  <a:schemeClr val="tx1"/>
                </a:solidFill>
              </a:rPr>
              <a:t> ja </a:t>
            </a:r>
            <a:r>
              <a:rPr lang="en-US" sz="1800" dirty="0" err="1">
                <a:solidFill>
                  <a:schemeClr val="tx1"/>
                </a:solidFill>
              </a:rPr>
              <a:t>tutkimus</a:t>
            </a:r>
            <a:r>
              <a:rPr lang="en-US" sz="1800" dirty="0">
                <a:solidFill>
                  <a:schemeClr val="tx1"/>
                </a:solidFill>
              </a:rPr>
              <a:t>- ja </a:t>
            </a:r>
            <a:r>
              <a:rPr lang="en-US" sz="1800" dirty="0" err="1">
                <a:solidFill>
                  <a:schemeClr val="tx1"/>
                </a:solidFill>
              </a:rPr>
              <a:t>mittausvälineitä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käyttäen</a:t>
            </a:r>
            <a:r>
              <a:rPr lang="en-US" sz="1800" dirty="0">
                <a:solidFill>
                  <a:schemeClr val="tx1"/>
                </a:solidFill>
              </a:rPr>
              <a:t>."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  <a:p>
            <a:pPr marL="0"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40B56E4-373D-4EC3-816C-0EAC1C8680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E90CEEA-DB88-4D63-9114-2E1FFD1576F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2A175AA-4B16-4687-A52A-897C3A13F91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5EFF9-B12A-4A10-94DD-F33EDBCD27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69317" cy="3355942"/>
          </a:xfrm>
          <a:prstGeom prst="rect">
            <a:avLst/>
          </a:prstGeom>
          <a:blipFill dpi="0"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rcRect/>
            <a:tile tx="0" ty="0" sx="92000" sy="89000" flip="xy" algn="ctr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79FCB33-F2DD-4A97-A91D-708810DCE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061"/>
          <a:stretch/>
        </p:blipFill>
        <p:spPr>
          <a:xfrm>
            <a:off x="20" y="3504904"/>
            <a:ext cx="5926333" cy="33530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6EEE46-1E2E-459B-85C5-B12A77BED9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220" y="0"/>
            <a:ext cx="6104779" cy="6857999"/>
          </a:xfrm>
          <a:prstGeom prst="rect">
            <a:avLst/>
          </a:prstGeom>
          <a:blipFill dpi="0" rotWithShape="1">
            <a:blip r:embed="rId6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3C3B5B-B6A2-4C52-831F-3D4FBEF9254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4E7942F-7C05-45E8-B6CD-0D22951E777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1AFEAF-5CBA-4B38-AFF0-10ED1F5F972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Kuva 9">
            <a:extLst>
              <a:ext uri="{FF2B5EF4-FFF2-40B4-BE49-F238E27FC236}">
                <a16:creationId xmlns:a16="http://schemas.microsoft.com/office/drawing/2014/main" id="{9DEE29BE-4435-4CED-964D-5981B39572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" r="2" b="6633"/>
          <a:stretch/>
        </p:blipFill>
        <p:spPr>
          <a:xfrm>
            <a:off x="20" y="10"/>
            <a:ext cx="2769297" cy="33559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22B5D8D-5C5F-4298-9735-D438F6513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Tutkimuksen kohteina mm.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6B370E9-C553-4896-896D-49FCFBD97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799" y="2121408"/>
            <a:ext cx="5299585" cy="4389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Lumen </a:t>
            </a:r>
            <a:r>
              <a:rPr lang="en-US" sz="1800" dirty="0" err="1">
                <a:solidFill>
                  <a:schemeClr val="tx1"/>
                </a:solidFill>
              </a:rPr>
              <a:t>syvyys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Jään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paksuus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Lämpötila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lumipeitteen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sisällä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Lämpötila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tasalla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Ilman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lämpötila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Järviveden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lämpötila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Järviveden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happipitoisuus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Näkösyvyys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Luminäytteiden</a:t>
            </a:r>
            <a:r>
              <a:rPr lang="en-US" sz="1800" dirty="0">
                <a:solidFill>
                  <a:schemeClr val="tx1"/>
                </a:solidFill>
              </a:rPr>
              <a:t> pH-</a:t>
            </a:r>
            <a:r>
              <a:rPr lang="en-US" sz="1800" dirty="0" err="1">
                <a:solidFill>
                  <a:schemeClr val="tx1"/>
                </a:solidFill>
              </a:rPr>
              <a:t>arvo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Kasvien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talvehtiminen</a:t>
            </a:r>
            <a:r>
              <a:rPr lang="en-US" sz="1800" dirty="0">
                <a:solidFill>
                  <a:schemeClr val="tx1"/>
                </a:solidFill>
              </a:rPr>
              <a:t> ja </a:t>
            </a:r>
            <a:r>
              <a:rPr lang="en-US" sz="1800" dirty="0" err="1">
                <a:solidFill>
                  <a:schemeClr val="tx1"/>
                </a:solidFill>
              </a:rPr>
              <a:t>kasvintunnistus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 err="1">
                <a:solidFill>
                  <a:schemeClr val="tx1"/>
                </a:solidFill>
              </a:rPr>
              <a:t>Tutkimustulosten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vertaaminen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aiempiin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mittauksiin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4AAFD4B-4B43-4E4C-B391-67D6532ADA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r="8929" b="1"/>
          <a:stretch/>
        </p:blipFill>
        <p:spPr>
          <a:xfrm rot="5400000">
            <a:off x="2739000" y="120973"/>
            <a:ext cx="3366716" cy="31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0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Seppoilua</a:t>
            </a:r>
            <a:r>
              <a:rPr lang="fi-FI" dirty="0"/>
              <a:t> koulun lähiympäristössä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61147"/>
            <a:ext cx="5630779" cy="4596064"/>
          </a:xfrm>
        </p:spPr>
        <p:txBody>
          <a:bodyPr/>
          <a:lstStyle/>
          <a:p>
            <a:pPr marL="0" indent="0">
              <a:buNone/>
            </a:pPr>
            <a:r>
              <a:rPr lang="fi-FI" sz="2400" dirty="0">
                <a:solidFill>
                  <a:schemeClr val="accent1"/>
                </a:solidFill>
              </a:rPr>
              <a:t>Seppo –pelialusta on ollut käytössä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accent1"/>
                </a:solidFill>
              </a:rPr>
              <a:t> lumi- ja vesitutkimuksien teossa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accent1"/>
                </a:solidFill>
              </a:rPr>
              <a:t> metsätutkimuksissa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accent1"/>
                </a:solidFill>
              </a:rPr>
              <a:t> patikointiretkillä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accent1"/>
                </a:solidFill>
              </a:rPr>
              <a:t> valinnaisen pyöräilyn ja patikoinnin oppitunneilla (erävisat ja –haasteet)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accent1"/>
                </a:solidFill>
              </a:rPr>
              <a:t> Suomi –teemaisessa visapelissä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accent1"/>
                </a:solidFill>
              </a:rPr>
              <a:t> matematiikan ja kielten tunneilla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i-FI" dirty="0">
                <a:solidFill>
                  <a:schemeClr val="accent1"/>
                </a:solidFill>
              </a:rPr>
              <a:t> opettajien koulutuspäivänä vesi-teemaisen pelin muodossa</a:t>
            </a:r>
          </a:p>
          <a:p>
            <a:pPr marL="0" indent="0">
              <a:buNone/>
            </a:pPr>
            <a:r>
              <a:rPr lang="fi-FI" dirty="0">
                <a:solidFill>
                  <a:schemeClr val="accent1"/>
                </a:solidFill>
                <a:hlinkClick r:id="rId2"/>
              </a:rPr>
              <a:t>https://play.seppo.io/game?game_id=33824</a:t>
            </a:r>
            <a:endParaRPr lang="fi-FI" dirty="0">
              <a:solidFill>
                <a:schemeClr val="accent1"/>
              </a:solidFill>
            </a:endParaRPr>
          </a:p>
        </p:txBody>
      </p:sp>
      <p:pic>
        <p:nvPicPr>
          <p:cNvPr id="6" name="Kuva 5"/>
          <p:cNvPicPr/>
          <p:nvPr/>
        </p:nvPicPr>
        <p:blipFill rotWithShape="1">
          <a:blip r:embed="rId3"/>
          <a:srcRect l="1115" t="6330" r="1376" b="6183"/>
          <a:stretch/>
        </p:blipFill>
        <p:spPr>
          <a:xfrm>
            <a:off x="156411" y="1961147"/>
            <a:ext cx="5835315" cy="45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1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066C89-42FB-4624-9AFE-3A31B36491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ctr"/>
            <a:r>
              <a:rPr lang="fi-FI" sz="4800" dirty="0">
                <a:solidFill>
                  <a:srgbClr val="FFFFFF"/>
                </a:solidFill>
              </a:rPr>
              <a:t>”mutta eihän </a:t>
            </a:r>
            <a:r>
              <a:rPr lang="fi-FI" sz="4800" dirty="0" err="1">
                <a:solidFill>
                  <a:srgbClr val="FFFFFF"/>
                </a:solidFill>
              </a:rPr>
              <a:t>tää</a:t>
            </a:r>
            <a:r>
              <a:rPr lang="fi-FI" sz="4800" dirty="0">
                <a:solidFill>
                  <a:srgbClr val="FFFFFF"/>
                </a:solidFill>
              </a:rPr>
              <a:t> </a:t>
            </a:r>
            <a:r>
              <a:rPr lang="fi-FI" sz="4800" dirty="0" err="1">
                <a:solidFill>
                  <a:srgbClr val="FFFFFF"/>
                </a:solidFill>
              </a:rPr>
              <a:t>oo</a:t>
            </a:r>
            <a:r>
              <a:rPr lang="fi-FI" sz="4800" dirty="0">
                <a:solidFill>
                  <a:srgbClr val="FFFFFF"/>
                </a:solidFill>
              </a:rPr>
              <a:t> </a:t>
            </a:r>
            <a:br>
              <a:rPr lang="fi-FI" sz="4800" dirty="0">
                <a:solidFill>
                  <a:srgbClr val="FFFFFF"/>
                </a:solidFill>
                <a:latin typeface="Rockwell Condensed"/>
              </a:rPr>
            </a:br>
            <a:r>
              <a:rPr lang="fi-FI" sz="4800" dirty="0">
                <a:solidFill>
                  <a:srgbClr val="FFFFFF"/>
                </a:solidFill>
              </a:rPr>
              <a:t>mitään oikeaa koulua!?” 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Oppimisen ilo korostuu työskentelyssä</a:t>
            </a:r>
          </a:p>
          <a:p>
            <a:r>
              <a:rPr lang="fi-FI" dirty="0"/>
              <a:t>Monialaisuus - Käyttömahdollisuudet monipuoliset eri oppiaineissa ja sisällöissä          </a:t>
            </a:r>
          </a:p>
          <a:p>
            <a:r>
              <a:rPr lang="fi-FI" dirty="0"/>
              <a:t>Yhteistyö- ja sosiaaliset taidot ja näiden harjoittelu keskiössä</a:t>
            </a:r>
          </a:p>
          <a:p>
            <a:r>
              <a:rPr lang="fi-FI" dirty="0"/>
              <a:t>Tutkiva oppiminen - oppijan aktiivinen rooli tiedon tuottamisessa</a:t>
            </a:r>
          </a:p>
          <a:p>
            <a:r>
              <a:rPr lang="fi-FI" dirty="0"/>
              <a:t>Kytkeytyminen </a:t>
            </a:r>
            <a:r>
              <a:rPr lang="fi-FI" dirty="0" err="1"/>
              <a:t>OPSiin</a:t>
            </a:r>
          </a:p>
          <a:p>
            <a:pPr lvl="1">
              <a:spcAft>
                <a:spcPts val="0"/>
              </a:spcAft>
            </a:pPr>
            <a:r>
              <a:rPr lang="fi-FI" dirty="0"/>
              <a:t>L1 Ajattelu ja oppimaan oppiminen</a:t>
            </a:r>
          </a:p>
          <a:p>
            <a:pPr lvl="1">
              <a:spcAft>
                <a:spcPts val="0"/>
              </a:spcAft>
            </a:pPr>
            <a:r>
              <a:rPr lang="fi-FI" dirty="0"/>
              <a:t>L2 Kulttuurinen osaaminen, vuorovaikutus ja ilmaisu</a:t>
            </a:r>
          </a:p>
          <a:p>
            <a:pPr lvl="1">
              <a:spcAft>
                <a:spcPts val="0"/>
              </a:spcAft>
            </a:pPr>
            <a:r>
              <a:rPr lang="fi-FI" dirty="0"/>
              <a:t>L4 Monilukutaito</a:t>
            </a:r>
          </a:p>
          <a:p>
            <a:pPr lvl="1">
              <a:spcAft>
                <a:spcPts val="0"/>
              </a:spcAft>
            </a:pPr>
            <a:r>
              <a:rPr lang="fi-FI" dirty="0"/>
              <a:t>L5 Tieto- ja viestintäteknologinen osaaminen</a:t>
            </a:r>
          </a:p>
          <a:p>
            <a:pPr lvl="1">
              <a:spcAft>
                <a:spcPts val="0"/>
              </a:spcAft>
            </a:pPr>
            <a:r>
              <a:rPr lang="fi-FI" dirty="0"/>
              <a:t>L7 Osallistuminen, vaikuttaminen ja kestävän tulevaisuuden rakentaminen</a:t>
            </a:r>
          </a:p>
          <a:p>
            <a:pPr lvl="1"/>
            <a:r>
              <a:rPr lang="fi-FI" dirty="0"/>
              <a:t>+ oppiaineiden tavoitteet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9129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utyyppi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TM03090434[[fn=Puutyyppi]]</Template>
  <TotalTime>214</TotalTime>
  <Words>415</Words>
  <Application>Microsoft Office PowerPoint</Application>
  <PresentationFormat>Laajakuva</PresentationFormat>
  <Paragraphs>104</Paragraphs>
  <Slides>12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3" baseType="lpstr">
      <vt:lpstr>Puutyyppi</vt:lpstr>
      <vt:lpstr>Ihan pihalla! – pelillistä ympäristöntutkimusta</vt:lpstr>
      <vt:lpstr>Ihan pihalla! -hanke</vt:lpstr>
      <vt:lpstr>Ihan pihalla! -hanke on…</vt:lpstr>
      <vt:lpstr>Mukana hankkeessa</vt:lpstr>
      <vt:lpstr>Tikkakosken yhtenäiskoulu  TOIMINTAYMPÄRISTÖNÄ </vt:lpstr>
      <vt:lpstr>Tutkimisen huumaa...</vt:lpstr>
      <vt:lpstr>Tutkimuksen kohteina mm.</vt:lpstr>
      <vt:lpstr>Seppoilua koulun lähiympäristössä</vt:lpstr>
      <vt:lpstr>”mutta eihän tää oo  mitään oikeaa koulua!?” </vt:lpstr>
      <vt:lpstr>Seppo-nikkarin vinkkilista!</vt:lpstr>
      <vt:lpstr>Sun vuoro kokeilla!</vt:lpstr>
      <vt:lpstr>Kiitos Mielenkiinnosta!</vt:lpstr>
    </vt:vector>
  </TitlesOfParts>
  <Company>Jyväskylän kaupunki opetustoimi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Ihan pihalla! – pelillistä ympäristöntutkimusta</dc:title>
  <dc:creator>Ulla-Maija.Hanninen</dc:creator>
  <cp:lastModifiedBy>Ulla-Maija.Hanninen</cp:lastModifiedBy>
  <cp:revision>138</cp:revision>
  <dcterms:created xsi:type="dcterms:W3CDTF">2018-04-04T12:07:37Z</dcterms:created>
  <dcterms:modified xsi:type="dcterms:W3CDTF">2018-09-21T07:50:00Z</dcterms:modified>
</cp:coreProperties>
</file>