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1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73" r:id="rId13"/>
    <p:sldId id="274" r:id="rId14"/>
    <p:sldId id="275" r:id="rId15"/>
    <p:sldId id="279" r:id="rId16"/>
    <p:sldId id="280" r:id="rId17"/>
    <p:sldId id="278" r:id="rId18"/>
    <p:sldId id="272" r:id="rId19"/>
    <p:sldId id="276" r:id="rId20"/>
    <p:sldId id="277" r:id="rId21"/>
  </p:sldIdLst>
  <p:sldSz cx="9144000" cy="6858000" type="screen4x3"/>
  <p:notesSz cx="9144000" cy="6858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49383-684C-4582-9D04-691F5A8736B5}" type="datetimeFigureOut">
              <a:rPr lang="fi-FI" smtClean="0"/>
              <a:pPr/>
              <a:t>15.9.2016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DC367-49B1-49C1-A1EF-F9C1758830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90821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8213B-F25D-4221-AD3E-4B3901CB662B}" type="datetimeFigureOut">
              <a:rPr lang="fi-FI" smtClean="0"/>
              <a:pPr/>
              <a:t>15.9.2016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81577-21F7-4DA3-80F4-59481C4B37E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19201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81577-21F7-4DA3-80F4-59481C4B37E1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86457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9975-D394-4E02-8AF3-891972BF1319}" type="datetimeFigureOut">
              <a:rPr lang="fi-FI" smtClean="0"/>
              <a:pPr/>
              <a:t>15.9.2016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A29F-0442-4F06-85B4-E656490C9DC5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9975-D394-4E02-8AF3-891972BF1319}" type="datetimeFigureOut">
              <a:rPr lang="fi-FI" smtClean="0"/>
              <a:pPr/>
              <a:t>15.9.2016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A29F-0442-4F06-85B4-E656490C9DC5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9975-D394-4E02-8AF3-891972BF1319}" type="datetimeFigureOut">
              <a:rPr lang="fi-FI" smtClean="0"/>
              <a:pPr/>
              <a:t>15.9.2016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A29F-0442-4F06-85B4-E656490C9DC5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9975-D394-4E02-8AF3-891972BF1319}" type="datetimeFigureOut">
              <a:rPr lang="fi-FI" smtClean="0"/>
              <a:pPr/>
              <a:t>15.9.2016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A29F-0442-4F06-85B4-E656490C9DC5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5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9975-D394-4E02-8AF3-891972BF1319}" type="datetimeFigureOut">
              <a:rPr lang="fi-FI" smtClean="0"/>
              <a:pPr/>
              <a:t>15.9.2016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A29F-0442-4F06-85B4-E656490C9DC5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9975-D394-4E02-8AF3-891972BF1319}" type="datetimeFigureOut">
              <a:rPr lang="fi-FI" smtClean="0"/>
              <a:pPr/>
              <a:t>15.9.2016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A29F-0442-4F06-85B4-E656490C9DC5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9975-D394-4E02-8AF3-891972BF1319}" type="datetimeFigureOut">
              <a:rPr lang="fi-FI" smtClean="0"/>
              <a:pPr/>
              <a:t>15.9.2016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A29F-0442-4F06-85B4-E656490C9DC5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9975-D394-4E02-8AF3-891972BF1319}" type="datetimeFigureOut">
              <a:rPr lang="fi-FI" smtClean="0"/>
              <a:pPr/>
              <a:t>15.9.2016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A29F-0442-4F06-85B4-E656490C9DC5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9975-D394-4E02-8AF3-891972BF1319}" type="datetimeFigureOut">
              <a:rPr lang="fi-FI" smtClean="0"/>
              <a:pPr/>
              <a:t>15.9.2016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A29F-0442-4F06-85B4-E656490C9DC5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9975-D394-4E02-8AF3-891972BF1319}" type="datetimeFigureOut">
              <a:rPr lang="fi-FI" smtClean="0"/>
              <a:pPr/>
              <a:t>15.9.2016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A29F-0442-4F06-85B4-E656490C9DC5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9975-D394-4E02-8AF3-891972BF1319}" type="datetimeFigureOut">
              <a:rPr lang="fi-FI" smtClean="0"/>
              <a:pPr/>
              <a:t>15.9.2016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A29F-0442-4F06-85B4-E656490C9DC5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09975-D394-4E02-8AF3-891972BF1319}" type="datetimeFigureOut">
              <a:rPr lang="fi-FI" smtClean="0"/>
              <a:pPr/>
              <a:t>15.9.2016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2A29F-0442-4F06-85B4-E656490C9DC5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i/url?sa=i&amp;rct=j&amp;q=&amp;esrc=s&amp;frm=1&amp;source=images&amp;cd=&amp;cad=rja&amp;docid=epH8b1z0JAX_DM&amp;tbnid=EbHJzEJ_q7QwtM:&amp;ved=0CAUQjRw&amp;url=http://www.topinmokit.com/suomi_mokki2.htm&amp;ei=u2ByUue9OqjI4ASn44CwBg&amp;bvm=bv.55819444,d.bGE&amp;psig=AFQjCNELrTcNEvdHxEcCP7Y9EzjQgFMGGw&amp;ust=138331396932693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://www.google.fi/url?sa=i&amp;rct=j&amp;q=&amp;esrc=s&amp;frm=1&amp;source=images&amp;cd=&amp;cad=rja&amp;docid=honBnO8UfNHV0M&amp;tbnid=fMED47ViLvzlvM:&amp;ved=0CAUQjRw&amp;url=http://tarinalinna.wordpress.com/2010/03/14/varityskuvia-5/nalle/&amp;ei=VmByUrLiHKKH4AT_hYGQBA&amp;bvm=bv.55819444,d.bGE&amp;psig=AFQjCNFRMkvkAYm3zWfLQqNCmWOoqLVUcg&amp;ust=1383313330383122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kehys 2"/>
          <p:cNvSpPr txBox="1"/>
          <p:nvPr/>
        </p:nvSpPr>
        <p:spPr>
          <a:xfrm>
            <a:off x="1547664" y="1844824"/>
            <a:ext cx="67687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>
                <a:solidFill>
                  <a:srgbClr val="002060"/>
                </a:solidFill>
                <a:latin typeface="AR BLANCA" pitchFamily="2" charset="0"/>
              </a:rPr>
              <a:t>VASTUUOHJAAJA</a:t>
            </a:r>
          </a:p>
          <a:p>
            <a:endParaRPr lang="fi-FI" sz="4000" dirty="0" smtClean="0">
              <a:latin typeface="AR BLANCA" pitchFamily="2" charset="0"/>
            </a:endParaRPr>
          </a:p>
          <a:p>
            <a:r>
              <a:rPr lang="fi-FI" sz="4000" dirty="0" smtClean="0">
                <a:latin typeface="AR BLANCA" pitchFamily="2" charset="0"/>
              </a:rPr>
              <a:t>		  </a:t>
            </a:r>
            <a:r>
              <a:rPr lang="fi-FI" sz="4000" dirty="0" smtClean="0">
                <a:solidFill>
                  <a:srgbClr val="002060"/>
                </a:solidFill>
                <a:latin typeface="AR BLANCA" pitchFamily="2" charset="0"/>
              </a:rPr>
              <a:t>TIIMIPARI</a:t>
            </a:r>
          </a:p>
          <a:p>
            <a:endParaRPr lang="fi-FI" sz="4000" dirty="0" smtClean="0">
              <a:solidFill>
                <a:srgbClr val="002060"/>
              </a:solidFill>
              <a:latin typeface="AR BLANCA" pitchFamily="2" charset="0"/>
            </a:endParaRPr>
          </a:p>
          <a:p>
            <a:r>
              <a:rPr lang="fi-FI" sz="4000" dirty="0" smtClean="0">
                <a:solidFill>
                  <a:srgbClr val="002060"/>
                </a:solidFill>
                <a:latin typeface="AR BLANCA" pitchFamily="2" charset="0"/>
              </a:rPr>
              <a:t>				  TIIMI</a:t>
            </a:r>
            <a:endParaRPr lang="fi-FI" sz="4000" dirty="0">
              <a:solidFill>
                <a:srgbClr val="002060"/>
              </a:solidFill>
              <a:latin typeface="AR BLANCA" pitchFamily="2" charset="0"/>
            </a:endParaRPr>
          </a:p>
        </p:txBody>
      </p:sp>
      <p:pic>
        <p:nvPicPr>
          <p:cNvPr id="11" name="Picture 5" descr="Kulma, Lehdet, Kukka, Design, Koriste, Raja, Elementti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332656"/>
            <a:ext cx="2736304" cy="2578716"/>
          </a:xfrm>
          <a:prstGeom prst="rect">
            <a:avLst/>
          </a:prstGeom>
          <a:noFill/>
        </p:spPr>
      </p:pic>
      <p:pic>
        <p:nvPicPr>
          <p:cNvPr id="12" name="Picture 5" descr="Kulma, Lehdet, Kukka, Design, Koriste, Raja, Elementti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 flipV="1">
            <a:off x="6084168" y="4005064"/>
            <a:ext cx="2619672" cy="2450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59832" y="548682"/>
            <a:ext cx="2808312" cy="461665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24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KOKO TIIMI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11560" y="1700808"/>
            <a:ext cx="8064896" cy="311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i-FI" sz="2400" dirty="0" smtClean="0"/>
              <a:t>yhteinen aika koko tiimin kesken tärkeää</a:t>
            </a:r>
          </a:p>
          <a:p>
            <a:endParaRPr lang="fi-FI" sz="2400" dirty="0" smtClean="0"/>
          </a:p>
          <a:p>
            <a:r>
              <a:rPr lang="fi-FI" sz="2400" dirty="0" smtClean="0"/>
              <a:t>- kannattaa </a:t>
            </a:r>
            <a:r>
              <a:rPr lang="fi-FI" sz="2400" dirty="0"/>
              <a:t>kirjata perehdytyskansioon ohjaajien omalla nimellä vastuualueet ja tehtävät (palveluntuottajan ryhmässä tämä selkeyttää koulun puolelta tulevien ohjaajien työtehtäviä)</a:t>
            </a:r>
          </a:p>
          <a:p>
            <a:endParaRPr lang="fi-FI" sz="2400" dirty="0"/>
          </a:p>
          <a:p>
            <a:pPr>
              <a:buFontTx/>
              <a:buChar char="-"/>
            </a:pPr>
            <a:r>
              <a:rPr lang="fi-FI" sz="2400" dirty="0" smtClean="0"/>
              <a:t>kaikki </a:t>
            </a:r>
            <a:r>
              <a:rPr lang="fi-FI" sz="2400" dirty="0"/>
              <a:t>ohjaajat samalla tavalla vastuussa </a:t>
            </a:r>
            <a:r>
              <a:rPr lang="fi-FI" sz="2400" dirty="0" smtClean="0"/>
              <a:t>työstään</a:t>
            </a:r>
          </a:p>
          <a:p>
            <a:endParaRPr lang="fi-FI" sz="2400" dirty="0"/>
          </a:p>
        </p:txBody>
      </p:sp>
      <p:pic>
        <p:nvPicPr>
          <p:cNvPr id="4" name="Kuva 3" descr="hymiö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t="50544"/>
          <a:stretch>
            <a:fillRect/>
          </a:stretch>
        </p:blipFill>
        <p:spPr>
          <a:xfrm>
            <a:off x="1331640" y="5085186"/>
            <a:ext cx="1994520" cy="986408"/>
          </a:xfrm>
          <a:prstGeom prst="rect">
            <a:avLst/>
          </a:prstGeom>
        </p:spPr>
      </p:pic>
      <p:pic>
        <p:nvPicPr>
          <p:cNvPr id="5" name="Kuva 4" descr="hymiö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b="50567"/>
          <a:stretch>
            <a:fillRect/>
          </a:stretch>
        </p:blipFill>
        <p:spPr>
          <a:xfrm>
            <a:off x="3347864" y="5085186"/>
            <a:ext cx="1944216" cy="961076"/>
          </a:xfrm>
          <a:prstGeom prst="rect">
            <a:avLst/>
          </a:prstGeom>
        </p:spPr>
      </p:pic>
      <p:pic>
        <p:nvPicPr>
          <p:cNvPr id="6" name="Kuva 5" descr="hymiö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t="50544"/>
          <a:stretch>
            <a:fillRect/>
          </a:stretch>
        </p:blipFill>
        <p:spPr>
          <a:xfrm>
            <a:off x="5292081" y="5085186"/>
            <a:ext cx="1994520" cy="986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kehys 2"/>
          <p:cNvSpPr txBox="1"/>
          <p:nvPr/>
        </p:nvSpPr>
        <p:spPr>
          <a:xfrm>
            <a:off x="1619672" y="1628800"/>
            <a:ext cx="54726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 smtClean="0">
                <a:solidFill>
                  <a:srgbClr val="002060"/>
                </a:solidFill>
                <a:latin typeface="AR BLANCA" pitchFamily="2" charset="0"/>
              </a:rPr>
              <a:t>LASTEN OSALLISTUMISLISTA</a:t>
            </a:r>
          </a:p>
          <a:p>
            <a:pPr algn="ctr"/>
            <a:r>
              <a:rPr lang="fi-FI" sz="3200" dirty="0" smtClean="0">
                <a:solidFill>
                  <a:srgbClr val="002060"/>
                </a:solidFill>
                <a:latin typeface="AR BLANCA" pitchFamily="2" charset="0"/>
              </a:rPr>
              <a:t>VIIKKOLUKUJÄRJESTYS</a:t>
            </a:r>
          </a:p>
          <a:p>
            <a:pPr algn="ctr"/>
            <a:r>
              <a:rPr lang="fi-FI" sz="3200" dirty="0" smtClean="0">
                <a:solidFill>
                  <a:srgbClr val="002060"/>
                </a:solidFill>
                <a:latin typeface="AR BLANCA" pitchFamily="2" charset="0"/>
              </a:rPr>
              <a:t>KAUSISUUNNITELMA</a:t>
            </a:r>
          </a:p>
          <a:p>
            <a:pPr algn="ctr"/>
            <a:r>
              <a:rPr lang="fi-FI" sz="3200" dirty="0" smtClean="0">
                <a:solidFill>
                  <a:srgbClr val="002060"/>
                </a:solidFill>
                <a:latin typeface="AR BLANCA" pitchFamily="2" charset="0"/>
              </a:rPr>
              <a:t>VIIKKOSUUNNITELMA</a:t>
            </a:r>
          </a:p>
          <a:p>
            <a:pPr algn="ctr"/>
            <a:r>
              <a:rPr lang="fi-FI" sz="3200" dirty="0" smtClean="0">
                <a:solidFill>
                  <a:srgbClr val="002060"/>
                </a:solidFill>
                <a:latin typeface="AR BLANCA" pitchFamily="2" charset="0"/>
              </a:rPr>
              <a:t>TOIVEPUU</a:t>
            </a:r>
          </a:p>
          <a:p>
            <a:pPr algn="ctr"/>
            <a:r>
              <a:rPr lang="fi-FI" sz="3200" dirty="0" smtClean="0">
                <a:solidFill>
                  <a:srgbClr val="002060"/>
                </a:solidFill>
                <a:latin typeface="AR BLANCA" pitchFamily="2" charset="0"/>
              </a:rPr>
              <a:t>DIPLOMI</a:t>
            </a:r>
          </a:p>
          <a:p>
            <a:pPr algn="ctr"/>
            <a:r>
              <a:rPr lang="fi-FI" sz="3200" dirty="0" smtClean="0">
                <a:solidFill>
                  <a:srgbClr val="002060"/>
                </a:solidFill>
                <a:latin typeface="AR BLANCA" pitchFamily="2" charset="0"/>
              </a:rPr>
              <a:t>OHJAAJAN HUONEENTAULU</a:t>
            </a:r>
            <a:endParaRPr lang="fi-FI" sz="3200" dirty="0">
              <a:solidFill>
                <a:srgbClr val="002060"/>
              </a:solidFill>
              <a:latin typeface="AR BLANCA" pitchFamily="2" charset="0"/>
            </a:endParaRPr>
          </a:p>
        </p:txBody>
      </p:sp>
      <p:pic>
        <p:nvPicPr>
          <p:cNvPr id="4" name="Picture 5" descr="Kulma, Lehdet, Kukka, Design, Koriste, Raja, Elementti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332656"/>
            <a:ext cx="2736304" cy="2578716"/>
          </a:xfrm>
          <a:prstGeom prst="rect">
            <a:avLst/>
          </a:prstGeom>
          <a:noFill/>
        </p:spPr>
      </p:pic>
      <p:pic>
        <p:nvPicPr>
          <p:cNvPr id="5" name="Picture 5" descr="Kulma, Lehdet, Kukka, Design, Koriste, Raja, Elementti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 flipV="1">
            <a:off x="6084168" y="4005064"/>
            <a:ext cx="2619672" cy="2450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/>
        </p:nvGraphicFramePr>
        <p:xfrm>
          <a:off x="179519" y="245659"/>
          <a:ext cx="8784978" cy="6201459"/>
        </p:xfrm>
        <a:graphic>
          <a:graphicData uri="http://schemas.openxmlformats.org/drawingml/2006/table">
            <a:tbl>
              <a:tblPr/>
              <a:tblGrid>
                <a:gridCol w="1506732"/>
                <a:gridCol w="252557"/>
                <a:gridCol w="241077"/>
                <a:gridCol w="241077"/>
                <a:gridCol w="1308707"/>
                <a:gridCol w="1308707"/>
                <a:gridCol w="1308707"/>
                <a:gridCol w="1308707"/>
                <a:gridCol w="1308707"/>
              </a:tblGrid>
              <a:tr h="210627"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Tekeekö </a:t>
                      </a:r>
                      <a:r>
                        <a:rPr lang="fi-FI" sz="1000" b="0" i="0" u="none" strike="noStrike" baseline="0" dirty="0" smtClean="0">
                          <a:latin typeface="Arial"/>
                        </a:rPr>
                        <a:t>lapsi </a:t>
                      </a:r>
                      <a:r>
                        <a:rPr lang="fi-FI" sz="1000" b="0" i="0" u="none" strike="noStrike" baseline="0" dirty="0">
                          <a:latin typeface="Arial"/>
                        </a:rPr>
                        <a:t>läksyt Jälkkärissä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158376"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Calibri"/>
                        </a:rPr>
                        <a:t>↓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156"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Calibri"/>
                        </a:rPr>
                        <a:t>↓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Tuloaika ja lähtöaika (jos lähtee itse). Kun lapsi tulee, laitetaan rasti ja kun lapsi lähtee, rasti ympyröidään.  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0315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viikko 34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Calibri"/>
                        </a:rPr>
                        <a:t>↓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Calibri"/>
                        </a:rPr>
                        <a:t>                 ↓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Jos lapsi ei tule kyseisenä päivänä Jälkkäriin, pyyhitään </a:t>
                      </a:r>
                      <a:r>
                        <a:rPr lang="fi-FI" sz="1000" b="0" i="0" u="none" strike="noStrike" baseline="0" dirty="0" smtClean="0">
                          <a:latin typeface="Arial"/>
                        </a:rPr>
                        <a:t>kellonaika </a:t>
                      </a:r>
                      <a:r>
                        <a:rPr lang="fi-FI" sz="1000" b="0" i="0" u="none" strike="noStrike" baseline="0" dirty="0">
                          <a:latin typeface="Arial"/>
                        </a:rPr>
                        <a:t>kokonaan yli.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30315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2 B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ryh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JP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L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ma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ti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ke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to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 baseline="0" dirty="0">
                          <a:latin typeface="Arial"/>
                        </a:rPr>
                        <a:t>pe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A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B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A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A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A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13.15 - 15.30(-16.00)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12.15 - 15.30(-16.00)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13.15 - 15.30(-16.00)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12.15 - 15.30(-16.00)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12.15 - 15.30(-16.00)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A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B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B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12.15 - 16.00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804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solidFill>
                            <a:srgbClr val="7F7F7F"/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5976" marR="5976" marT="597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A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x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(x)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13.15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12.15</a:t>
                      </a:r>
                    </a:p>
                  </a:txBody>
                  <a:tcPr marL="5976" marR="5976" marT="59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376"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Calibri"/>
                        </a:rPr>
                        <a:t>↑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8376"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 baseline="0" dirty="0">
                        <a:latin typeface="Arial"/>
                      </a:endParaRP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baseline="0" dirty="0">
                          <a:latin typeface="Arial"/>
                        </a:rPr>
                        <a:t>Onko lapsi kuukausimaksulla vai 12pv/kk</a:t>
                      </a:r>
                    </a:p>
                  </a:txBody>
                  <a:tcPr marL="5976" marR="5976" marT="59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/>
        </p:nvGraphicFramePr>
        <p:xfrm>
          <a:off x="251520" y="548681"/>
          <a:ext cx="8640960" cy="5832645"/>
        </p:xfrm>
        <a:graphic>
          <a:graphicData uri="http://schemas.openxmlformats.org/drawingml/2006/table">
            <a:tbl>
              <a:tblPr/>
              <a:tblGrid>
                <a:gridCol w="1702653"/>
                <a:gridCol w="6938307"/>
              </a:tblGrid>
              <a:tr h="329262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>
                          <a:latin typeface="Arial"/>
                        </a:rPr>
                        <a:t>2B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 smtClean="0">
                          <a:latin typeface="Arial"/>
                        </a:rPr>
                        <a:t> HUOMIOITAVAA</a:t>
                      </a:r>
                      <a:endParaRPr lang="fi-FI" sz="1400" b="1" i="0" u="none" strike="noStrike" dirty="0">
                        <a:latin typeface="Arial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smtClean="0">
                          <a:solidFill>
                            <a:srgbClr val="333333"/>
                          </a:solidFill>
                          <a:latin typeface="Arial"/>
                        </a:rPr>
                        <a:t>  Aloittaa </a:t>
                      </a:r>
                      <a:r>
                        <a:rPr lang="fi-FI" sz="14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22.8.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 smtClean="0">
                          <a:solidFill>
                            <a:srgbClr val="333333"/>
                          </a:solidFill>
                          <a:latin typeface="Arial"/>
                        </a:rPr>
                        <a:t>  Laktoositon</a:t>
                      </a:r>
                      <a:r>
                        <a:rPr lang="fi-FI" sz="14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. 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 smtClean="0">
                          <a:solidFill>
                            <a:srgbClr val="333333"/>
                          </a:solidFill>
                          <a:latin typeface="Arial"/>
                        </a:rPr>
                        <a:t>  Aloittaa </a:t>
                      </a:r>
                      <a:r>
                        <a:rPr lang="fi-FI" sz="14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29.8.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 smtClean="0">
                          <a:solidFill>
                            <a:srgbClr val="333333"/>
                          </a:solidFill>
                          <a:latin typeface="Arial"/>
                        </a:rPr>
                        <a:t>  ITSE</a:t>
                      </a:r>
                      <a:r>
                        <a:rPr lang="fi-FI" sz="14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, saa lähteä klo 15.30, pitää lähteä klo 16.00.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 smtClean="0">
                          <a:solidFill>
                            <a:srgbClr val="333333"/>
                          </a:solidFill>
                          <a:latin typeface="Arial"/>
                        </a:rPr>
                        <a:t>  ITSE</a:t>
                      </a:r>
                      <a:r>
                        <a:rPr lang="fi-FI" sz="14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, klo 16.00. </a:t>
                      </a:r>
                      <a:r>
                        <a:rPr lang="fi-FI" sz="14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Elokuussa 12 pv, sitten joka päivä. </a:t>
                      </a:r>
                      <a:endParaRPr lang="fi-FI" sz="1400" b="1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 smtClean="0">
                          <a:solidFill>
                            <a:srgbClr val="333333"/>
                          </a:solidFill>
                          <a:latin typeface="Arial"/>
                        </a:rPr>
                        <a:t>  Kauramaito</a:t>
                      </a:r>
                      <a:r>
                        <a:rPr lang="fi-FI" sz="14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. </a:t>
                      </a:r>
                      <a:r>
                        <a:rPr lang="fi-FI" sz="14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Aloittaa 15.9.</a:t>
                      </a:r>
                      <a:endParaRPr lang="fi-FI" sz="1400" b="1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487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lapsen nimi</a:t>
                      </a:r>
                    </a:p>
                  </a:txBody>
                  <a:tcPr marL="6008" marR="6008" marT="60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 smtClean="0">
                          <a:solidFill>
                            <a:srgbClr val="333333"/>
                          </a:solidFill>
                          <a:latin typeface="Arial"/>
                        </a:rPr>
                        <a:t>  Ei </a:t>
                      </a:r>
                      <a:r>
                        <a:rPr lang="fi-FI" sz="1400" b="1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kuvauslupaa! </a:t>
                      </a:r>
                      <a:r>
                        <a:rPr lang="fi-FI" sz="14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Aloittaa 22.8.</a:t>
                      </a:r>
                      <a:endParaRPr lang="fi-FI" sz="1400" b="1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6008" marR="6008" marT="60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kstikehys 2"/>
          <p:cNvSpPr txBox="1"/>
          <p:nvPr/>
        </p:nvSpPr>
        <p:spPr>
          <a:xfrm>
            <a:off x="251520" y="188643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Kääntöpuoli:</a:t>
            </a:r>
            <a:endParaRPr lang="fi-FI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/>
        </p:nvGraphicFramePr>
        <p:xfrm>
          <a:off x="323528" y="116632"/>
          <a:ext cx="8496943" cy="6480716"/>
        </p:xfrm>
        <a:graphic>
          <a:graphicData uri="http://schemas.openxmlformats.org/drawingml/2006/table">
            <a:tbl>
              <a:tblPr/>
              <a:tblGrid>
                <a:gridCol w="517467"/>
                <a:gridCol w="1593692"/>
                <a:gridCol w="1596446"/>
                <a:gridCol w="1596446"/>
                <a:gridCol w="1596446"/>
                <a:gridCol w="1596446"/>
              </a:tblGrid>
              <a:tr h="679775">
                <a:tc>
                  <a:txBody>
                    <a:bodyPr/>
                    <a:lstStyle/>
                    <a:p>
                      <a:pPr algn="ctr" fontAlgn="b"/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23" marR="5923" marT="59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Jälkkärin viikkolukujärjestys</a:t>
                      </a:r>
                    </a:p>
                  </a:txBody>
                  <a:tcPr marL="5923" marR="5923" marT="59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40479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Klo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Maanantai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Tiistai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Keskiviikko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Torstai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Perjantai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38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12:15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 (13:15 sisälle)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 (13:15 sisälle)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 (13:15 sisälle)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 (13:15 sisälle)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38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13:15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Sali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 / Sisäleikit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 / Sisäleikit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 / Sisäleikit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 / Sisäleikit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38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14:15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Välipala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14:00</a:t>
                      </a: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Välipala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14:00</a:t>
                      </a: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Välipala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Välipala /                               Kielisuihkutusta</a:t>
                      </a:r>
                    </a:p>
                  </a:txBody>
                  <a:tcPr marL="5923" marR="5923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Välipala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382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Läksyt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Läksyt -&gt; 15:15 / Liikuntakerho 14:30-15:30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Läksyt -&gt; 15:15 / Pelimanni 14:30-15:15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Läksyt /                     Kielisuihkutusta</a:t>
                      </a:r>
                    </a:p>
                  </a:txBody>
                  <a:tcPr marL="5923" marR="5923" marT="59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Läksyt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17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15:15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Ulkoilua / Sali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Ohjattua toimintaa / Leikkiä / Ulkoilua Liikuntakerho 15:30-16:30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Ohjattua toimintaa / Leikkiä / Ulkoilua  Pelimanni 15:15-16:00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Kielisuihkutusta / Ohjattua toimintaa / Leikkiä / Ulkoilua 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Ohjattua toimintaa / Leikkiä / Sali / Ulkoilua</a:t>
                      </a:r>
                    </a:p>
                  </a:txBody>
                  <a:tcPr marL="5923" marR="5923" marT="59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36209" y="-1147563"/>
            <a:ext cx="6453337" cy="912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239000" y="-13273087"/>
            <a:ext cx="4724400" cy="668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238998" y="-13273088"/>
            <a:ext cx="5905500" cy="835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r="45742"/>
          <a:stretch>
            <a:fillRect/>
          </a:stretch>
        </p:blipFill>
        <p:spPr bwMode="auto">
          <a:xfrm rot="5400000">
            <a:off x="2775951" y="-2587312"/>
            <a:ext cx="3456384" cy="90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t="1628" b="6898"/>
          <a:stretch>
            <a:fillRect/>
          </a:stretch>
        </p:blipFill>
        <p:spPr bwMode="auto">
          <a:xfrm>
            <a:off x="1889550" y="0"/>
            <a:ext cx="53017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uva 4" descr="https://peda.net/jyvaskyla/puuppolankoulu/luokkien-sivut/j%C3%A4lkk%C3%A4ri/toiveiden-puu7/toiveiden-puu-png2:file/photo/16bb39ad42a8ec3b7ad5ddb26f884ae21b5e542e/toiveiden%20pu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593" y="1700810"/>
            <a:ext cx="2618131" cy="4925194"/>
          </a:xfrm>
          <a:prstGeom prst="rect">
            <a:avLst/>
          </a:prstGeom>
          <a:noFill/>
        </p:spPr>
      </p:pic>
      <p:pic>
        <p:nvPicPr>
          <p:cNvPr id="2049" name="Kuva 1" descr="https://peda.net/jyvaskyla/puuppolankoulu/luokkien-sivut/j%C3%A4lkk%C3%A4ri/toiveiden-puu7/i4j:file/photo/548883d714cc4799964e1c5e0e541cad89b583d6/IMG_4801%20%28427x640%29.jpg"/>
          <p:cNvPicPr>
            <a:picLocks noChangeAspect="1" noChangeArrowheads="1"/>
          </p:cNvPicPr>
          <p:nvPr/>
        </p:nvPicPr>
        <p:blipFill>
          <a:blip r:embed="rId3" cstate="print"/>
          <a:srcRect r="12363"/>
          <a:stretch>
            <a:fillRect/>
          </a:stretch>
        </p:blipFill>
        <p:spPr bwMode="auto">
          <a:xfrm>
            <a:off x="4451103" y="1700810"/>
            <a:ext cx="2756381" cy="492519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9426" y="116633"/>
            <a:ext cx="89845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LASTEN OSALLISUUS</a:t>
            </a:r>
            <a:endParaRPr kumimoji="0" lang="fi-F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Puuppolan Jälkkärissä on "toiveiden puu", johon lapset ja kotiväki saavat kirjoittaa toiveitaan ja ideoitaan.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Puun ulkoasu muuttuu vuodenaikojen mukaan, mutta idea pysyy samana.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Toiveet laitetaan puun oksiin ja kun ne toteutuvat, putoavat ne puun juurelle.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Puun toiveita otetaan huomioon viikkosuunnitelmissa ja niitä toteutetaan myös päivittäin. 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MC90044040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9" y="1484784"/>
            <a:ext cx="361951" cy="361950"/>
          </a:xfrm>
          <a:prstGeom prst="rect">
            <a:avLst/>
          </a:prstGeom>
          <a:noFill/>
        </p:spPr>
      </p:pic>
      <p:pic>
        <p:nvPicPr>
          <p:cNvPr id="32769" name="irc_mi" descr="http://www.topinmokit.com/kuvat/kehyks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4" y="1916832"/>
            <a:ext cx="5561012" cy="3981450"/>
          </a:xfrm>
          <a:prstGeom prst="rect">
            <a:avLst/>
          </a:prstGeom>
          <a:noFill/>
        </p:spPr>
      </p:pic>
      <p:pic>
        <p:nvPicPr>
          <p:cNvPr id="32770" name="Picture 2" descr="http://tarinalinna.files.wordpress.com/2010/03/nalle.png?w=3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4" y="2852936"/>
            <a:ext cx="2857500" cy="2562225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555776" y="219419"/>
            <a:ext cx="38164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Syyskuun</a:t>
            </a: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Kristen ITC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diplomi</a:t>
            </a:r>
            <a:endParaRPr kumimoji="0" lang="fi-F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______________________</a:t>
            </a:r>
            <a:endParaRPr kumimoji="0" lang="fi-F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83568" y="1196752"/>
            <a:ext cx="78843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Olet kohtelias, muistat tervehtiä ja kysellä kuulumisia. Välipalalla otat toiset huomioon. Kiität ruoasta. Olet aurinkoinen </a:t>
            </a:r>
            <a:endParaRPr kumimoji="0" lang="fi-F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681335"/>
            <a:ext cx="96845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i-FI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270730" y="5978408"/>
            <a:ext cx="46025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26.9.2016</a:t>
            </a:r>
            <a:endParaRPr kumimoji="0" lang="fi-F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Puuppolan jälkkärissä</a:t>
            </a:r>
            <a:endParaRPr kumimoji="0" lang="fi-FI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________________ &amp; ________________</a:t>
            </a:r>
            <a:endParaRPr kumimoji="0" 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tietokone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6259" y="908720"/>
            <a:ext cx="2039115" cy="1784226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91680" y="940081"/>
            <a:ext cx="652159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hallinnolliset työt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lapsilistat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laskutus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Jälkkärin hakuprosessi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viikoittaiset lapsilistat ja niiden päivitykset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i-FI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i-FI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wilma, sähköposti, tekstiviestit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asiakirjojen dokumentointi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pedanet &gt; Jälkkärin sivut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kausi- ja viikkosuunnitelmat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tiedotteet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vahvistuslomake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käytännön ohjeita kotiväelle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valokuvia toiminnasta ym. mukavia juttuja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9" y="764707"/>
            <a:ext cx="339899" cy="5262979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VASTUUOHJAAJAT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 descr="data:image/png;base64,iVBORw0KGgoAAAANSUhEUgAAAPAAAADSCAMAAABD772dAAAAgVBMVEX///8AAAD8/Pympqb5+fm4uLjp6emXl5fMzMzl5eXCwsLz8/Pc3NzPz8/q6urV1dV7e3uRkZGwsLC7u7s9PT1nZ2eCgoJERERLS0tbW1tzc3Ofn58zMzNSUlIeHh6ysrJ/f39hYWEoKCgPDw82NjYsLCyKiooXFxchISF0dHQSEhJqgBy/AAAMwElEQVR4nN1d60LyMAzlPgYIDEHAoYgXRN//AT/hk+7s0ibtmm14firdGtiak5M0bbWkMVi1T8eJ+G0ag2n7gl08rXsmFWHVvuKp36t7MhWg10Z83dU9H3GM22k8B4O6pySLQTuHzWJc96wEMckb/IPVsO55iWFYaPAP/qqnGukMbreX3b/4aPf1Bv9gO6p7ft7RNRr8g4dZ3VP0i4AyuN1+/VMk7Egb3P5TJGzOMvgHj3+EhK1oUxWisO7ZesAWDVpTJq8XN/9oLxNrDq1WGH1SNt86CXtOTJlf/jD8okx+u2kSBoYcf//U228om3e3S8LAijj56yB4pWw+3Hfqm7U7OmDCPvWfGe2wXm6QhGH8f5/95/1Wa+svnuNbkwtCmH1BoDCNd5TNN0bCMP4vplKTB/LRviUSNoN5a53NiKRjzzdDwjD+N3ia8WKpNfYXy9sgYXuYsnnCHBJ2A3IBxv/kL3T3SJncfBKG8T+DSHRoEvbRbLkA4v8P3ohB8Ky39j+2OY/eHLwk01yzB83I+KI9byoJA4ezsRjWoUnYazNzNk/JDJ/sRk5jMr7Y7JvnqUDjWFkP5pCwpskFQJUfXMaPDpTJDSNhsOIGblfodUkS9t4cuQDT4TH9cQ0mtLjdFBKG4XC3zIWGtNz70AQShgb3y12Ko4TVT8Iw/19+PR0EZHzxVLMShvG/lyfujlbCaiVhmP/39Ir17p+0tv6iRhKG8b8/dzmOPyib1zWRMMz/e11QmkrCMP73vZrQJKx9rJyExXB3/1cf0ySs6sIZpEgiNwhpEnaokoRBJP/MHzWKFxYvPIeEVeapYC5swWN2YRc2oUaPFnl3cTWPNugWB+aQq3QfWd2IoYQ99SsgYRD/z3kjem/XAbZE5Y5WwtwDNi6AILzwRkRqwKP13Tp9ioRxHzNnwL2O9KczI1xuOCVImN2LYg+4FW8VQvLtmDOcvWStRMiybMz/L1gjMFPhLrcbSJij0MQExv8894+/Du8r0ty5q3m0+ekAF2D+n0flMZ1WMqEyOb5lrT2j3EUJYDqcZ/DceoQJBSTsrfRFTbiDO/HcagQjfES0vUWm3JGZ0nMExv88dgyrtCk107sbsdn2PmWwTYbLHhj/M3ldMsCwyl3CbDYxSdWo29MZG2D8bzs7w3I6Jz+RBtJsp4QPG4G9wYqN6h9Z9YxyfSouDLJ+GKJzdjjcu4R6J704A2yGuazhW1zGudMAGrHkjxrN56YsBbwne8PHikeUde4EwA1apsMNgIwLcwXCN0tWyoRobevrmkhXmY8N6l6yGTdQXuzz/xpguuqdNwT5lmy6Dao0soLH0PXOSFeZvzCSLdmExHdyo3TkPV05/+SYn2MuDO8wRFTXwnAY0+G9y0vlKJ3iO8zUL07JCFkqjXMD/7eweh5zgOnzNBGchmw4PIU7KZc5US+2IwdInPuJNwAN9uYsClFY/5/osI4LSHJVJonAaXw53ZILXF+SNzYJoRwjl6tb5S57GJXLqpZ4J+DGiXd2pD2PVvamgtRSpUQkMP4HeTT54S0SbOkLr3YWhVkYOzDZtyPwTsgzkmWHmX8pB0xSy1JpjFIweQf1eVVs0EHpV5ZKw1ebFgvvk39UUHuCVFq2BgKilIzLTNKoso4xczPjViIPAJH5Nf0f4AKy6+YZmIOQvRM8S1keCa5CvBwB7P2WvRM8S7kn91DdawwGu/J3JiAOzZEqWKmZYbwrkEoLJ8Sh/j+fDgcaJiuOI8EV9vtQ7FvAYSPjf/0BCS6zDMERGP8X6d8g8UmqxUhwZatadILHFbghQlAuRr5XsiqfgHH//xn4dsnVB2KiRZZK0/n/fhVzQVVa1uejoKoJEvzUsJhRnSqNJUi6rxZrOoResOpUaVb9PzJ7mTUUVE5hKo1vqP6rxd1IIhIbZANe6U+XATP/j6W/G//PHPoK2QIPbv6/kyp29r6OYvJNmEpz6//TFvuuSahOlU4VmZk/mdr/vvRb/4nOUbiWFh0gIZ6lK+a8rtbVqdIYHJCqeZSyeOfxTcalU1aVTqVlSVaRrpdrr5yf6+zA6lTpVnrva0R4nGwj6rkTDRyts8tFdap0K2MBtWOql92w8Gg7v2lwzkxmlvkDXFF402nW4Da1bT3OfnxjQa+TXifpRwm/RuG9SwUGt9sn07b1MF/G/jXkVGVMF+DZ0s6nsgKP9HeL2Bq2rUcFn18tjAmSwegh01gv9RPjl+3JMB0WGoPbpm3rYXFrg1UwCnNfU2cyioo2HuJPjDqTsCrdahXuOfiFftv6/bduzOnp8BLF3R/Ex8ftRvs5fFdROBPPY2lPAPgPbe+g3OJlCeQtFarSrVRatBiabeudMiZvU9fEL116W9oPQrLL3Wdx76DOgtwtWowo86ZUp0pfZ043WNH0DrqzaT7+HwWFH7hyiqnS42E3iOL+9acL6b29xSUq4z3ZsgPwOCpaEipQpUdqlkmDQkaXu+IGjuM+63feBDo/h1RaRJUepWKkpDcOo8vdu2bb+mTx+K4ftVx1Z4a4BBcRASrdL9jiqA6VYjRY0TZw7Ezuo5dt6tXYrV7i0YRii7iCeGeWC00zpM/g+jpPHkxk5AKid1BvGv5gzJ47spMythWgq2c+eJ4B3Wr4NfCYEYHrutb9FaJHUwW1EjO6UKx9ddFGZumxVrrDOILmB28qHA4j8tH20zsIVWlv+0zGRTGdBh9qJR7SrYY9NHBEKu1JlZ7yzttJoMLhHs0r1mXPk/OuSk/Zp+0gvq4r8dSVhHHhWZUOaQKlwbPyVIzzHkp00fZa4BHas3vE5uqpOCTMtS0WOo+SZSSTQylzL1CP67hrII//sR25ECXsJFdKlZ6RPwoP3+pxZfRjdTjK5ADDS9CZIRnjWiA5eYdx3oNtb1KcqPOCPyIPxrKF8lTjbBeKPOyOMgFO9+YYO4xIXugEFTOEkYmTX8A/yqQD13LbdlgU/3lC4qloEqZRwnIoS6X3J+0UvGCzv5KwPrlKsM6TK7XtsGPIJPiDOiOOagXW5pwnV0aVjsn4xhM+lacytwI7gzrKxFmV7vHiP18AT0X6e+N5cpgJsKDSNvGfLyhixejHqs+0O6nSY9v4zxeUp+KQsOJH20GVntJ9jeVwUilGuh9r4aG+GM2xqPTUOf7zBeWpWCQsO39LVbpk/OcLSt0aRCQP+ErHF+jNSbc9aYa5ZySeiu7HegqAhKErJcyd2eSxKoCSAOh+rEDC4I/m7n93DTP3gsPVUzFI2O9rAH8xUemh9/jPF5QEMGGQsDDVSERfKy0U/3nCqzrNlG6Kv8YfTkel70lxqXaoztjjLnnyaYJiKr0nD0NpBpSnmhy5My6i0q6FJHUgOUiLlgsuyGWeO116ULOgznDo7RmrbIZKM9KdTYSKk8KAImEpKt2rIf7zBRUnEYUzEFrUFv95gvJUnb5BLkiodLVihgxUnKQ/HlKp0je3VmmgxOriwpmd+oGFldcKkXiqgpxNsu1Q4M71sZfltWIgd0Z3QqUPvm8aj1sdOi0mBuWpJqkzupO+0qF2qBO6fLFRDKpYCJQw4B0Tf+mi51Q/jjCqjaqqstbr8ZDpZjCMI5o4+My3H2GckCMF5akGweYpt+kwdzqAPXYaoZtWZMTwZUyrMorjDHg3VIwwzoqWwsmcVnV+tNeUqk8rMmJYGgtDeguH6o0nVkKecUyhEIiUA6PkIIUndmkNozZJBHQmnKkhnHGwK34KjzV4qk/GxBinG5+xcqj1svg2PYFZzTIgNQTnXSIVeyp+owyKNrgXLw4q9FRWtR0dczVNmbMTK/JUj9ZF5oPA+GOUOMB6arquH8zdaurN8tjJdRMKsdu2PB7cy0mN8ti5OYH9JhTxfOyx5O6BaWx0oWainoPXetwiBD72ARGFYgH7hRlJUy5vO4WJan3tJvcUpBOUb12vmwyJLZNkaa90geqzQBdU86NtLO2VTlB+SO0CN9dA6kp7u8IFqjvJ89HHsfFVzG8dFE9QrsWPg58YyxLTj7Z4PS6puviBWcdIEgHSCcptZQffUzrGuWp9IF2gailDlAajvFcSK9nTKopRXzLJMSAqj3okuhIBkQfwi6Y8oWxA5AGe0lQsRPWbe4aHNBULgXCDOxuUS1OxEDfI3AtE1eeCvGwDwNTy7XES7jBbAmFgl6bi4FX2xOTSuPP7aC/FA6LyYJW6Ms2tJiAqj6lZy2eCl4ZuCkpXt1QY/3kCY7+RHlXHf54wCNxKwlzS0E0Bo/NOFvb5v2ahc2/1aL/UGv95ApGmAhz/grkXsB5tqo/+bYFsKhU0I9z1iXGs30rXuPjPE2aFCu63/AmuNSKXpmpmuOsTKcFTLP/XLEyCc6fd0zYSp8z/APhAu+2QDGW9AAAAAElFTkSuQmCC"/>
          <p:cNvSpPr>
            <a:spLocks noChangeAspect="1" noChangeArrowheads="1"/>
          </p:cNvSpPr>
          <p:nvPr/>
        </p:nvSpPr>
        <p:spPr bwMode="auto">
          <a:xfrm>
            <a:off x="155575" y="-1790699"/>
            <a:ext cx="42672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0" name="Picture 14" descr="MC90010443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30" y="0"/>
            <a:ext cx="515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2267744" y="404667"/>
            <a:ext cx="489654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i-FI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urlz MT"/>
                <a:ea typeface="Times New Roman" pitchFamily="18" charset="0"/>
                <a:cs typeface="Arial" pitchFamily="34" charset="0"/>
              </a:rPr>
              <a:t>JÄLKKÄRIN OHJAAJAN HUONEENTAULU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fi-FI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Vuorovaikutuksessa lasten kanssa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olen läsnä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olen rehellinen ja aito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olen olemassa lasta varten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kuuntelen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havainnoin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ohjaan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olen johdonmukainen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olen joustava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huomioin lapset tasapuolisesta ja kohtaan jokaisen yksilönä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arvostan erilaisuutta ja kunnioitan jokaista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annan lapsille tilaa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olen positiivinen ja innostava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kehun, kannustan (kiellän) </a:t>
            </a: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 kovaa k:ta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puhun selkeästi ja huomioin ääneni sävyt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käytän ääntäni tilanteen mukaisesti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annan aikaa vastaamiseen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keskustelen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olen aidosti kiinnostunut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yritän ymmärtää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annan rakentavaa palautetta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annan kaikille tunteille paikkansa, näytän tunteet – välitän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tiedostan yhteisten hetkien vaikutuksen ryhmähenkeen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käytän mielikuvitusta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heittäydyn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en koskaan hukkaa huumorinkukkaa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pysyn rauhallisena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tarjoan ja haluan hiljaisuutta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olen aikuisena vastuussa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huomioin myös työtoverini</a:t>
            </a:r>
            <a:endParaRPr kumimoji="0" 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fi-FI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muistan em. ohjeet 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691680" y="1196755"/>
            <a:ext cx="5886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kuukausikirje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yhteistyö vanhempien kanssa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infotilaisuus syksyn alussa, vanhempain illat, vanhempain vartit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yhteistyö koulun kanssa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tiedottaminen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aikataulumuutokset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oppilaspalavereihin osallistuminen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yhteistyö esiopetuksen kanssa (tiedonsiirto)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yhteistyö keittiön kanssa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allergiat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lasten määrä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9" y="764707"/>
            <a:ext cx="339899" cy="5262979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VASTUUOHJAAJAT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Kuva 5" descr="yhteistyö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4509123"/>
            <a:ext cx="3131840" cy="2100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47664" y="1340768"/>
            <a:ext cx="69847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toiminnan suunnittelu yhdessä toisten kanssa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</a:t>
            </a:r>
            <a:r>
              <a:rPr kumimoji="0" lang="fi-FI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kausisuunnitelma</a:t>
            </a:r>
            <a:endParaRPr kumimoji="0" lang="fi-FI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viikkosuunnitelmat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vastuu toiminnan toteutumisesta, organisointi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lapsiryhmän ohjaaminen yhdessä toisten kanssa,    lapsen kohtaaminen arjessa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suunnittelu- ja valmistelutyöt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9" y="764707"/>
            <a:ext cx="339899" cy="5262979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VASTUUOHJAAJAT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Kuva 5" descr="lapse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4365106"/>
            <a:ext cx="6124675" cy="2271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971600" y="980731"/>
            <a:ext cx="78306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asenteen luominen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ohjaajien innostaminen, kannustaminen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vaikeisiin asioihin puuttuminen työtiimin kesken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ohjeistaminen, asioiden "auki puhuminen"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tiimin toimivuus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vastuun jakaminen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jaksamisesta huolehtiminen, tasapuolisuus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ryhmäpalaverien koollekutsu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toisten ohjaajien kannustaminen tuomaan ideoita ja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i-FI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suunnitelmia toimintaan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- toisten ohjaajien rohkaiseminen tuomaan omat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fi-FI" sz="2400" dirty="0" smtClean="0">
                <a:latin typeface="Calibri" pitchFamily="34" charset="0"/>
                <a:cs typeface="Times New Roman" pitchFamily="18" charset="0"/>
              </a:rPr>
              <a:t>               mielipiteensä yhteiseksi hyväksi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-  työvuorojen järjestely, </a:t>
            </a:r>
            <a:r>
              <a: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(sijaiset)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9" y="764707"/>
            <a:ext cx="339899" cy="5262979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VASTUUOHJAAJAT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Kuva 5" descr="tiimi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48302">
            <a:off x="5062527" y="5279065"/>
            <a:ext cx="2986144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339752" y="119675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i-FI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s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eurannat ja arvioinnit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aluetiimit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kerhotoiminta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retket esim. Lounaispuistoon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 KesäJälkkäri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Vertaistukiryhmä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i-FI" sz="2400" dirty="0" smtClean="0">
                <a:latin typeface="Calibri" pitchFamily="34" charset="0"/>
                <a:cs typeface="Times New Roman" pitchFamily="18" charset="0"/>
              </a:rPr>
              <a:t>  työhaastatteluihin osallistuminen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fi-FI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lastensuojeluilmoitukset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i-FI" sz="24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fi-FI" sz="2400" dirty="0" smtClean="0">
                <a:latin typeface="Calibri" pitchFamily="34" charset="0"/>
                <a:cs typeface="Times New Roman" pitchFamily="18" charset="0"/>
              </a:rPr>
              <a:t> tiedottaminen ja vastuun jakaminen terveydellisissä asioissa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9" y="764707"/>
            <a:ext cx="339899" cy="5262979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VASTUUOHJAAJAT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Kuva 8" descr="aurink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40676">
            <a:off x="6274084" y="595482"/>
            <a:ext cx="1807587" cy="1804806"/>
          </a:xfrm>
          <a:prstGeom prst="rect">
            <a:avLst/>
          </a:prstGeom>
        </p:spPr>
      </p:pic>
      <p:pic>
        <p:nvPicPr>
          <p:cNvPr id="11" name="Kuva 10" descr="kukat.png"/>
          <p:cNvPicPr>
            <a:picLocks noChangeAspect="1"/>
          </p:cNvPicPr>
          <p:nvPr/>
        </p:nvPicPr>
        <p:blipFill>
          <a:blip r:embed="rId3" cstate="print"/>
          <a:srcRect t="76712"/>
          <a:stretch>
            <a:fillRect/>
          </a:stretch>
        </p:blipFill>
        <p:spPr>
          <a:xfrm>
            <a:off x="1259632" y="4581130"/>
            <a:ext cx="7128792" cy="144016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03848" y="548682"/>
            <a:ext cx="2808312" cy="461665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TIIMIPARI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611560" y="1772816"/>
            <a:ext cx="7776864" cy="311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>- tiimiparina työskentely koetaan positiiviseksi ja koetaan että siinä on paljon hyviä puolia</a:t>
            </a:r>
          </a:p>
          <a:p>
            <a:r>
              <a:rPr lang="fi-FI" sz="2400" dirty="0"/>
              <a:t>- tiimipari on tukena hankalissa tilanteissa</a:t>
            </a:r>
          </a:p>
          <a:p>
            <a:r>
              <a:rPr lang="fi-FI" sz="2400" dirty="0"/>
              <a:t>- tiimipari on mukana vanhempien kanssa tehtävässä yhteistyössä niin hyvien kuin huonompienkin asioiden parissa</a:t>
            </a:r>
          </a:p>
          <a:p>
            <a:r>
              <a:rPr lang="fi-FI" sz="2400" dirty="0"/>
              <a:t>- yhteiset pelisäännöt muiden ohjaajien "ohjeistamisessa", voi sanoa ohjaajalle, jos ei osaa tarttua tehtäviin ja </a:t>
            </a:r>
            <a:r>
              <a:rPr lang="fi-FI" sz="2400" dirty="0" smtClean="0"/>
              <a:t>voi osoittaa </a:t>
            </a:r>
            <a:r>
              <a:rPr lang="fi-FI" sz="2400" dirty="0"/>
              <a:t>tehtäviä (puhutaan auki)</a:t>
            </a:r>
          </a:p>
        </p:txBody>
      </p:sp>
      <p:pic>
        <p:nvPicPr>
          <p:cNvPr id="6" name="Kuva 5" descr="hymiö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b="50575"/>
          <a:stretch>
            <a:fillRect/>
          </a:stretch>
        </p:blipFill>
        <p:spPr>
          <a:xfrm>
            <a:off x="6372201" y="5373218"/>
            <a:ext cx="2476779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03848" y="548682"/>
            <a:ext cx="2808312" cy="461665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TIIMIPARI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323528" y="1772818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smtClean="0"/>
              <a:t>- </a:t>
            </a:r>
            <a:r>
              <a:rPr lang="fi-FI" sz="2400" dirty="0"/>
              <a:t>työnjako selkeäksi ja </a:t>
            </a:r>
            <a:r>
              <a:rPr lang="fi-FI" sz="2400" dirty="0" smtClean="0"/>
              <a:t>tasapuoliseksi, kannattaa kirjata ylös</a:t>
            </a:r>
            <a:endParaRPr lang="fi-FI" sz="2400" dirty="0"/>
          </a:p>
          <a:p>
            <a:r>
              <a:rPr lang="fi-FI" sz="2400" dirty="0"/>
              <a:t>- parin tultava keskenään toimeen, toisen huomioiminen tärkeää, kiva tietää toisen kuulumiset</a:t>
            </a:r>
          </a:p>
          <a:p>
            <a:pPr>
              <a:buFontTx/>
              <a:buChar char="-"/>
            </a:pPr>
            <a:r>
              <a:rPr lang="fi-FI" sz="2400" dirty="0" smtClean="0"/>
              <a:t>vastuuohjaajaparin </a:t>
            </a:r>
            <a:r>
              <a:rPr lang="fi-FI" sz="2400" dirty="0"/>
              <a:t>työnjako voisi olla esim. hallinnolliset tehtävät toisella ja toiminnan suunnittelun vastuu </a:t>
            </a:r>
            <a:r>
              <a:rPr lang="fi-FI" sz="2400" dirty="0" smtClean="0"/>
              <a:t>toisella, tehtävien </a:t>
            </a:r>
            <a:r>
              <a:rPr lang="fi-FI" sz="2400" dirty="0"/>
              <a:t>selkeä jaottelu </a:t>
            </a:r>
            <a:r>
              <a:rPr lang="fi-FI" sz="2400" dirty="0" smtClean="0"/>
              <a:t>tärkeää</a:t>
            </a:r>
            <a:endParaRPr lang="fi-FI" sz="2400" dirty="0"/>
          </a:p>
          <a:p>
            <a:pPr>
              <a:buFontTx/>
              <a:buChar char="-"/>
            </a:pPr>
            <a:r>
              <a:rPr lang="fi-FI" sz="2400" dirty="0" smtClean="0"/>
              <a:t> kannattaa puhua asioista</a:t>
            </a:r>
          </a:p>
          <a:p>
            <a:pPr>
              <a:buFontTx/>
              <a:buChar char="-"/>
            </a:pPr>
            <a:endParaRPr lang="fi-FI" sz="2400" dirty="0" smtClean="0"/>
          </a:p>
          <a:p>
            <a:endParaRPr lang="fi-FI" dirty="0"/>
          </a:p>
        </p:txBody>
      </p:sp>
      <p:pic>
        <p:nvPicPr>
          <p:cNvPr id="4" name="Kuva 3" descr="hymiö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b="50575"/>
          <a:stretch>
            <a:fillRect/>
          </a:stretch>
        </p:blipFill>
        <p:spPr>
          <a:xfrm>
            <a:off x="6300192" y="5373218"/>
            <a:ext cx="2476779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11560" y="188642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Vastuuohjaajatyöparin työnjako Puuppolan Jälkkärissä</a:t>
            </a: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683569" y="980730"/>
            <a:ext cx="44211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Leena: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i-FI" dirty="0" smtClean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Sisällölliset </a:t>
            </a:r>
            <a:r>
              <a:rPr lang="fi-FI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Jälkkäri-työt: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yhteydenpito </a:t>
            </a:r>
            <a:r>
              <a:rPr lang="fi-FI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koteihin; kuukausikirjeet (Wilma)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toiminnan </a:t>
            </a:r>
            <a:r>
              <a:rPr lang="fi-FI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sisällön tuottaminen; kokonaisuuden suunnittelu, kausisuunnittelut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ryhmäpalaverien </a:t>
            </a:r>
            <a:r>
              <a:rPr lang="fi-FI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koollekutsu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yhteistyö </a:t>
            </a:r>
            <a:r>
              <a:rPr lang="fi-FI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esiopetuksen kanssa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kesätoiminnan </a:t>
            </a:r>
            <a:r>
              <a:rPr lang="fi-FI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sisältö, suunnittelu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Vertaistukiryhmän </a:t>
            </a:r>
            <a:r>
              <a:rPr lang="fi-FI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veto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kerhotoiminta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retket </a:t>
            </a:r>
            <a:r>
              <a:rPr lang="fi-FI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esim. Lounaispuistoon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Liikkuva </a:t>
            </a:r>
            <a:r>
              <a:rPr lang="fi-FI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Jälkkäri -kehitystiimin jäsen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tyytyväisyyskysely, seurannat</a:t>
            </a:r>
            <a:r>
              <a:rPr lang="fi-FI" dirty="0">
                <a:solidFill>
                  <a:prstClr val="black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5076057" y="1052738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Virpi: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i-FI" b="1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Tekniset </a:t>
            </a:r>
            <a:r>
              <a:rPr lang="fi-FI" b="1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Jälkkäri-työt: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laskutus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viikkosuunnitelmat ja vienti Peda.net – sivuille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Peda.netin </a:t>
            </a:r>
            <a:r>
              <a:rPr lang="fi-FI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päivitys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lapsilistojen </a:t>
            </a:r>
            <a:r>
              <a:rPr lang="fi-FI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teko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päivittäisten </a:t>
            </a:r>
            <a:r>
              <a:rPr lang="fi-FI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lapsilistojen päivitys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lapsilistat </a:t>
            </a:r>
            <a:r>
              <a:rPr lang="fi-FI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hallintoon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kesätoiminnan </a:t>
            </a:r>
            <a:r>
              <a:rPr lang="fi-FI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tekninen osuus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hakuprosessi 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perehdytyskansio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kuitit</a:t>
            </a:r>
            <a:r>
              <a:rPr lang="fi-FI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, rahatilanne</a:t>
            </a:r>
            <a:endParaRPr lang="fi-FI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1" name="Kuva 10" descr="hymiö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b="50575"/>
          <a:stretch>
            <a:fillRect/>
          </a:stretch>
        </p:blipFill>
        <p:spPr>
          <a:xfrm>
            <a:off x="6300192" y="5445226"/>
            <a:ext cx="2476779" cy="1224136"/>
          </a:xfrm>
          <a:prstGeom prst="rect">
            <a:avLst/>
          </a:prstGeom>
        </p:spPr>
      </p:pic>
      <p:sp>
        <p:nvSpPr>
          <p:cNvPr id="13" name="Tekstikehys 12"/>
          <p:cNvSpPr txBox="1"/>
          <p:nvPr/>
        </p:nvSpPr>
        <p:spPr>
          <a:xfrm>
            <a:off x="683569" y="566125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Loput vastuuohjaajien työt hoidetaan yhdessä :)</a:t>
            </a:r>
            <a:endParaRPr lang="fi-FI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890</Words>
  <Application>Microsoft Office PowerPoint</Application>
  <PresentationFormat>Näytössä katseltava diaesitys (4:3)</PresentationFormat>
  <Paragraphs>316</Paragraphs>
  <Slides>20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Office-teema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Mika</dc:creator>
  <cp:lastModifiedBy>Mika</cp:lastModifiedBy>
  <cp:revision>62</cp:revision>
  <dcterms:created xsi:type="dcterms:W3CDTF">2016-08-23T15:31:27Z</dcterms:created>
  <dcterms:modified xsi:type="dcterms:W3CDTF">2016-09-15T15:24:51Z</dcterms:modified>
</cp:coreProperties>
</file>