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89" r:id="rId2"/>
    <p:sldId id="277" r:id="rId3"/>
    <p:sldId id="259" r:id="rId4"/>
    <p:sldId id="261" r:id="rId5"/>
    <p:sldId id="260" r:id="rId6"/>
    <p:sldId id="283" r:id="rId7"/>
    <p:sldId id="258" r:id="rId8"/>
    <p:sldId id="290" r:id="rId9"/>
    <p:sldId id="271" r:id="rId10"/>
    <p:sldId id="295" r:id="rId11"/>
    <p:sldId id="286" r:id="rId12"/>
    <p:sldId id="287" r:id="rId13"/>
    <p:sldId id="288" r:id="rId14"/>
    <p:sldId id="292" r:id="rId15"/>
    <p:sldId id="297" r:id="rId16"/>
    <p:sldId id="274" r:id="rId17"/>
    <p:sldId id="296" r:id="rId18"/>
    <p:sldId id="278" r:id="rId19"/>
    <p:sldId id="281" r:id="rId20"/>
    <p:sldId id="284" r:id="rId21"/>
    <p:sldId id="279" r:id="rId22"/>
    <p:sldId id="285" r:id="rId23"/>
    <p:sldId id="275" r:id="rId24"/>
    <p:sldId id="276" r:id="rId25"/>
    <p:sldId id="257" r:id="rId26"/>
    <p:sldId id="280" r:id="rId27"/>
    <p:sldId id="272" r:id="rId28"/>
    <p:sldId id="264" r:id="rId29"/>
    <p:sldId id="269" r:id="rId30"/>
    <p:sldId id="268" r:id="rId31"/>
    <p:sldId id="265" r:id="rId32"/>
    <p:sldId id="266" r:id="rId33"/>
    <p:sldId id="273" r:id="rId34"/>
    <p:sldId id="270" r:id="rId35"/>
    <p:sldId id="282" r:id="rId36"/>
  </p:sldIdLst>
  <p:sldSz cx="12192000" cy="6858000"/>
  <p:notesSz cx="6858000" cy="994568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6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18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77643-FDF1-49D2-B5D8-FF77FD1DAB5A}" type="datetimeFigureOut">
              <a:rPr lang="fi-FI" smtClean="0"/>
              <a:t>21.2.2018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AF349-631E-43E6-AEF6-673DE325C9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6192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02E6-6A33-4436-B8FD-844B02B344E2}" type="datetimeFigureOut">
              <a:rPr lang="fi-FI" smtClean="0"/>
              <a:t>21.2.2018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5A09-EECB-432A-AF5C-B538568CFAB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5112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02E6-6A33-4436-B8FD-844B02B344E2}" type="datetimeFigureOut">
              <a:rPr lang="fi-FI" smtClean="0"/>
              <a:t>21.2.2018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5A09-EECB-432A-AF5C-B538568CFAB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4241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02E6-6A33-4436-B8FD-844B02B344E2}" type="datetimeFigureOut">
              <a:rPr lang="fi-FI" smtClean="0"/>
              <a:t>21.2.2018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5A09-EECB-432A-AF5C-B538568CFAB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226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02E6-6A33-4436-B8FD-844B02B344E2}" type="datetimeFigureOut">
              <a:rPr lang="fi-FI" smtClean="0"/>
              <a:t>21.2.2018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5A09-EECB-432A-AF5C-B538568CFAB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230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02E6-6A33-4436-B8FD-844B02B344E2}" type="datetimeFigureOut">
              <a:rPr lang="fi-FI" smtClean="0"/>
              <a:t>21.2.2018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5A09-EECB-432A-AF5C-B538568CFAB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0286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02E6-6A33-4436-B8FD-844B02B344E2}" type="datetimeFigureOut">
              <a:rPr lang="fi-FI" smtClean="0"/>
              <a:t>21.2.2018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5A09-EECB-432A-AF5C-B538568CFAB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106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02E6-6A33-4436-B8FD-844B02B344E2}" type="datetimeFigureOut">
              <a:rPr lang="fi-FI" smtClean="0"/>
              <a:t>21.2.2018</a:t>
            </a:fld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5A09-EECB-432A-AF5C-B538568CFAB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329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02E6-6A33-4436-B8FD-844B02B344E2}" type="datetimeFigureOut">
              <a:rPr lang="fi-FI" smtClean="0"/>
              <a:t>21.2.2018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5A09-EECB-432A-AF5C-B538568CFAB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298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02E6-6A33-4436-B8FD-844B02B344E2}" type="datetimeFigureOut">
              <a:rPr lang="fi-FI" smtClean="0"/>
              <a:t>21.2.2018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5A09-EECB-432A-AF5C-B538568CFAB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255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02E6-6A33-4436-B8FD-844B02B344E2}" type="datetimeFigureOut">
              <a:rPr lang="fi-FI" smtClean="0"/>
              <a:t>21.2.2018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5A09-EECB-432A-AF5C-B538568CFAB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3776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02E6-6A33-4436-B8FD-844B02B344E2}" type="datetimeFigureOut">
              <a:rPr lang="fi-FI" smtClean="0"/>
              <a:t>21.2.2018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5A09-EECB-432A-AF5C-B538568CFAB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1184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902E6-6A33-4436-B8FD-844B02B344E2}" type="datetimeFigureOut">
              <a:rPr lang="fi-FI" smtClean="0"/>
              <a:t>21.2.2018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A5A09-EECB-432A-AF5C-B538568CFAB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875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xmlns="" id="{A87D2C17-DE7C-4344-A42C-DC24B8ED2E77}"/>
              </a:ext>
            </a:extLst>
          </p:cNvPr>
          <p:cNvSpPr/>
          <p:nvPr/>
        </p:nvSpPr>
        <p:spPr>
          <a:xfrm>
            <a:off x="1063256" y="1585103"/>
            <a:ext cx="9824484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6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 CHRISTY" panose="02000000000000000000" pitchFamily="2" charset="0"/>
              </a:rPr>
              <a:t>VINKKEJÄ </a:t>
            </a:r>
          </a:p>
          <a:p>
            <a:pPr algn="ctr"/>
            <a:r>
              <a:rPr lang="fi-FI" sz="6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 CHRISTY" panose="02000000000000000000" pitchFamily="2" charset="0"/>
              </a:rPr>
              <a:t>JÄLKKÄRIPÄIVÄN selkeyttämiseen 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xmlns="" id="{58011D88-262B-484A-AA04-68DD3FE779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4" b="69440"/>
          <a:stretch/>
        </p:blipFill>
        <p:spPr>
          <a:xfrm>
            <a:off x="433832" y="254000"/>
            <a:ext cx="2480056" cy="194056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xmlns="" id="{0309F28D-7BBB-454E-8198-813F582118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4" b="70784"/>
          <a:stretch/>
        </p:blipFill>
        <p:spPr>
          <a:xfrm>
            <a:off x="8412480" y="296672"/>
            <a:ext cx="3685966" cy="1855216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xmlns="" id="{3452F75C-885F-4C41-B517-5F577EFDDE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40" r="52112"/>
          <a:stretch/>
        </p:blipFill>
        <p:spPr>
          <a:xfrm>
            <a:off x="-147450" y="4620768"/>
            <a:ext cx="3040888" cy="209296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xmlns="" id="{E66AD13E-59F7-4FC4-AD19-FDC14732BA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64" t="32096" b="18752"/>
          <a:stretch/>
        </p:blipFill>
        <p:spPr>
          <a:xfrm>
            <a:off x="10654710" y="3694188"/>
            <a:ext cx="1443736" cy="312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17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kkivi\Desktop\jälkkäri kuvat\20170920_1424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6" b="11028"/>
          <a:stretch/>
        </p:blipFill>
        <p:spPr bwMode="auto">
          <a:xfrm rot="1151877">
            <a:off x="6504734" y="1268156"/>
            <a:ext cx="4595239" cy="4199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659924" y="1659191"/>
            <a:ext cx="49925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Välipalatuokiota rauhoitamme istumajärjestyksellä. </a:t>
            </a:r>
          </a:p>
          <a:p>
            <a:endParaRPr lang="fi-FI" dirty="0"/>
          </a:p>
          <a:p>
            <a:r>
              <a:rPr lang="fi-FI" dirty="0" smtClean="0"/>
              <a:t>Laminoituihin väripohjiin on helppo suunnitella istumajärjestys ja sitä on myös helppo muutella.</a:t>
            </a:r>
          </a:p>
          <a:p>
            <a:endParaRPr lang="fi-FI" dirty="0"/>
          </a:p>
          <a:p>
            <a:r>
              <a:rPr lang="fi-FI" dirty="0" smtClean="0"/>
              <a:t>Väripohjan toiselle puolelle pöytäryhmä kerää </a:t>
            </a:r>
            <a:r>
              <a:rPr lang="fi-FI" dirty="0"/>
              <a:t>hyvällä käytöksellä tarroja ja </a:t>
            </a:r>
            <a:r>
              <a:rPr lang="fi-FI" dirty="0" smtClean="0"/>
              <a:t>kun tietty määrä on saavutettu, saa pikku palkinnon.</a:t>
            </a:r>
          </a:p>
          <a:p>
            <a:endParaRPr lang="fi-FI" dirty="0"/>
          </a:p>
          <a:p>
            <a:r>
              <a:rPr lang="fi-FI" dirty="0" smtClean="0"/>
              <a:t>Pöydissä on värikoodit ja lapsilla laminoidut nimilaput, jotka on nopea laittaa paikoilleen valmiin suunnitelman pohjalta.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6157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xmlns="" id="{10698E53-70F2-475D-807F-92D8C06973AF}"/>
              </a:ext>
            </a:extLst>
          </p:cNvPr>
          <p:cNvSpPr txBox="1"/>
          <p:nvPr/>
        </p:nvSpPr>
        <p:spPr>
          <a:xfrm>
            <a:off x="1169803" y="1300495"/>
            <a:ext cx="566914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JÄLKKÄRIN OMA POSTILAATIKKO</a:t>
            </a:r>
          </a:p>
          <a:p>
            <a:pPr marL="285750" indent="-285750">
              <a:buFontTx/>
              <a:buChar char="-"/>
            </a:pPr>
            <a:r>
              <a:rPr lang="fi-FI" dirty="0"/>
              <a:t>Toiveille</a:t>
            </a:r>
          </a:p>
          <a:p>
            <a:pPr marL="285750" indent="-285750">
              <a:buFontTx/>
              <a:buChar char="-"/>
            </a:pPr>
            <a:r>
              <a:rPr lang="fi-FI" dirty="0"/>
              <a:t>Ideoille</a:t>
            </a:r>
          </a:p>
          <a:p>
            <a:pPr marL="285750" indent="-285750">
              <a:buFontTx/>
              <a:buChar char="-"/>
            </a:pPr>
            <a:r>
              <a:rPr lang="fi-FI" dirty="0"/>
              <a:t>Kirjeille</a:t>
            </a:r>
          </a:p>
          <a:p>
            <a:pPr marL="285750" indent="-285750">
              <a:buFontTx/>
              <a:buChar char="-"/>
            </a:pPr>
            <a:r>
              <a:rPr lang="fi-FI" dirty="0"/>
              <a:t>Kuville</a:t>
            </a:r>
          </a:p>
          <a:p>
            <a:pPr marL="285750" indent="-285750">
              <a:buFontTx/>
              <a:buChar char="-"/>
            </a:pPr>
            <a:r>
              <a:rPr lang="fi-FI" dirty="0"/>
              <a:t>Hyvien tekojen ilmiantolapuille</a:t>
            </a:r>
          </a:p>
          <a:p>
            <a:r>
              <a:rPr lang="fi-FI" sz="1200" dirty="0"/>
              <a:t>        (käytössämme on Hyvien tekojen torni)</a:t>
            </a:r>
          </a:p>
          <a:p>
            <a:pPr marL="285750" indent="-285750">
              <a:buFontTx/>
              <a:buChar char="-"/>
            </a:pPr>
            <a:r>
              <a:rPr lang="fi-FI" dirty="0"/>
              <a:t>Ihan mille tahansa postille </a:t>
            </a:r>
            <a:r>
              <a:rPr lang="fi-FI" dirty="0">
                <a:sym typeface="Wingdings" panose="05000000000000000000" pitchFamily="2" charset="2"/>
              </a:rPr>
              <a:t></a:t>
            </a:r>
          </a:p>
          <a:p>
            <a:pPr marL="285750" indent="-285750">
              <a:buFontTx/>
              <a:buChar char="-"/>
            </a:pPr>
            <a:endParaRPr lang="fi-FI" dirty="0"/>
          </a:p>
          <a:p>
            <a:r>
              <a:rPr lang="fi-FI" dirty="0"/>
              <a:t>Välipalaa ennen istahdamme pöytiin lukemaan </a:t>
            </a:r>
          </a:p>
          <a:p>
            <a:r>
              <a:rPr lang="fi-FI" dirty="0"/>
              <a:t>päivän postin ja viettämään pienen rauhoittumishetken. Samalla on hyvä hetki jutella asioista, jotka koskevat kaikkia </a:t>
            </a:r>
            <a:r>
              <a:rPr lang="fi-FI" dirty="0" err="1"/>
              <a:t>Jälkkäriläisiä</a:t>
            </a:r>
            <a:r>
              <a:rPr lang="fi-FI" dirty="0"/>
              <a:t>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xmlns="" id="{9DB1B8BD-576A-4799-BBF0-146109DB4A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2320" y="0"/>
            <a:ext cx="3952493" cy="6821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8103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xmlns="" id="{04FA45DB-9D8A-4FB1-979A-F3B2D3C63739}"/>
              </a:ext>
            </a:extLst>
          </p:cNvPr>
          <p:cNvSpPr txBox="1"/>
          <p:nvPr/>
        </p:nvSpPr>
        <p:spPr>
          <a:xfrm>
            <a:off x="5551967" y="1627889"/>
            <a:ext cx="423862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HYVIEN TEKOJEN TORNI</a:t>
            </a:r>
          </a:p>
          <a:p>
            <a:endParaRPr lang="fi-FI" sz="2000" dirty="0"/>
          </a:p>
          <a:p>
            <a:r>
              <a:rPr lang="fi-FI" sz="2000" dirty="0"/>
              <a:t>Lapset ja aikuiset saavat ”ilmiantaa” </a:t>
            </a:r>
            <a:r>
              <a:rPr lang="fi-FI" sz="2000" dirty="0" err="1"/>
              <a:t>Jälkkäriläisiä</a:t>
            </a:r>
            <a:r>
              <a:rPr lang="fi-FI" sz="2000" dirty="0"/>
              <a:t> hyvistä teoista. </a:t>
            </a:r>
          </a:p>
          <a:p>
            <a:r>
              <a:rPr lang="fi-FI" sz="2000" dirty="0"/>
              <a:t>Teko kirjataan lipukkeelle, luetaan kaikille ääneen ja laitetaan esille torniin. </a:t>
            </a:r>
          </a:p>
          <a:p>
            <a:r>
              <a:rPr lang="fi-FI" sz="2000" dirty="0"/>
              <a:t>Kun torni kasvaa kattoon saakka, pidetään juhlat </a:t>
            </a:r>
            <a:r>
              <a:rPr lang="fi-FI" sz="2000" dirty="0">
                <a:sym typeface="Wingdings" panose="05000000000000000000" pitchFamily="2" charset="2"/>
              </a:rPr>
              <a:t></a:t>
            </a:r>
            <a:endParaRPr lang="fi-FI" sz="20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xmlns="" id="{C0818184-AFE2-4E4D-8493-AD1BF0A0FB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0704" y="0"/>
            <a:ext cx="1961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02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xmlns="" id="{5327EF39-15B5-4F67-9265-4638BE6EFE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952" y="4815043"/>
            <a:ext cx="1704234" cy="1704234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xmlns="" id="{8C853BBF-E648-4BF5-BBB4-146CDA9473F5}"/>
              </a:ext>
            </a:extLst>
          </p:cNvPr>
          <p:cNvSpPr txBox="1"/>
          <p:nvPr/>
        </p:nvSpPr>
        <p:spPr>
          <a:xfrm>
            <a:off x="718948" y="796290"/>
            <a:ext cx="536486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Toteutuneet toiveet ja </a:t>
            </a:r>
          </a:p>
          <a:p>
            <a:r>
              <a:rPr lang="fi-FI" sz="2400" b="1" dirty="0"/>
              <a:t>Lasten osallistaminen:</a:t>
            </a:r>
          </a:p>
          <a:p>
            <a:endParaRPr lang="fi-FI" sz="2400" dirty="0"/>
          </a:p>
          <a:p>
            <a:r>
              <a:rPr lang="fi-FI" sz="2400" dirty="0"/>
              <a:t>Yritämme kovasti keksiä tapoja, joilla saisimme näkyviin ja lapsille itselleen ymmärrettäväksi, että huomioimme heidän toiveitaan ja otamme heidät mukaan ideoimaan ja ohjaamaan toimintaa.</a:t>
            </a:r>
          </a:p>
          <a:p>
            <a:endParaRPr lang="fi-FI" sz="2400" dirty="0"/>
          </a:p>
          <a:p>
            <a:r>
              <a:rPr lang="fi-FI" sz="2400" dirty="0"/>
              <a:t>Kun lapsi on päässyt ohjaamaan tai muulla haluamallaan tavalla osalliseksi toimintaan, hän saa painaa sormenjälkensä tauluun ja viereen tulee lapsen nimi.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3" name="AutoShape 2" descr="Kuvahaun tulos haulle peukku">
            <a:extLst>
              <a:ext uri="{FF2B5EF4-FFF2-40B4-BE49-F238E27FC236}">
                <a16:creationId xmlns:a16="http://schemas.microsoft.com/office/drawing/2014/main" xmlns="" id="{D3F10138-4D49-4624-9308-E2B3BC0ADE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16762" y="1101281"/>
            <a:ext cx="359092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xmlns="" id="{CDED42CF-8909-4225-A973-6042BBFB87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834" y="112133"/>
            <a:ext cx="6231384" cy="4386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0081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482775" y="1072939"/>
            <a:ext cx="412267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”Osallisuuden tilkkutäkki”</a:t>
            </a:r>
          </a:p>
          <a:p>
            <a:endParaRPr lang="fi-FI" dirty="0"/>
          </a:p>
          <a:p>
            <a:r>
              <a:rPr lang="fi-FI" dirty="0" smtClean="0"/>
              <a:t>Yöpöydän laatikoihin lapset laittavat toiveitaan ja ideoitaan ja juttuja, joita haluavat suunnitella ja ohjata toisillekin lapsille.</a:t>
            </a:r>
          </a:p>
          <a:p>
            <a:endParaRPr lang="fi-FI" dirty="0"/>
          </a:p>
          <a:p>
            <a:r>
              <a:rPr lang="fi-FI" dirty="0" smtClean="0"/>
              <a:t>Kun ”homma on hoidettu”, saadaan uusi tilkku täkkiin.</a:t>
            </a:r>
          </a:p>
          <a:p>
            <a:endParaRPr lang="fi-FI" dirty="0"/>
          </a:p>
          <a:p>
            <a:r>
              <a:rPr lang="fi-FI" dirty="0" smtClean="0"/>
              <a:t>Kun täkki on täynnä tilkkuja, tehdään jotain oikein kivaa (retki mukavaan paikkaan tms.).</a:t>
            </a:r>
          </a:p>
          <a:p>
            <a:endParaRPr lang="fi-FI" dirty="0"/>
          </a:p>
          <a:p>
            <a:r>
              <a:rPr lang="fi-FI" dirty="0" smtClean="0"/>
              <a:t>Lapset (+ huoltajat) näkevät, että lapset ovat päässeet osalliseksi suunnitteluun ja toteuttamiseen.</a:t>
            </a:r>
            <a:endParaRPr lang="fi-FI" dirty="0"/>
          </a:p>
        </p:txBody>
      </p:sp>
      <p:pic>
        <p:nvPicPr>
          <p:cNvPr id="2050" name="Picture 2" descr="https://lh3.googleusercontent.com/f5_U3QJbQzv4Zfnfei83EpMXi1MPivpQzzkVzgsWSHtPqTiVjK5DGMKTqLcAg0Y_8KDC2oQSzlyap58SYb_Fs-4_V1hgHJGAjpgaWPz9GRy6jI3tIOttaD6_K1asrN6Bdiq5g4bCVDpWrRIM0a7HKyWO2QvUXZuglkimIzM1yCafrvIAfZUZY29eqOzDffh7SLqUhMqOR4gEqnOvFSBnt-6LHgdJQCqrvE7wHjWcpnPwhoMzIiYDYkEkQdESvnKfK_3QXV_YlzVnMZxhj4v1iXTzmZ6k7J1Xr8Ql2OZRTyU351GW0J6Z3MX-qFr3wqJtNhhxWXZFd9-bGSI7ixNdNMAFYvdyHkDNTE5GGVtoKPAVOKhXzZjIvbBo8fPnI1BtxwH29iQCZZykxDvgzJ71pi09SKpig92-r5EmpBxsYJhyka4RmKWWMxJRfJMd9kNVV7W9XjXxD-UNNU1Sry7Sc42TPCny13MkgoDYkXit5nmvxZCRzXYiIdnspxj9_yYQskjz73ssQ8pzrkrqxYbTYyqtVazQxxSpAf1vyvbTM1gsFaKW_jRPWNpWgiIpUUpGYETh1sC7z7fDPbVzc6uEGcfPZKUd_P75VSUcZg=w821-h794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980" y="189571"/>
            <a:ext cx="6783123" cy="656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491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LwspG4eUHG7SWxw7NzV-cPGuKgFXa-zZ9b4gAhS_WtJfqCV3FVqnDfs2zqtXT6PD5z7yJtrb47Tc8X9wNUgIjUDzAU8qe7k_UvR7OQ1-mSooG-I-MnL1ZVtoDmJlqIH1wQ92Fpd0853Iu7xUxHcx1GveQIzNqDr3-1kKRxvP2SYzcncJ0WLo8OzC9HXw1DWx1plteu5gr1Gee3HlIt8D2QHYjnf0oJp6LZVf6qstkC6XE5YiNLLfMx0Ry06Vv_YXXEKJbuBRd0HjS-IUe7bhMZy6CZCxYTbg4eColBRyMZPsR0qMS-BKRnXs-bcGIkKINxqib2bbv_-_9jsgdR2udxIokWWpaMQhyacBFI3mKUgyLqoi83o-naXIerDMaUd_bb_DqAIWyAAuxRvUdLwcpvqLfe-hnqf1b_sA6GHbMldgsTF9qsbls35cgWjrRWNy1gtwH5GhnPk9ir8glchi_Qt8kn3Zk1yFG5nnhCuKj2khs-L5Mv9HLWWG3hK4Oj_S-N1tZSk-YEBPS8WJHMOnj-xrS4deLrVlHAdLpl1KyA-B4vFSuMMB7ATBAab6BUfa38-2Bm5qGHB_0nNxyStr2_tEZt_7gyG7aABawA=w520-h794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809" y="167268"/>
            <a:ext cx="4229255" cy="647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5mBocMvxkok6Kq_4_ejkwqtlYpiRcZsGztCstLA_wyawPOowBe4TVtxkBHFE-_aiHeiGOSSmQZm7q0aYX0QkUokRlZMv3p-qy17B16bzXOabKhxzn96gjPCzJYXe3JMwMDDrc2_rNj3ZoRJME84ssatb3uX28GPSfeQleyO9OP3UjMcgZX0t9mXPe4CEeMeZZFuN7hOeempeo7hGHCwDURHQBQvvfKgLhsDIxqNtzcgiYyOU6LWQ0bR2FBbC2WkQQQX_duypjYZ04oxotSalhl2VYBRuNTSNtJtsHMuKkx5pJCCzfC8OkWyA5znxhAVGlGnRwI-B2oRY55PZ5_UXXdhiYXjwya0UpejMSZRx-UZwQvge52eqkd0RV-mag4voL0jAI8GM0ig-wyIEyR_qfiOWH_5vrCYGPbjwcScCCxEhLSbtOZGvqLRXIXWwmlzxIQQ2i4ZIx7kJ_6qFYYya8Zk6xFHf-wBhelZv-BeUW9R43u_8muZG8nJrMjP8RszBqkYaPdpu0LKFEEnhYVy3kDT0jpimuiNnuhdOd2l8eR6Whp65L4F45_XPC9--iqvzQ5HuEntCI_YffRf56S1gPgX9gkBTdXDEnBjr9g=w447-h794-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3" b="6917"/>
          <a:stretch/>
        </p:blipFill>
        <p:spPr bwMode="auto">
          <a:xfrm>
            <a:off x="5979996" y="167268"/>
            <a:ext cx="4380141" cy="647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780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3147" y="209737"/>
            <a:ext cx="5357481" cy="371369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kstiruutu 2"/>
          <p:cNvSpPr txBox="1"/>
          <p:nvPr/>
        </p:nvSpPr>
        <p:spPr>
          <a:xfrm>
            <a:off x="3915080" y="441408"/>
            <a:ext cx="2646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Jälkkärin seinältä </a:t>
            </a:r>
            <a:r>
              <a:rPr lang="fi-FI" sz="2000" dirty="0" smtClean="0"/>
              <a:t>löytyy</a:t>
            </a:r>
            <a:r>
              <a:rPr lang="fi-FI" sz="2000" dirty="0" smtClean="0"/>
              <a:t> </a:t>
            </a:r>
            <a:endParaRPr lang="fi-FI" sz="2000" dirty="0"/>
          </a:p>
          <a:p>
            <a:r>
              <a:rPr lang="fi-FI" sz="2000" dirty="0"/>
              <a:t>”Viikon liikuntahaaste</a:t>
            </a:r>
            <a:r>
              <a:rPr lang="fi-FI" sz="2000" dirty="0" smtClean="0"/>
              <a:t>”. </a:t>
            </a:r>
            <a:endParaRPr lang="fi-FI" sz="2000" dirty="0"/>
          </a:p>
        </p:txBody>
      </p:sp>
      <p:pic>
        <p:nvPicPr>
          <p:cNvPr id="1026" name="Picture 2" descr="C:\Users\kokkivi\AppData\Local\Microsoft\Windows\Temporary Internet Files\Content.IE5\UIM8BS20\20170925_151926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" y="238788"/>
            <a:ext cx="3192237" cy="3684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503396" y="4038749"/>
            <a:ext cx="36770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smtClean="0"/>
              <a:t>Pikkulapuille voi laskea ja merkitä pienissä erissä tekemiään suorituksia. Kun on suorittanut koko haasteen, merkitään palloon lapsen nimi ja suoritusten lopullinen määrä. Jotkut lapset innostuvat tekemään hurjia määriä:)</a:t>
            </a:r>
            <a:endParaRPr lang="fi-FI" sz="2000" dirty="0"/>
          </a:p>
        </p:txBody>
      </p:sp>
      <p:pic>
        <p:nvPicPr>
          <p:cNvPr id="3074" name="Picture 2" descr="https://lh3.googleusercontent.com/AxhfNv9g4R817mBT_37XLZgQza77B7f2SawUWI0TeTnqXdFlqf8i_XPAWrUWyfxU6QoTQtOZPPwVuE6FcqKf3dESUFaXjF5nMgH439N30nNDYvvF_kWQkHMCr4Gf5ITwq-VuAqmJaW74cnfdFyyOLMQf9nGkbrGzTt8RSGCegbhSERYs4in41TgOdC6zmm9v5ZktKjVejMcAG0PY3YWult-AE7wFSzQlYWcIe-alml9DeM37WrDjyhSmqAhtQwdlngO97ccmKLiqE1DOlBcOEONKqQeM3oPez6LncSajF60AbtC7Oh7e1-PH5mVbVtVJgFvxz1IWrTQOaguyR_CzCeZ9qcQwsstVy9gImfMYevEeee_BZ6M8Gf0fmJl3wpt0Agg-BNx_QT2p_vrMAEJEeFOGjcfkJDMMGbtpkhpkuaNPyYRtelRfdAnEot6QgycAUmgM2XtdNZCKOFLkTZcbN67GZ_Vbx93HER9iitLsPAGf5R_iEmR64OJDaEx0kNTo84E3624sX28Np3bM_GAQzTnyAOFhr8tqfHRxAEyK0-RI8OgPZNTZNHBOY2Pmjr8oNOvrNGHyWvwminfB0a60llJQjg32jkhOvZBNOg=w799-h794-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405" y="3862213"/>
            <a:ext cx="2744839" cy="273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299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gpZXuaJffBTxop8AkmPg6eKlV9qSqzLjFyDXTLzcuCvVhwlYoTAm28HtkZY72rrCL-rwOdIBp8Nw6bO5iP6NdN-iaPqrZMYY8BRdRbw7T0Pdzt-7aGI-d4u4NIVcxikF_hHwce6BiYwy7e9m8ke2K5h7JuPx-vg5o18r7-pwColU3B8_H9x2ulzHgWm3iOf54j4dQomjbvtculZ1__cZQN1ew9QJHERQYtPioWND2uK9NXPf3UNpUpj1bb6qR86uRBwMKfIF681yIKqRijmxWei7zQSHaExQBWTt_S2Si1Pt3n4K8Q3qIIr2bQf7cLONvmAZfTVtM7IMjOL2aWTqaL_2eT5-8bEolXtzZ3m9iET65Hr3_u3ZL8vDtM0PdQH7M-ovf7iLI8ldl5t3sIBSN7wsr9JDxy5QusdStwhTZr5gj4OGhAmbkFMzgRA9Vqc0U6vSWrnRDEAji5lMnk8eWzexkp-sYFw_WldGULnT4Khm_MMY76X1EmHWNCnO2_PI5qVb5gTjLozvKkic2HPUPepAsucrsN1tmkFClMoQW3iAGbiUxNoO6xheUvSgzEEMu1vDxKcpnfXWRuHrjWW_LOLyIsGwO78lHhssYg=w1100-h794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69" y="234176"/>
            <a:ext cx="6095385" cy="440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8374565" y="2308302"/>
            <a:ext cx="37022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Koska viikkohaasteen suosio alkoi osoittaa lopahtamisen merkkejä, muutimme sen päivittäin vaihtuvaksi liikuntahaasteeksi.</a:t>
            </a:r>
            <a:endParaRPr lang="fi-FI" dirty="0" smtClean="0"/>
          </a:p>
          <a:p>
            <a:r>
              <a:rPr lang="fi-FI" dirty="0" smtClean="0"/>
              <a:t>Kun on suorittanut </a:t>
            </a:r>
            <a:r>
              <a:rPr lang="fi-FI" dirty="0" smtClean="0"/>
              <a:t>haasteen</a:t>
            </a:r>
            <a:r>
              <a:rPr lang="fi-FI" dirty="0" smtClean="0"/>
              <a:t>, </a:t>
            </a:r>
            <a:r>
              <a:rPr lang="fi-FI" dirty="0" smtClean="0"/>
              <a:t>saa laittaa nimensä lapulle ja lapun laatikkoon. Silloin tällöin osallistuneiden kesken arvotaan pikku </a:t>
            </a:r>
            <a:r>
              <a:rPr lang="fi-FI" dirty="0" err="1" smtClean="0"/>
              <a:t>ylläreitä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1028" name="Picture 4" descr="https://lh3.googleusercontent.com/USn_EE2STTlLgGRPuZIydCu1DmWw3e1GG2cCXxHdzdB2R-QzfafM-x1N2CTz2SBovkO7S-CZqdLghvgjzCLOBXD6Fl23A5nqU7wsLZT7DdQHGjFOQasU4ytBrna_5cxzH-91ECCEPmqYIubHzraOzuLPX9tG6iuD-lt7m4EQ8boc0VJxUX1SYDz5cBTc0UXi2De6cUr05pGkkRfE-B8smK75Zyj1nlF9Cdw85ToxwxjeL1OcG4tl1Jck-sXQrTl8KhFpvleEiQwy2yJQe-V4OZD1Ofz_4_ESiOKG-eLSyp75ubspenEoikQ_ol9mhyf6agkF1dJdK4Avz-23xOjouNk2NplZGk0CQTd0yDEPmHv_xxe3W8dUhUpRdSPx_L0hAZjczcMPWe9R8spZGa3vM7y3Mv3pzY0EmvhC1Mt297LJNilZLR28Y7Aj15HMFrwupJLuIrOrVlMmwJJI92DAN8Z9JXfzPOkeVbE1x4BYZRViu2KNP_m2fjVIB6nd6Cdtz3E0LpJ5AJwseKySDVDHwUS8SEZJTHSux40ZgkZpyR0AAroTzSRvVJ3sIasJrszEUpJrUwhqPAjHwyANyidovvPxa6iKBtiagAVLIw=w1005-h794-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79708" y="3112430"/>
            <a:ext cx="4059585" cy="320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111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4901784" y="376518"/>
            <a:ext cx="7030387" cy="6199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i-FI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	JÄLKKÄRI</a:t>
            </a: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i-FI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 	Käyttäydyin hyvin.		1 min	___</a:t>
            </a: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i-FI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Huolehdin omista tavaroistani.	1 min	___</a:t>
            </a: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i-FI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Tein läksyt.			1 min	___</a:t>
            </a: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i-FI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	Käyttäydyin hyvin.		1 min	___</a:t>
            </a: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i-FI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Huolehdin omista tavaroistani.	1 min	___</a:t>
            </a: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i-FI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Tein läksyt.			1 min	___</a:t>
            </a: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i-FI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Ke	Käyttäydyin hyvin.		1 min	___</a:t>
            </a: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i-FI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Huolehdin omista tavaroistani.	1 min	___</a:t>
            </a: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i-FI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Tein läksyt.			1 min	___</a:t>
            </a: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i-FI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	Käyttäydyin hyvin.		1 min	___</a:t>
            </a: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i-FI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Huolehdin omista tavaroistani.	1 min	___</a:t>
            </a: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i-FI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Tein läksyt.			1 min	___</a:t>
            </a: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i-FI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				yht.	___ min</a:t>
            </a:r>
            <a:endParaRPr lang="fi-F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374755" y="798749"/>
            <a:ext cx="43771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Joskus tarvitaan kannustusta ja palkkiojärjestelmä lapselle, jotta hommat sujuvat Jälkkärissä.</a:t>
            </a:r>
          </a:p>
          <a:p>
            <a:endParaRPr lang="fi-FI" dirty="0"/>
          </a:p>
          <a:p>
            <a:r>
              <a:rPr lang="fi-FI" dirty="0"/>
              <a:t>Järjestelmä voi olla koulun kanssa yhteinen tai sitten Jälkkärin oma. </a:t>
            </a:r>
          </a:p>
          <a:p>
            <a:endParaRPr lang="fi-FI" dirty="0"/>
          </a:p>
          <a:p>
            <a:r>
              <a:rPr lang="fi-FI" dirty="0"/>
              <a:t>Järjestelmän on hyvä olla mahdollisimman yksinkertainen.</a:t>
            </a:r>
          </a:p>
          <a:p>
            <a:endParaRPr lang="fi-FI" dirty="0"/>
          </a:p>
          <a:p>
            <a:r>
              <a:rPr lang="fi-FI" dirty="0"/>
              <a:t>Palkkio voidaan toteuttaa kotona, koulussa tai Jälkkärissä, miten yhdessä sovitaan huoltajien kanssa.</a:t>
            </a:r>
          </a:p>
          <a:p>
            <a:endParaRPr lang="fi-FI" dirty="0"/>
          </a:p>
          <a:p>
            <a:r>
              <a:rPr lang="fi-FI" dirty="0"/>
              <a:t>Viereisessä esimerkissä lapsi kerää </a:t>
            </a:r>
          </a:p>
          <a:p>
            <a:r>
              <a:rPr lang="fi-FI" dirty="0"/>
              <a:t>päivittäin peliminuutteja Jälkkäristä </a:t>
            </a:r>
          </a:p>
          <a:p>
            <a:r>
              <a:rPr lang="fi-FI" dirty="0"/>
              <a:t>ja koulusta (koulussa eri tavoitteet). Palkkioksi lapsi saa perjantaisin pelata ansaitsemiensa peliminuuttien ajan.</a:t>
            </a:r>
          </a:p>
        </p:txBody>
      </p:sp>
    </p:spTree>
    <p:extLst>
      <p:ext uri="{BB962C8B-B14F-4D97-AF65-F5344CB8AC3E}">
        <p14:creationId xmlns:p14="http://schemas.microsoft.com/office/powerpoint/2010/main" val="1517910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xmlns="" id="{7980D9DF-770E-439C-9141-7F6C5CBA83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293489" y="1264361"/>
            <a:ext cx="6887127" cy="430015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xmlns="" id="{97AAD5D4-05BF-4F9F-9D39-874BACE45AAC}"/>
              </a:ext>
            </a:extLst>
          </p:cNvPr>
          <p:cNvSpPr txBox="1"/>
          <p:nvPr/>
        </p:nvSpPr>
        <p:spPr>
          <a:xfrm>
            <a:off x="4473146" y="2854411"/>
            <a:ext cx="4090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Palkkiojärjestelmä voi olla myös lasten yhteinen. 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xmlns="" id="{7CD544D2-C47A-478C-ACE0-C8E2D646B8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730648" y="1412454"/>
            <a:ext cx="6873806" cy="404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66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5644" y="876300"/>
            <a:ext cx="2075656" cy="2138015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1485900" y="1600200"/>
            <a:ext cx="9664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latin typeface="Segoe Print" panose="02000600000000000000" pitchFamily="2" charset="0"/>
              </a:rPr>
              <a:t>Kannattaa kekseliäästi ja luovasti käyttää kaikenlaisia ideoita, jotka helpottavat Lasten/Aikuisten Jälkkäripäivää.</a:t>
            </a:r>
          </a:p>
          <a:p>
            <a:endParaRPr lang="fi-FI" sz="2800" dirty="0">
              <a:latin typeface="Segoe Print" panose="02000600000000000000" pitchFamily="2" charset="0"/>
            </a:endParaRPr>
          </a:p>
          <a:p>
            <a:endParaRPr lang="fi-FI" sz="2800" dirty="0">
              <a:latin typeface="Segoe Print" panose="02000600000000000000" pitchFamily="2" charset="0"/>
            </a:endParaRPr>
          </a:p>
          <a:p>
            <a:r>
              <a:rPr lang="fi-FI" sz="2800" dirty="0">
                <a:latin typeface="Segoe Print" panose="02000600000000000000" pitchFamily="2" charset="0"/>
              </a:rPr>
              <a:t>Esittelen Puuppolan Jälkkärissä käytettyjä konsteja. Jospa niistä löytyisi hyviä vinkkejä toisiinkin toimipisteisiin :)</a:t>
            </a:r>
          </a:p>
        </p:txBody>
      </p:sp>
    </p:spTree>
    <p:extLst>
      <p:ext uri="{BB962C8B-B14F-4D97-AF65-F5344CB8AC3E}">
        <p14:creationId xmlns:p14="http://schemas.microsoft.com/office/powerpoint/2010/main" val="1962454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xmlns="" id="{3A1420E1-0754-4262-9D74-1DE16BF6B6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0908" y="407771"/>
            <a:ext cx="6425513" cy="4083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xmlns="" id="{82D20B15-603E-4478-9323-813F3A613B8C}"/>
              </a:ext>
            </a:extLst>
          </p:cNvPr>
          <p:cNvSpPr txBox="1"/>
          <p:nvPr/>
        </p:nvSpPr>
        <p:spPr>
          <a:xfrm>
            <a:off x="2619632" y="4856205"/>
            <a:ext cx="74758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Joskus lapsi voi tuntea metelin liian kovaksi. Siihen voi löytyä apu kuulokkeista </a:t>
            </a:r>
            <a:r>
              <a:rPr lang="fi-FI" sz="1200" dirty="0"/>
              <a:t>(kuva </a:t>
            </a:r>
            <a:r>
              <a:rPr lang="fi-FI" sz="1200" dirty="0" err="1"/>
              <a:t>Mankolasta</a:t>
            </a:r>
            <a:r>
              <a:rPr lang="fi-FI" sz="1200" dirty="0"/>
              <a:t>)</a:t>
            </a:r>
            <a:r>
              <a:rPr lang="fi-FI" sz="2000" dirty="0"/>
              <a:t>. Muutenkin kannattaa käyttää apuvälineitä mahdollisuuksien mukaan, esim. kuvia, kynätukea, aktiivityynyä jne.</a:t>
            </a:r>
          </a:p>
        </p:txBody>
      </p:sp>
    </p:spTree>
    <p:extLst>
      <p:ext uri="{BB962C8B-B14F-4D97-AF65-F5344CB8AC3E}">
        <p14:creationId xmlns:p14="http://schemas.microsoft.com/office/powerpoint/2010/main" val="2255299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xmlns="" id="{3428E4EA-6651-4007-8A7E-3D34FFDE16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416672" y="3362958"/>
            <a:ext cx="5447958" cy="3064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xmlns="" id="{4690CC20-A7BE-4725-8AFA-D5C79C851137}"/>
              </a:ext>
            </a:extLst>
          </p:cNvPr>
          <p:cNvSpPr txBox="1"/>
          <p:nvPr/>
        </p:nvSpPr>
        <p:spPr>
          <a:xfrm>
            <a:off x="6869782" y="822156"/>
            <a:ext cx="355874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Läksyjen tekoon kannattaa antaa apuvälineitä lapsen niitä tarvitessa. Esim. lukusuora, satataulu, kirjainmallit jne.</a:t>
            </a:r>
          </a:p>
          <a:p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xmlns="" id="{B2511CF9-AD6D-46A0-8644-817138283B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367" y="3208385"/>
            <a:ext cx="3297917" cy="2355892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xmlns="" id="{E25E5ABB-19C7-44D2-B78F-F296C4F4218B}"/>
              </a:ext>
            </a:extLst>
          </p:cNvPr>
          <p:cNvSpPr/>
          <p:nvPr/>
        </p:nvSpPr>
        <p:spPr>
          <a:xfrm>
            <a:off x="3745607" y="5202467"/>
            <a:ext cx="148630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9600" dirty="0">
                <a:solidFill>
                  <a:srgbClr val="FF00FF"/>
                </a:solidFill>
                <a:latin typeface="Alku-Laiha"/>
              </a:rPr>
              <a:t>Aa</a:t>
            </a:r>
            <a:endParaRPr lang="fi-FI" dirty="0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xmlns="" id="{5550DEF0-4D09-417E-8C22-4C9838BD3DB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10705">
            <a:off x="509163" y="587015"/>
            <a:ext cx="3314744" cy="315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93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xmlns="" id="{70BD57F6-79D7-4AC5-A7FD-B2FE509D0C69}"/>
              </a:ext>
            </a:extLst>
          </p:cNvPr>
          <p:cNvSpPr txBox="1"/>
          <p:nvPr/>
        </p:nvSpPr>
        <p:spPr>
          <a:xfrm>
            <a:off x="1265273" y="1765005"/>
            <a:ext cx="439124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Läksyrauhan edistäjä:</a:t>
            </a:r>
          </a:p>
          <a:p>
            <a:r>
              <a:rPr lang="fi-FI" sz="2400" dirty="0"/>
              <a:t>HÖPÖLAATIKKO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Höpölaatikon vartijana voi toimia lapsi, joka on jo läksynsä tehnyt.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Jos häiritsee toisten läksyjen tekoa, nimi laitetaan höpölaatikkoon. Nimi pyyhitään pois, kun korjaa tapansa.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Läksyluokkaan joutuu jäämään aikuisen kanssa keskustelemaan käyttäytymisestään, jos ei saa nimeään höpölaatikosta pois.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xmlns="" id="{E99F2060-41AB-48B2-9D2D-6C4215493E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3132">
            <a:off x="7282153" y="1456897"/>
            <a:ext cx="2919815" cy="392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52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0100" y="1382232"/>
            <a:ext cx="7258494" cy="408290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Tekstiruutu 2"/>
          <p:cNvSpPr txBox="1"/>
          <p:nvPr/>
        </p:nvSpPr>
        <p:spPr>
          <a:xfrm>
            <a:off x="850603" y="2732569"/>
            <a:ext cx="33173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Tavaroiden paikat on merkitty. </a:t>
            </a:r>
            <a:r>
              <a:rPr lang="fi-FI" sz="2000"/>
              <a:t>Tämä helpottaa </a:t>
            </a:r>
            <a:r>
              <a:rPr lang="fi-FI" sz="2000" dirty="0"/>
              <a:t>sekä lapsia että aikuisia tavaroiden löytämisessä ja oikeille paikoille laittamisessa</a:t>
            </a:r>
            <a:r>
              <a:rPr lang="fi-FI" sz="2000" dirty="0">
                <a:sym typeface="Wingdings" panose="05000000000000000000" pitchFamily="2" charset="2"/>
              </a:rPr>
              <a:t>:)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658586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047358" y="1700059"/>
            <a:ext cx="7556841" cy="425072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kstiruutu 2"/>
          <p:cNvSpPr txBox="1"/>
          <p:nvPr/>
        </p:nvSpPr>
        <p:spPr>
          <a:xfrm>
            <a:off x="3188043" y="778476"/>
            <a:ext cx="5275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Näin voi säilyttää vaikkapa keskeneräisiä töitä.</a:t>
            </a:r>
          </a:p>
        </p:txBody>
      </p:sp>
    </p:spTree>
    <p:extLst>
      <p:ext uri="{BB962C8B-B14F-4D97-AF65-F5344CB8AC3E}">
        <p14:creationId xmlns:p14="http://schemas.microsoft.com/office/powerpoint/2010/main" val="2965617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" y="1324768"/>
            <a:ext cx="9182100" cy="516493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Tekstiruutu 2"/>
          <p:cNvSpPr txBox="1"/>
          <p:nvPr/>
        </p:nvSpPr>
        <p:spPr>
          <a:xfrm>
            <a:off x="2794000" y="546100"/>
            <a:ext cx="614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/>
              <a:t>Jälkkärin / Luokan kalenteri</a:t>
            </a:r>
          </a:p>
        </p:txBody>
      </p:sp>
    </p:spTree>
    <p:extLst>
      <p:ext uri="{BB962C8B-B14F-4D97-AF65-F5344CB8AC3E}">
        <p14:creationId xmlns:p14="http://schemas.microsoft.com/office/powerpoint/2010/main" val="622040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xmlns="" id="{042AE77D-DBD0-4753-A148-1C8D5F4BE5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556102" y="1249251"/>
            <a:ext cx="6885149" cy="4386648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xmlns="" id="{AD1B1E89-3D28-4BBA-A0E9-4B77DF25C318}"/>
              </a:ext>
            </a:extLst>
          </p:cNvPr>
          <p:cNvSpPr txBox="1"/>
          <p:nvPr/>
        </p:nvSpPr>
        <p:spPr>
          <a:xfrm>
            <a:off x="4790303" y="2767914"/>
            <a:ext cx="30150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Kuukaudet ja viikonpäivät on kiva tehdä tutuksi jollain toisellakin kielellä.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xmlns="" id="{53A405BC-340F-4D0E-B0EF-47AF3CB4CE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148562" y="1148562"/>
            <a:ext cx="6885150" cy="458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41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75581" y="1292295"/>
            <a:ext cx="6858000" cy="427341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Tekstiruutu 3"/>
          <p:cNvSpPr txBox="1"/>
          <p:nvPr/>
        </p:nvSpPr>
        <p:spPr>
          <a:xfrm>
            <a:off x="1669312" y="3051544"/>
            <a:ext cx="3848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Aulan seinällä oleva Jälkkärin ilmoitustaulu. </a:t>
            </a:r>
          </a:p>
        </p:txBody>
      </p:sp>
    </p:spTree>
    <p:extLst>
      <p:ext uri="{BB962C8B-B14F-4D97-AF65-F5344CB8AC3E}">
        <p14:creationId xmlns:p14="http://schemas.microsoft.com/office/powerpoint/2010/main" val="2135320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127032" y="-1045843"/>
            <a:ext cx="6453337" cy="9125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iruutu 3"/>
          <p:cNvSpPr txBox="1"/>
          <p:nvPr/>
        </p:nvSpPr>
        <p:spPr>
          <a:xfrm>
            <a:off x="384174" y="2447925"/>
            <a:ext cx="2406651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sz="2000" dirty="0"/>
              <a:t>Ote Pedanetistä Jälkkärin sivuilta löytyvästä  kausisuunnitelmasta.</a:t>
            </a:r>
          </a:p>
        </p:txBody>
      </p:sp>
    </p:spTree>
    <p:extLst>
      <p:ext uri="{BB962C8B-B14F-4D97-AF65-F5344CB8AC3E}">
        <p14:creationId xmlns:p14="http://schemas.microsoft.com/office/powerpoint/2010/main" val="284709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765544" y="2979364"/>
            <a:ext cx="41679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Viikkosuunnitelma, </a:t>
            </a:r>
          </a:p>
          <a:p>
            <a:r>
              <a:rPr lang="fi-FI" sz="2000" dirty="0"/>
              <a:t>Joka löytyy Jälkkärin ilmoitustaululta ja Jälkkärin sivuilta Pedanetistä.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1460" y="116392"/>
            <a:ext cx="4944140" cy="660338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80770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5687" y="0"/>
            <a:ext cx="3857625" cy="6858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Tekstiruutu 2"/>
          <p:cNvSpPr txBox="1"/>
          <p:nvPr/>
        </p:nvSpPr>
        <p:spPr>
          <a:xfrm>
            <a:off x="1003300" y="1171307"/>
            <a:ext cx="4445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Niiden luokkien seinällä, </a:t>
            </a:r>
          </a:p>
          <a:p>
            <a:r>
              <a:rPr lang="fi-FI" sz="2400" dirty="0"/>
              <a:t>joissa on Jälkkäriläisiä, </a:t>
            </a:r>
          </a:p>
          <a:p>
            <a:r>
              <a:rPr lang="fi-FI" sz="2400" dirty="0"/>
              <a:t>on lista </a:t>
            </a:r>
            <a:r>
              <a:rPr lang="fi-FI" sz="2400" b="1" dirty="0"/>
              <a:t>päivän Jälkkäriläisistä</a:t>
            </a:r>
            <a:r>
              <a:rPr lang="fi-FI" sz="2400" dirty="0"/>
              <a:t>.</a:t>
            </a:r>
            <a:r>
              <a:rPr lang="fi-FI" sz="2400" b="1" dirty="0"/>
              <a:t> </a:t>
            </a:r>
          </a:p>
          <a:p>
            <a:endParaRPr lang="fi-FI" sz="2400" dirty="0"/>
          </a:p>
          <a:p>
            <a:r>
              <a:rPr lang="fi-FI" sz="2400" dirty="0"/>
              <a:t>Tausta ja nimet on laminoitu, kiinnitys sinitarralla. Nimet ja ajat on helppo siirtää paikoilleen. </a:t>
            </a:r>
          </a:p>
          <a:p>
            <a:endParaRPr lang="fi-FI" sz="2400" dirty="0"/>
          </a:p>
          <a:p>
            <a:r>
              <a:rPr lang="fi-FI" sz="2400" dirty="0"/>
              <a:t>Opettaja tietää listan perusteella Jälkkäriin tulevat lapset. </a:t>
            </a:r>
          </a:p>
          <a:p>
            <a:r>
              <a:rPr lang="fi-FI" sz="2400" dirty="0"/>
              <a:t>Lapset näkevät myös itse listalta tulevatko Jälkkäriin.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97373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848104"/>
              </p:ext>
            </p:extLst>
          </p:nvPr>
        </p:nvGraphicFramePr>
        <p:xfrm>
          <a:off x="1847529" y="116632"/>
          <a:ext cx="8496943" cy="6480716"/>
        </p:xfrm>
        <a:graphic>
          <a:graphicData uri="http://schemas.openxmlformats.org/drawingml/2006/table">
            <a:tbl>
              <a:tblPr/>
              <a:tblGrid>
                <a:gridCol w="5174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36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64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64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964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9644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79775">
                <a:tc>
                  <a:txBody>
                    <a:bodyPr/>
                    <a:lstStyle/>
                    <a:p>
                      <a:pPr algn="ctr" fontAlgn="b"/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23" marR="5923" marT="59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i-FI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Jälkkärin viikkolukujärjestys</a:t>
                      </a:r>
                    </a:p>
                  </a:txBody>
                  <a:tcPr marL="5923" marR="5923" marT="5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479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Klo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Maanantai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Tiistai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Keskiviikko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Torstai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Perjantai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6383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12:15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Ulkoilu (13:15 sisälle)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Ulkoilu (13:15 sisälle)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Ulkoilu (13:15 sisälle)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Ulkoilu (13:15 sisälle)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6383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13:15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Sali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Ulkoilu / Sisäleikit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Ulkoilu / Sisäleikit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Ulkoilu / Sisäleikit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Ulkoilu / Sisäleikit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96383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14:15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Välipala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14:00</a:t>
                      </a:r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Välipala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14:00</a:t>
                      </a:r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Välipala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Välipala /                               Kielisuihkutusta</a:t>
                      </a:r>
                    </a:p>
                  </a:txBody>
                  <a:tcPr marL="5923" marR="5923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Välipala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03823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Läksyt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Läksyt -&gt; 15:15 / Liikuntakerho 14:30-15:30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Läksyt -&gt; 15:15 / Pelimanni 14:30-15:15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Läksyt /                     Kielisuihkutusta</a:t>
                      </a:r>
                    </a:p>
                  </a:txBody>
                  <a:tcPr marL="5923" marR="5923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Läksyt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03173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15:15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Ulkoilua / Sali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Ohjattua toimintaa / Leikkiä / Ulkoilua Liikuntakerho 15:30-16:30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Ohjattua toimintaa / Leikkiä / Ulkoilua  Pelimanni 15:15-16:00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Kielisuihkutusta / Ohjattua toimintaa / Leikkiä / Ulkoilua 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Ohjattua toimintaa / Leikkiä / Sali / Ulkoilua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72444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485510"/>
              </p:ext>
            </p:extLst>
          </p:nvPr>
        </p:nvGraphicFramePr>
        <p:xfrm>
          <a:off x="2947528" y="373250"/>
          <a:ext cx="8784978" cy="6201459"/>
        </p:xfrm>
        <a:graphic>
          <a:graphicData uri="http://schemas.openxmlformats.org/drawingml/2006/table">
            <a:tbl>
              <a:tblPr/>
              <a:tblGrid>
                <a:gridCol w="15067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5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0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10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87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0870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0870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0870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30870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10627"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baseline="0" dirty="0">
                        <a:latin typeface="Arial"/>
                      </a:endParaRP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baseline="0" dirty="0">
                        <a:latin typeface="Arial"/>
                      </a:endParaRP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Tekeekö lapsi läksyt Jälkkärissä</a:t>
                      </a: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8376"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baseline="0" dirty="0">
                        <a:latin typeface="Arial"/>
                      </a:endParaRP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baseline="0" dirty="0">
                        <a:latin typeface="Arial"/>
                      </a:endParaRP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baseline="0" dirty="0">
                        <a:latin typeface="Arial"/>
                      </a:endParaRP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Calibri"/>
                        </a:rPr>
                        <a:t>↓</a:t>
                      </a: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baseline="0" dirty="0">
                        <a:latin typeface="Arial"/>
                      </a:endParaRP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baseline="0" dirty="0">
                        <a:latin typeface="Arial"/>
                      </a:endParaRP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baseline="0" dirty="0">
                        <a:latin typeface="Arial"/>
                      </a:endParaRP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baseline="0" dirty="0">
                        <a:latin typeface="Arial"/>
                      </a:endParaRP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baseline="0" dirty="0">
                        <a:latin typeface="Arial"/>
                      </a:endParaRP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3156"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baseline="0" dirty="0">
                        <a:latin typeface="Arial"/>
                      </a:endParaRP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baseline="0" dirty="0">
                        <a:latin typeface="Arial"/>
                      </a:endParaRP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baseline="0" dirty="0">
                        <a:latin typeface="Arial"/>
                      </a:endParaRP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Calibri"/>
                        </a:rPr>
                        <a:t>↓</a:t>
                      </a: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Tuloaika ja lähtöaika (jos lähtee itse). Kun lapsi tulee, laitetaan rasti ja kun lapsi lähtee, rasti ympyröidään.  </a:t>
                      </a: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3156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viikko 34</a:t>
                      </a: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baseline="0" dirty="0">
                        <a:latin typeface="Arial"/>
                      </a:endParaRP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baseline="0" dirty="0">
                        <a:latin typeface="Arial"/>
                      </a:endParaRP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Calibri"/>
                        </a:rPr>
                        <a:t>↓</a:t>
                      </a: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Calibri"/>
                        </a:rPr>
                        <a:t>                 ↓</a:t>
                      </a: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Jos lapsi ei tule kyseisenä päivänä Jälkkäriin, pyyhitään kellonaika kokonaan yli.</a:t>
                      </a: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3156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i="0" u="none" strike="noStrike" baseline="0" dirty="0">
                          <a:latin typeface="Arial"/>
                        </a:rPr>
                        <a:t>2 B</a:t>
                      </a:r>
                    </a:p>
                  </a:txBody>
                  <a:tcPr marL="5976" marR="5976" marT="59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i="0" u="none" strike="noStrike" baseline="0" dirty="0">
                          <a:latin typeface="Arial"/>
                        </a:rPr>
                        <a:t>ryh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i="0" u="none" strike="noStrike" baseline="0" dirty="0">
                          <a:latin typeface="Arial"/>
                        </a:rPr>
                        <a:t>JP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i="0" u="none" strike="noStrike" baseline="0" dirty="0">
                          <a:latin typeface="Arial"/>
                        </a:rPr>
                        <a:t>L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i="0" u="none" strike="noStrike" baseline="0" dirty="0">
                          <a:latin typeface="Arial"/>
                        </a:rPr>
                        <a:t>ma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i="0" u="none" strike="noStrike" baseline="0" dirty="0">
                          <a:latin typeface="Arial"/>
                        </a:rPr>
                        <a:t>ti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i="0" u="none" strike="noStrike" baseline="0" dirty="0">
                          <a:latin typeface="Arial"/>
                        </a:rPr>
                        <a:t>ke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i="0" u="none" strike="noStrike" baseline="0" dirty="0">
                          <a:latin typeface="Arial"/>
                        </a:rPr>
                        <a:t>to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i="0" u="none" strike="noStrike" baseline="0" dirty="0">
                          <a:latin typeface="Arial"/>
                        </a:rPr>
                        <a:t>pe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180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solidFill>
                            <a:srgbClr val="7F7F7F"/>
                          </a:solidFill>
                          <a:latin typeface="Arial"/>
                        </a:rPr>
                        <a:t>lapsen nimi</a:t>
                      </a:r>
                    </a:p>
                  </a:txBody>
                  <a:tcPr marL="5976" marR="5976" marT="59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A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x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x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13.15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12.15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13.15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12.15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12.15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180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solidFill>
                            <a:srgbClr val="7F7F7F"/>
                          </a:solidFill>
                          <a:latin typeface="Arial"/>
                        </a:rPr>
                        <a:t>lapsen nimi</a:t>
                      </a:r>
                    </a:p>
                  </a:txBody>
                  <a:tcPr marL="5976" marR="5976" marT="59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B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x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13.15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13.15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12.15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13.15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12.15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180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solidFill>
                            <a:srgbClr val="7F7F7F"/>
                          </a:solidFill>
                          <a:latin typeface="Arial"/>
                        </a:rPr>
                        <a:t>lapsen nimi</a:t>
                      </a:r>
                    </a:p>
                  </a:txBody>
                  <a:tcPr marL="5976" marR="5976" marT="59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A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x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x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13.15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12.15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13.15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12.15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12.15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180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solidFill>
                            <a:srgbClr val="7F7F7F"/>
                          </a:solidFill>
                          <a:latin typeface="Arial"/>
                        </a:rPr>
                        <a:t>lapsen nimi</a:t>
                      </a:r>
                    </a:p>
                  </a:txBody>
                  <a:tcPr marL="5976" marR="5976" marT="59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A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x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x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13.15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12.15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13.15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12.15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12.15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1180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solidFill>
                            <a:srgbClr val="7F7F7F"/>
                          </a:solidFill>
                          <a:latin typeface="Arial"/>
                        </a:rPr>
                        <a:t>lapsen nimi</a:t>
                      </a:r>
                    </a:p>
                  </a:txBody>
                  <a:tcPr marL="5976" marR="5976" marT="59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A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x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13.15 - 15.30(-16.00)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12.15 - 15.30(-16.00)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13.15 - 15.30(-16.00)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12.15 - 15.30(-16.00)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12.15 - 15.30(-16.00)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1180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solidFill>
                            <a:srgbClr val="7F7F7F"/>
                          </a:solidFill>
                          <a:latin typeface="Arial"/>
                        </a:rPr>
                        <a:t>lapsen nimi</a:t>
                      </a:r>
                    </a:p>
                  </a:txBody>
                  <a:tcPr marL="5976" marR="5976" marT="59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A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x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13.15 - 16.00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12.15 - 16.00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13.15 - 16.00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12.15 - 16.00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12.15 - 16.00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1180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solidFill>
                            <a:srgbClr val="7F7F7F"/>
                          </a:solidFill>
                          <a:latin typeface="Arial"/>
                        </a:rPr>
                        <a:t>lapsen nimi</a:t>
                      </a:r>
                    </a:p>
                  </a:txBody>
                  <a:tcPr marL="5976" marR="5976" marT="59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B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x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13.15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13.15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12.15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13.15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12.15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1180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solidFill>
                            <a:srgbClr val="7F7F7F"/>
                          </a:solidFill>
                          <a:latin typeface="Arial"/>
                        </a:rPr>
                        <a:t>lapsen nimi</a:t>
                      </a:r>
                    </a:p>
                  </a:txBody>
                  <a:tcPr marL="5976" marR="5976" marT="59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B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x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13.15 - 16.00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13.15 - 16.00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12.15 - 16.00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13.15 - 16.00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12.15 - 16.00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1180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solidFill>
                            <a:srgbClr val="7F7F7F"/>
                          </a:solidFill>
                          <a:latin typeface="Arial"/>
                        </a:rPr>
                        <a:t>lapsen nimi</a:t>
                      </a:r>
                    </a:p>
                  </a:txBody>
                  <a:tcPr marL="5976" marR="5976" marT="59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A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x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(x)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13.15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12.15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13.15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12.15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12.15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58376"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baseline="0" dirty="0">
                        <a:latin typeface="Arial"/>
                      </a:endParaRP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baseline="0" dirty="0">
                        <a:latin typeface="Arial"/>
                      </a:endParaRP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Calibri"/>
                        </a:rPr>
                        <a:t>↑</a:t>
                      </a: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baseline="0" dirty="0">
                        <a:latin typeface="Arial"/>
                      </a:endParaRP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baseline="0" dirty="0">
                        <a:latin typeface="Arial"/>
                      </a:endParaRP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baseline="0" dirty="0">
                        <a:latin typeface="Arial"/>
                      </a:endParaRP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baseline="0" dirty="0">
                        <a:latin typeface="Arial"/>
                      </a:endParaRP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baseline="0" dirty="0">
                        <a:latin typeface="Arial"/>
                      </a:endParaRP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baseline="0" dirty="0">
                        <a:latin typeface="Arial"/>
                      </a:endParaRP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58376"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baseline="0" dirty="0">
                        <a:latin typeface="Arial"/>
                      </a:endParaRP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Onko lapsi kuukausimaksulla vai 12pv/kk</a:t>
                      </a: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3" name="Tekstiruutu 2"/>
          <p:cNvSpPr txBox="1"/>
          <p:nvPr/>
        </p:nvSpPr>
        <p:spPr>
          <a:xfrm>
            <a:off x="308344" y="2115880"/>
            <a:ext cx="2413591" cy="31700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sz="2000" dirty="0"/>
              <a:t>Lapsilista, jossa on lapsen tulo- ja lähtöaika sekä muita tarvittavia tietoja. Kun lapsi tulee Jälkkäriin, laitetaan kyseisen päivän kohdalle rasti ja kun lapsi lähtee, ympyröidään rasti.</a:t>
            </a:r>
          </a:p>
        </p:txBody>
      </p:sp>
    </p:spTree>
    <p:extLst>
      <p:ext uri="{BB962C8B-B14F-4D97-AF65-F5344CB8AC3E}">
        <p14:creationId xmlns:p14="http://schemas.microsoft.com/office/powerpoint/2010/main" val="8175390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04543"/>
              </p:ext>
            </p:extLst>
          </p:nvPr>
        </p:nvGraphicFramePr>
        <p:xfrm>
          <a:off x="2945101" y="729435"/>
          <a:ext cx="8640960" cy="5832645"/>
        </p:xfrm>
        <a:graphic>
          <a:graphicData uri="http://schemas.openxmlformats.org/drawingml/2006/table">
            <a:tbl>
              <a:tblPr/>
              <a:tblGrid>
                <a:gridCol w="17026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383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9262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i="0" u="none" strike="noStrike" dirty="0">
                          <a:latin typeface="Arial"/>
                        </a:rPr>
                        <a:t>2B</a:t>
                      </a:r>
                    </a:p>
                  </a:txBody>
                  <a:tcPr marL="6008" marR="6008" marT="60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i="0" u="none" strike="noStrike" dirty="0">
                          <a:latin typeface="Arial"/>
                        </a:rPr>
                        <a:t> HUOMIOITAVAA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148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lapsen nimi</a:t>
                      </a:r>
                    </a:p>
                  </a:txBody>
                  <a:tcPr marL="6008" marR="6008" marT="60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  Aloittaa 22.8.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148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lapsen nimi</a:t>
                      </a:r>
                    </a:p>
                  </a:txBody>
                  <a:tcPr marL="6008" marR="6008" marT="60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  Laktoositon.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148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lapsen nimi</a:t>
                      </a:r>
                    </a:p>
                  </a:txBody>
                  <a:tcPr marL="6008" marR="6008" marT="60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  Aloittaa 29.8.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148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lapsen nimi</a:t>
                      </a:r>
                    </a:p>
                  </a:txBody>
                  <a:tcPr marL="6008" marR="6008" marT="60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148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lapsen nimi</a:t>
                      </a:r>
                    </a:p>
                  </a:txBody>
                  <a:tcPr marL="6008" marR="6008" marT="60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  ITSE, saa lähteä klo 15.30, pitää lähteä klo 16.00.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148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lapsen nimi</a:t>
                      </a:r>
                    </a:p>
                  </a:txBody>
                  <a:tcPr marL="6008" marR="6008" marT="60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  ITSE, klo 16.00. </a:t>
                      </a:r>
                      <a:r>
                        <a:rPr lang="fi-FI" sz="14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Elokuussa 12 pv, sitten joka päivä. </a:t>
                      </a:r>
                      <a:endParaRPr lang="fi-FI" sz="1400" b="1" i="0" u="none" strike="noStrike" dirty="0">
                        <a:solidFill>
                          <a:srgbClr val="333333"/>
                        </a:solidFill>
                        <a:latin typeface="Arial"/>
                      </a:endParaRP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148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lapsen nimi</a:t>
                      </a:r>
                    </a:p>
                  </a:txBody>
                  <a:tcPr marL="6008" marR="6008" marT="60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1148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lapsen nimi</a:t>
                      </a:r>
                    </a:p>
                  </a:txBody>
                  <a:tcPr marL="6008" marR="6008" marT="60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  Kauramaito. </a:t>
                      </a:r>
                      <a:r>
                        <a:rPr lang="fi-FI" sz="14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Aloittaa 15.9.</a:t>
                      </a:r>
                      <a:endParaRPr lang="fi-FI" sz="1400" b="1" i="0" u="none" strike="noStrike" dirty="0">
                        <a:solidFill>
                          <a:srgbClr val="333333"/>
                        </a:solidFill>
                        <a:latin typeface="Arial"/>
                      </a:endParaRP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1148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lapsen nimi</a:t>
                      </a:r>
                    </a:p>
                  </a:txBody>
                  <a:tcPr marL="6008" marR="6008" marT="60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  Ei kuvauslupaa! </a:t>
                      </a:r>
                      <a:r>
                        <a:rPr lang="fi-FI" sz="14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Aloittaa 22.8.</a:t>
                      </a:r>
                      <a:endParaRPr lang="fi-FI" sz="1400" b="1" i="0" u="none" strike="noStrike" dirty="0">
                        <a:solidFill>
                          <a:srgbClr val="333333"/>
                        </a:solidFill>
                        <a:latin typeface="Arial"/>
                      </a:endParaRP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" name="Tekstikehys 2"/>
          <p:cNvSpPr txBox="1"/>
          <p:nvPr/>
        </p:nvSpPr>
        <p:spPr>
          <a:xfrm>
            <a:off x="648469" y="3050901"/>
            <a:ext cx="1999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Lapsilistan kääntöpuoli:</a:t>
            </a:r>
          </a:p>
        </p:txBody>
      </p:sp>
    </p:spTree>
    <p:extLst>
      <p:ext uri="{BB962C8B-B14F-4D97-AF65-F5344CB8AC3E}">
        <p14:creationId xmlns:p14="http://schemas.microsoft.com/office/powerpoint/2010/main" val="24167154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8230" y="812695"/>
            <a:ext cx="6399073" cy="526624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Tekstiruutu 2"/>
          <p:cNvSpPr txBox="1"/>
          <p:nvPr/>
        </p:nvSpPr>
        <p:spPr>
          <a:xfrm>
            <a:off x="6911164" y="893136"/>
            <a:ext cx="39765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Lasten mieltä rauhoittaa, kun vanhemmille on ovessa tieto, missä milloinkin olemme, jos lasta ollaan tulossa hakemaan :)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264369" y="3001347"/>
            <a:ext cx="3270164" cy="298104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8653756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kkivi\AppData\Local\Microsoft\Windows\Temporary Internet Files\Content.IE5\I3HU4Q98\20170206_1602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2167" y="236763"/>
            <a:ext cx="3646374" cy="648244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1347106" y="2955472"/>
            <a:ext cx="4490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Jälkkärin puhelimeen on tallennettu huoltajien puhelinnumerot.</a:t>
            </a:r>
          </a:p>
        </p:txBody>
      </p:sp>
    </p:spTree>
    <p:extLst>
      <p:ext uri="{BB962C8B-B14F-4D97-AF65-F5344CB8AC3E}">
        <p14:creationId xmlns:p14="http://schemas.microsoft.com/office/powerpoint/2010/main" val="22013649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xmlns="" id="{65F0B09A-752A-4E0B-BA7B-262036927D4B}"/>
              </a:ext>
            </a:extLst>
          </p:cNvPr>
          <p:cNvSpPr txBox="1"/>
          <p:nvPr/>
        </p:nvSpPr>
        <p:spPr>
          <a:xfrm>
            <a:off x="2447925" y="1933575"/>
            <a:ext cx="6934200" cy="3495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xmlns="" id="{ED44DAB2-29BE-406B-9394-92D579F13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xmlns="" id="{66417044-77D9-4740-8C7B-B1057DA7D6B4}"/>
              </a:ext>
            </a:extLst>
          </p:cNvPr>
          <p:cNvSpPr txBox="1"/>
          <p:nvPr/>
        </p:nvSpPr>
        <p:spPr>
          <a:xfrm rot="1321168">
            <a:off x="1060794" y="1099985"/>
            <a:ext cx="17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rgbClr val="00B0F0"/>
                </a:solidFill>
              </a:rPr>
              <a:t>Suunnittele ja osallista…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xmlns="" id="{30B20648-54AF-4A40-9A6B-BE78BE3BF5DB}"/>
              </a:ext>
            </a:extLst>
          </p:cNvPr>
          <p:cNvSpPr txBox="1"/>
          <p:nvPr/>
        </p:nvSpPr>
        <p:spPr>
          <a:xfrm>
            <a:off x="1082896" y="3223881"/>
            <a:ext cx="125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rgbClr val="00B0F0"/>
                </a:solidFill>
              </a:rPr>
              <a:t>Nappaa ideoita…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xmlns="" id="{D89C590E-887E-4F52-8F3D-3A87420D6D01}"/>
              </a:ext>
            </a:extLst>
          </p:cNvPr>
          <p:cNvSpPr txBox="1"/>
          <p:nvPr/>
        </p:nvSpPr>
        <p:spPr>
          <a:xfrm rot="1075929">
            <a:off x="1747123" y="5177751"/>
            <a:ext cx="1491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rgbClr val="00B0F0"/>
                </a:solidFill>
              </a:rPr>
              <a:t>Kokeile rohkeasti…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xmlns="" id="{5B3F39D0-441D-47B7-A142-933E1437C5A1}"/>
              </a:ext>
            </a:extLst>
          </p:cNvPr>
          <p:cNvSpPr txBox="1"/>
          <p:nvPr/>
        </p:nvSpPr>
        <p:spPr>
          <a:xfrm rot="20035393">
            <a:off x="9613782" y="850542"/>
            <a:ext cx="160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rgbClr val="00B0F0"/>
                </a:solidFill>
              </a:rPr>
              <a:t>Muuta tarvittaessa…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xmlns="" id="{CD5B6449-A623-468B-BC3B-9F6DDBBE3F54}"/>
              </a:ext>
            </a:extLst>
          </p:cNvPr>
          <p:cNvSpPr txBox="1"/>
          <p:nvPr/>
        </p:nvSpPr>
        <p:spPr>
          <a:xfrm rot="21187424">
            <a:off x="10072870" y="3151161"/>
            <a:ext cx="125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rgbClr val="00B0F0"/>
                </a:solidFill>
              </a:rPr>
              <a:t>Muista arviointi…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xmlns="" id="{0044B77F-CCC4-4094-8D2D-CA1F75137219}"/>
              </a:ext>
            </a:extLst>
          </p:cNvPr>
          <p:cNvSpPr txBox="1"/>
          <p:nvPr/>
        </p:nvSpPr>
        <p:spPr>
          <a:xfrm rot="1083966">
            <a:off x="9413172" y="5331639"/>
            <a:ext cx="125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rgbClr val="00B0F0"/>
                </a:solidFill>
              </a:rPr>
              <a:t>Kehitä…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xmlns="" id="{794E9A6D-9FF7-473B-9820-79BAFC63D6A5}"/>
              </a:ext>
            </a:extLst>
          </p:cNvPr>
          <p:cNvSpPr txBox="1"/>
          <p:nvPr/>
        </p:nvSpPr>
        <p:spPr>
          <a:xfrm>
            <a:off x="4606238" y="262835"/>
            <a:ext cx="3295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chemeClr val="bg1"/>
                </a:solidFill>
              </a:rPr>
              <a:t>Konstit on monet…</a:t>
            </a:r>
          </a:p>
          <a:p>
            <a:r>
              <a:rPr lang="fi-FI" sz="2000" b="1" dirty="0">
                <a:solidFill>
                  <a:schemeClr val="bg1"/>
                </a:solidFill>
              </a:rPr>
              <a:t>ja parhaat konstit löytyvät kokeilemalla ja yrittämällä :)</a:t>
            </a:r>
          </a:p>
        </p:txBody>
      </p:sp>
    </p:spTree>
    <p:extLst>
      <p:ext uri="{BB962C8B-B14F-4D97-AF65-F5344CB8AC3E}">
        <p14:creationId xmlns:p14="http://schemas.microsoft.com/office/powerpoint/2010/main" val="3962203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952500" y="1016000"/>
            <a:ext cx="46101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Jälkkäritilassa on lista </a:t>
            </a:r>
          </a:p>
          <a:p>
            <a:r>
              <a:rPr lang="fi-FI" sz="2000" b="1" dirty="0"/>
              <a:t>itse lähtevien </a:t>
            </a:r>
            <a:r>
              <a:rPr lang="fi-FI" sz="2000" dirty="0"/>
              <a:t>lasten kotiinlähtöajoista. </a:t>
            </a:r>
          </a:p>
          <a:p>
            <a:r>
              <a:rPr lang="fi-FI" sz="2000" dirty="0"/>
              <a:t>Ohjaajat ja myös lapset itse pystyvät helposti tarkastamaan listasta </a:t>
            </a:r>
            <a:r>
              <a:rPr lang="fi-FI" sz="2000" b="1" dirty="0"/>
              <a:t>lähtöajat</a:t>
            </a:r>
            <a:r>
              <a:rPr lang="fi-FI" sz="2000" dirty="0"/>
              <a:t>.</a:t>
            </a:r>
          </a:p>
          <a:p>
            <a:endParaRPr lang="fi-FI" sz="2000" dirty="0"/>
          </a:p>
          <a:p>
            <a:r>
              <a:rPr lang="fi-FI" sz="2000" dirty="0"/>
              <a:t>Laput on laminoitu ja taakse kiinnitetty magneettinauha. Näin laput on helppo kiinnittää Jälkkäri/luokkatilan taululle. Lisätietoja voi merkitä liidulla. </a:t>
            </a:r>
          </a:p>
          <a:p>
            <a:endParaRPr lang="fi-FI" sz="2000" dirty="0"/>
          </a:p>
          <a:p>
            <a:r>
              <a:rPr lang="fi-FI" sz="2000" dirty="0"/>
              <a:t>Kun lapsi on lähtenyt, siirretään nimilappu alapuolelle aakkosjärjestykseen. </a:t>
            </a:r>
          </a:p>
          <a:p>
            <a:r>
              <a:rPr lang="fi-FI" sz="2000" dirty="0"/>
              <a:t>Siitä nimet on helppo päivittäin </a:t>
            </a:r>
          </a:p>
          <a:p>
            <a:r>
              <a:rPr lang="fi-FI" sz="2000" dirty="0"/>
              <a:t>Jälkkärin alkaessa nostaa </a:t>
            </a:r>
          </a:p>
          <a:p>
            <a:r>
              <a:rPr lang="fi-FI" sz="2000" dirty="0"/>
              <a:t>oikealle paikalle oikean ajan kohdalle.</a:t>
            </a:r>
          </a:p>
          <a:p>
            <a:endParaRPr lang="fi-FI" sz="20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xmlns="" id="{4418AB9A-8A95-413D-A6D6-A5301FA5C1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4196" y="0"/>
            <a:ext cx="5522939" cy="668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84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9300" y="114034"/>
            <a:ext cx="4711699" cy="665454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Tekstiruutu 2"/>
          <p:cNvSpPr txBox="1"/>
          <p:nvPr/>
        </p:nvSpPr>
        <p:spPr>
          <a:xfrm>
            <a:off x="1016000" y="29591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/>
              <a:t>Tärkeimmät Puuppolan Jälkkärin säännöt ”lasten allekirjoituksella”.</a:t>
            </a:r>
          </a:p>
        </p:txBody>
      </p:sp>
    </p:spTree>
    <p:extLst>
      <p:ext uri="{BB962C8B-B14F-4D97-AF65-F5344CB8AC3E}">
        <p14:creationId xmlns:p14="http://schemas.microsoft.com/office/powerpoint/2010/main" val="4144654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xmlns="" id="{C655F24E-03A8-48BF-AFFD-A6FA9FBDC0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0895" y="0"/>
            <a:ext cx="3857625" cy="685800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xmlns="" id="{A5C0974B-5D68-4260-8EC5-BC7D1C3BEC13}"/>
              </a:ext>
            </a:extLst>
          </p:cNvPr>
          <p:cNvSpPr txBox="1"/>
          <p:nvPr/>
        </p:nvSpPr>
        <p:spPr>
          <a:xfrm>
            <a:off x="994575" y="2548365"/>
            <a:ext cx="47697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/>
              <a:t>Jokaisessa Jälkkäri-pisteessä kannattaa miettiä omanlaisensa säännöt lasten kanssa yhdessä ja tehdä ne tutuiksi kaikille.</a:t>
            </a:r>
          </a:p>
          <a:p>
            <a:pPr algn="ctr"/>
            <a:r>
              <a:rPr lang="fi-FI" sz="1200" dirty="0"/>
              <a:t>(Kuvassa sääntötaulu </a:t>
            </a:r>
            <a:r>
              <a:rPr lang="fi-FI" sz="1200" dirty="0" err="1"/>
              <a:t>Mankolasta</a:t>
            </a:r>
            <a:r>
              <a:rPr lang="fi-FI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5805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5987" y="0"/>
            <a:ext cx="3857625" cy="6858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Tekstiruutu 2"/>
          <p:cNvSpPr txBox="1"/>
          <p:nvPr/>
        </p:nvSpPr>
        <p:spPr>
          <a:xfrm>
            <a:off x="1089025" y="935841"/>
            <a:ext cx="44259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Toiveiden puu</a:t>
            </a:r>
          </a:p>
          <a:p>
            <a:endParaRPr lang="fi-FI" sz="2000" dirty="0"/>
          </a:p>
          <a:p>
            <a:r>
              <a:rPr lang="fi-FI" sz="2000" dirty="0"/>
              <a:t>Meidän Jälkkärissä on ollut kauan Toiveiden puu. Koska lasten innostus toiveiden kirjoittamisesta pääsi lopahtamaan, keksimme muuttaa toiveet salaisiksi… </a:t>
            </a:r>
          </a:p>
          <a:p>
            <a:endParaRPr lang="fi-FI" sz="2000" dirty="0"/>
          </a:p>
          <a:p>
            <a:r>
              <a:rPr lang="fi-FI" sz="2000" dirty="0"/>
              <a:t>Toive on piilotettu lumipallon kääntöpuolelle, joten jokainen toive tulee yllätyksenä, kun se päätetään toteuttaa (ohjaaja saattaa salaa vähän aiemmin kurkistaa lumipallon taakse…)</a:t>
            </a:r>
          </a:p>
          <a:p>
            <a:endParaRPr lang="fi-FI" sz="2000" dirty="0"/>
          </a:p>
          <a:p>
            <a:r>
              <a:rPr lang="fi-FI" sz="2000" dirty="0"/>
              <a:t>Kun toive on toteutettu, se putoaa puun juurelle.</a:t>
            </a:r>
          </a:p>
        </p:txBody>
      </p:sp>
    </p:spTree>
    <p:extLst>
      <p:ext uri="{BB962C8B-B14F-4D97-AF65-F5344CB8AC3E}">
        <p14:creationId xmlns:p14="http://schemas.microsoft.com/office/powerpoint/2010/main" val="974486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xmlns="" id="{2F43D327-CFB0-4A46-8418-373B7F8F1084}"/>
              </a:ext>
            </a:extLst>
          </p:cNvPr>
          <p:cNvSpPr txBox="1"/>
          <p:nvPr/>
        </p:nvSpPr>
        <p:spPr>
          <a:xfrm>
            <a:off x="6201820" y="2604218"/>
            <a:ext cx="4795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Ulkona </a:t>
            </a:r>
            <a:r>
              <a:rPr lang="fi-FI" sz="2400" dirty="0" err="1"/>
              <a:t>Jälkkäriläisillä</a:t>
            </a:r>
            <a:r>
              <a:rPr lang="fi-FI" sz="2400" dirty="0"/>
              <a:t> on keltaiset liivit päällään, jotta heidät on helpompi erottaa välitunnilla tai liikuntatunnilla olevista koululaisista.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5995">
            <a:off x="1445079" y="1698172"/>
            <a:ext cx="3600000" cy="3649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510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318142" y="3103376"/>
            <a:ext cx="4965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Ruokalassa Jälkkäriläisten välipalapöydät</a:t>
            </a:r>
          </a:p>
          <a:p>
            <a:r>
              <a:rPr lang="fi-FI" sz="2000" dirty="0"/>
              <a:t>on merkattu lasten tekemillä pöytämerkeillä.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550299" y="1616620"/>
            <a:ext cx="6599426" cy="371217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734470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1287</Words>
  <Application>Microsoft Office PowerPoint</Application>
  <PresentationFormat>Mukautettu</PresentationFormat>
  <Paragraphs>292</Paragraphs>
  <Slides>35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35</vt:i4>
      </vt:variant>
    </vt:vector>
  </HeadingPairs>
  <TitlesOfParts>
    <vt:vector size="36" baseType="lpstr"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Jyväskylän kaupunki opetustoimi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Virpi.Kokkinen</dc:creator>
  <cp:lastModifiedBy>JKL</cp:lastModifiedBy>
  <cp:revision>91</cp:revision>
  <cp:lastPrinted>2017-09-02T13:01:14Z</cp:lastPrinted>
  <dcterms:created xsi:type="dcterms:W3CDTF">2017-02-03T11:10:39Z</dcterms:created>
  <dcterms:modified xsi:type="dcterms:W3CDTF">2018-02-21T06:45:43Z</dcterms:modified>
</cp:coreProperties>
</file>