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57" r:id="rId5"/>
    <p:sldId id="258" r:id="rId6"/>
    <p:sldId id="271" r:id="rId7"/>
    <p:sldId id="270" r:id="rId8"/>
    <p:sldId id="264" r:id="rId9"/>
    <p:sldId id="261" r:id="rId10"/>
    <p:sldId id="272" r:id="rId11"/>
    <p:sldId id="267" r:id="rId12"/>
    <p:sldId id="273" r:id="rId13"/>
    <p:sldId id="265" r:id="rId14"/>
    <p:sldId id="268" r:id="rId15"/>
    <p:sldId id="274" r:id="rId16"/>
    <p:sldId id="269" r:id="rId17"/>
    <p:sldId id="275" r:id="rId1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2A850D-0E67-4E09-8892-2664617B59DF}" type="doc">
      <dgm:prSet loTypeId="urn:microsoft.com/office/officeart/2005/8/layout/hProcess11" loCatId="process" qsTypeId="urn:microsoft.com/office/officeart/2005/8/quickstyle/3d4" qsCatId="3D" csTypeId="urn:microsoft.com/office/officeart/2005/8/colors/accent1_2" csCatId="accent1" phldr="1"/>
      <dgm:spPr/>
    </dgm:pt>
    <dgm:pt modelId="{8E8DFC41-4947-43E0-B5E3-C757D32BD5D9}">
      <dgm:prSet phldrT="[Teksti]" custT="1"/>
      <dgm:spPr/>
      <dgm:t>
        <a:bodyPr/>
        <a:lstStyle/>
        <a:p>
          <a:r>
            <a:rPr lang="fi-FI" sz="1400" dirty="0"/>
            <a:t>				Palveluntuottajien ja vastuuohjaajien kanssa palvelulupausten ideointi: lupaukset, joihin kaikki voivat sitoutua toimipaikasta riippumatta 1/22/</a:t>
          </a:r>
          <a:r>
            <a:rPr lang="fi-FI" sz="1400" b="1" dirty="0"/>
            <a:t>DO</a:t>
          </a:r>
        </a:p>
      </dgm:t>
    </dgm:pt>
    <dgm:pt modelId="{644F1B26-6F62-4DC6-ACC9-9EEF6ADCB45C}" type="parTrans" cxnId="{5BF8C6D5-F183-4A52-B1EE-FC141D6A2D57}">
      <dgm:prSet/>
      <dgm:spPr/>
      <dgm:t>
        <a:bodyPr/>
        <a:lstStyle/>
        <a:p>
          <a:endParaRPr lang="fi-FI"/>
        </a:p>
      </dgm:t>
    </dgm:pt>
    <dgm:pt modelId="{17BCE38F-F9E2-4C51-8944-BE1EA16446F5}" type="sibTrans" cxnId="{5BF8C6D5-F183-4A52-B1EE-FC141D6A2D57}">
      <dgm:prSet/>
      <dgm:spPr/>
      <dgm:t>
        <a:bodyPr/>
        <a:lstStyle/>
        <a:p>
          <a:endParaRPr lang="fi-FI"/>
        </a:p>
      </dgm:t>
    </dgm:pt>
    <dgm:pt modelId="{7D954A08-4EAF-4CE0-A00D-159D2149CF56}">
      <dgm:prSet phldrT="[Teksti]" custT="1"/>
      <dgm:spPr/>
      <dgm:t>
        <a:bodyPr/>
        <a:lstStyle/>
        <a:p>
          <a:r>
            <a:rPr lang="fi-FI" sz="1200" dirty="0"/>
            <a:t>Koostetaan ideoinnin kautta keskeiset lupaukset ja tehdään ZEF- kysely niiden toimivuudesta palveluntuottajille ja ohjaajille.</a:t>
          </a:r>
          <a:r>
            <a:rPr lang="fi-FI" sz="1200" b="1" dirty="0"/>
            <a:t> </a:t>
          </a:r>
          <a:r>
            <a:rPr lang="fi-FI" sz="1200" b="0" dirty="0"/>
            <a:t>Arvioidaan tuloksia kyselynperusteella </a:t>
          </a:r>
          <a:r>
            <a:rPr lang="fi-FI" sz="1200" dirty="0"/>
            <a:t>2/22 /</a:t>
          </a:r>
          <a:r>
            <a:rPr lang="fi-FI" sz="1200" b="1" dirty="0"/>
            <a:t>CHECK</a:t>
          </a:r>
        </a:p>
      </dgm:t>
    </dgm:pt>
    <dgm:pt modelId="{2F4798DA-253F-42F0-9DA8-1DCCEB29116A}" type="parTrans" cxnId="{2FB31959-2658-4963-AADF-5CFEA2818BEB}">
      <dgm:prSet/>
      <dgm:spPr/>
      <dgm:t>
        <a:bodyPr/>
        <a:lstStyle/>
        <a:p>
          <a:endParaRPr lang="fi-FI"/>
        </a:p>
      </dgm:t>
    </dgm:pt>
    <dgm:pt modelId="{4938ACFF-5A59-4D96-B205-5D9D08983A83}" type="sibTrans" cxnId="{2FB31959-2658-4963-AADF-5CFEA2818BEB}">
      <dgm:prSet/>
      <dgm:spPr/>
      <dgm:t>
        <a:bodyPr/>
        <a:lstStyle/>
        <a:p>
          <a:endParaRPr lang="fi-FI"/>
        </a:p>
      </dgm:t>
    </dgm:pt>
    <dgm:pt modelId="{6A75C68A-EFF7-4F2C-948B-F506E26E46F8}">
      <dgm:prSet phldrT="[Teksti]" custT="1"/>
      <dgm:spPr/>
      <dgm:t>
        <a:bodyPr/>
        <a:lstStyle/>
        <a:p>
          <a:r>
            <a:rPr lang="fi-FI" sz="1200" dirty="0"/>
            <a:t>Valitaan palvelulupauksiksi kyselyn perusteella tärkeimmiksi nousseet. Palvelulupaukset kirjataan kunnan toimintasuunnitelmaan ja niiden toteutumista seurataan asiakaskyselyin. (ohjaajakoulutus päivitetystä suunnitelmasta) </a:t>
          </a:r>
        </a:p>
        <a:p>
          <a:r>
            <a:rPr lang="fi-FI" sz="1200" dirty="0"/>
            <a:t>3-5/22/</a:t>
          </a:r>
          <a:r>
            <a:rPr lang="fi-FI" sz="1200" b="1" dirty="0"/>
            <a:t>ACT</a:t>
          </a:r>
        </a:p>
      </dgm:t>
    </dgm:pt>
    <dgm:pt modelId="{10FDB40B-CD70-4EAB-9869-1816D31D8CF8}" type="parTrans" cxnId="{3B1DB9B1-8FE7-4360-89B2-0C14D55C7A34}">
      <dgm:prSet/>
      <dgm:spPr/>
      <dgm:t>
        <a:bodyPr/>
        <a:lstStyle/>
        <a:p>
          <a:endParaRPr lang="fi-FI"/>
        </a:p>
      </dgm:t>
    </dgm:pt>
    <dgm:pt modelId="{84974FE6-7049-4622-B9AA-5B8BED455C56}" type="sibTrans" cxnId="{3B1DB9B1-8FE7-4360-89B2-0C14D55C7A34}">
      <dgm:prSet/>
      <dgm:spPr/>
      <dgm:t>
        <a:bodyPr/>
        <a:lstStyle/>
        <a:p>
          <a:endParaRPr lang="fi-FI"/>
        </a:p>
      </dgm:t>
    </dgm:pt>
    <dgm:pt modelId="{4AEACCA4-B074-4FC8-A982-1EA1F4371F2A}" type="pres">
      <dgm:prSet presAssocID="{4B2A850D-0E67-4E09-8892-2664617B59DF}" presName="Name0" presStyleCnt="0">
        <dgm:presLayoutVars>
          <dgm:dir/>
          <dgm:resizeHandles val="exact"/>
        </dgm:presLayoutVars>
      </dgm:prSet>
      <dgm:spPr/>
    </dgm:pt>
    <dgm:pt modelId="{D485C2D8-A7AD-4E69-B0E7-AB929E8E5E10}" type="pres">
      <dgm:prSet presAssocID="{4B2A850D-0E67-4E09-8892-2664617B59DF}" presName="arrow" presStyleLbl="bgShp" presStyleIdx="0" presStyleCnt="1" custLinFactNeighborX="-281" custLinFactNeighborY="5898"/>
      <dgm:spPr/>
    </dgm:pt>
    <dgm:pt modelId="{249F5E6C-766A-4C70-AECC-596533425620}" type="pres">
      <dgm:prSet presAssocID="{4B2A850D-0E67-4E09-8892-2664617B59DF}" presName="points" presStyleCnt="0"/>
      <dgm:spPr/>
    </dgm:pt>
    <dgm:pt modelId="{12256F7B-B84E-42A6-B7A8-969DAFD46548}" type="pres">
      <dgm:prSet presAssocID="{8E8DFC41-4947-43E0-B5E3-C757D32BD5D9}" presName="compositeA" presStyleCnt="0"/>
      <dgm:spPr/>
    </dgm:pt>
    <dgm:pt modelId="{BE22FBC2-A11A-4932-B3A0-A22994895237}" type="pres">
      <dgm:prSet presAssocID="{8E8DFC41-4947-43E0-B5E3-C757D32BD5D9}" presName="textA" presStyleLbl="revTx" presStyleIdx="0" presStyleCnt="3" custScaleX="135074">
        <dgm:presLayoutVars>
          <dgm:bulletEnabled val="1"/>
        </dgm:presLayoutVars>
      </dgm:prSet>
      <dgm:spPr/>
    </dgm:pt>
    <dgm:pt modelId="{A26D8B31-7FA4-4558-BB88-0738EC38D8E6}" type="pres">
      <dgm:prSet presAssocID="{8E8DFC41-4947-43E0-B5E3-C757D32BD5D9}" presName="circleA" presStyleLbl="node1" presStyleIdx="0" presStyleCnt="3" custLinFactX="-100000" custLinFactNeighborX="-117565" custLinFactNeighborY="18618"/>
      <dgm:spPr/>
    </dgm:pt>
    <dgm:pt modelId="{626D2086-EC58-466A-AA06-2CDCE6BB5BB3}" type="pres">
      <dgm:prSet presAssocID="{8E8DFC41-4947-43E0-B5E3-C757D32BD5D9}" presName="spaceA" presStyleCnt="0"/>
      <dgm:spPr/>
    </dgm:pt>
    <dgm:pt modelId="{CFD46306-1CA3-4E7F-8248-18E9B97C408E}" type="pres">
      <dgm:prSet presAssocID="{17BCE38F-F9E2-4C51-8944-BE1EA16446F5}" presName="space" presStyleCnt="0"/>
      <dgm:spPr/>
    </dgm:pt>
    <dgm:pt modelId="{B3D9BC98-CF14-4AF9-8D69-418E77ED85BA}" type="pres">
      <dgm:prSet presAssocID="{7D954A08-4EAF-4CE0-A00D-159D2149CF56}" presName="compositeB" presStyleCnt="0"/>
      <dgm:spPr/>
    </dgm:pt>
    <dgm:pt modelId="{C2F2DCC1-A375-452C-AD3C-8B9B7D2E6D14}" type="pres">
      <dgm:prSet presAssocID="{7D954A08-4EAF-4CE0-A00D-159D2149CF56}" presName="textB" presStyleLbl="revTx" presStyleIdx="1" presStyleCnt="3" custLinFactNeighborX="-6835" custLinFactNeighborY="17704">
        <dgm:presLayoutVars>
          <dgm:bulletEnabled val="1"/>
        </dgm:presLayoutVars>
      </dgm:prSet>
      <dgm:spPr/>
    </dgm:pt>
    <dgm:pt modelId="{14D7FDE8-894B-48D5-825D-9768A156F535}" type="pres">
      <dgm:prSet presAssocID="{7D954A08-4EAF-4CE0-A00D-159D2149CF56}" presName="circleB" presStyleLbl="node1" presStyleIdx="1" presStyleCnt="3" custLinFactX="-300000" custLinFactNeighborX="-330822" custLinFactNeighborY="18618"/>
      <dgm:spPr/>
    </dgm:pt>
    <dgm:pt modelId="{1720F943-F96E-4218-AC79-9CDA3AD81CFC}" type="pres">
      <dgm:prSet presAssocID="{7D954A08-4EAF-4CE0-A00D-159D2149CF56}" presName="spaceB" presStyleCnt="0"/>
      <dgm:spPr/>
    </dgm:pt>
    <dgm:pt modelId="{BDAB5A29-40EF-4D6D-8F7D-A96ADE7DF9A0}" type="pres">
      <dgm:prSet presAssocID="{4938ACFF-5A59-4D96-B205-5D9D08983A83}" presName="space" presStyleCnt="0"/>
      <dgm:spPr/>
    </dgm:pt>
    <dgm:pt modelId="{59DF6F46-8FAA-4BAE-B63A-75FC130209ED}" type="pres">
      <dgm:prSet presAssocID="{6A75C68A-EFF7-4F2C-948B-F506E26E46F8}" presName="compositeA" presStyleCnt="0"/>
      <dgm:spPr/>
    </dgm:pt>
    <dgm:pt modelId="{D878823E-AACE-429E-9580-8544DFA5B563}" type="pres">
      <dgm:prSet presAssocID="{6A75C68A-EFF7-4F2C-948B-F506E26E46F8}" presName="textA" presStyleLbl="revTx" presStyleIdx="2" presStyleCnt="3">
        <dgm:presLayoutVars>
          <dgm:bulletEnabled val="1"/>
        </dgm:presLayoutVars>
      </dgm:prSet>
      <dgm:spPr/>
    </dgm:pt>
    <dgm:pt modelId="{27850459-74D3-4C23-9100-58F55FA0EC8E}" type="pres">
      <dgm:prSet presAssocID="{6A75C68A-EFF7-4F2C-948B-F506E26E46F8}" presName="circleA" presStyleLbl="node1" presStyleIdx="2" presStyleCnt="3" custLinFactNeighborX="-24630" custLinFactNeighborY="8869"/>
      <dgm:spPr/>
    </dgm:pt>
    <dgm:pt modelId="{8E477E2E-2EE3-424B-A7C4-CDB3D94C908A}" type="pres">
      <dgm:prSet presAssocID="{6A75C68A-EFF7-4F2C-948B-F506E26E46F8}" presName="spaceA" presStyleCnt="0"/>
      <dgm:spPr/>
    </dgm:pt>
  </dgm:ptLst>
  <dgm:cxnLst>
    <dgm:cxn modelId="{31AD1036-C1A3-46BD-A0A2-C19E071478F9}" type="presOf" srcId="{7D954A08-4EAF-4CE0-A00D-159D2149CF56}" destId="{C2F2DCC1-A375-452C-AD3C-8B9B7D2E6D14}" srcOrd="0" destOrd="0" presId="urn:microsoft.com/office/officeart/2005/8/layout/hProcess11"/>
    <dgm:cxn modelId="{FB840A47-B3C9-44EE-9147-8F8826FB8033}" type="presOf" srcId="{8E8DFC41-4947-43E0-B5E3-C757D32BD5D9}" destId="{BE22FBC2-A11A-4932-B3A0-A22994895237}" srcOrd="0" destOrd="0" presId="urn:microsoft.com/office/officeart/2005/8/layout/hProcess11"/>
    <dgm:cxn modelId="{7D762677-C584-4758-AEDC-61AB11B719CD}" type="presOf" srcId="{6A75C68A-EFF7-4F2C-948B-F506E26E46F8}" destId="{D878823E-AACE-429E-9580-8544DFA5B563}" srcOrd="0" destOrd="0" presId="urn:microsoft.com/office/officeart/2005/8/layout/hProcess11"/>
    <dgm:cxn modelId="{2FB31959-2658-4963-AADF-5CFEA2818BEB}" srcId="{4B2A850D-0E67-4E09-8892-2664617B59DF}" destId="{7D954A08-4EAF-4CE0-A00D-159D2149CF56}" srcOrd="1" destOrd="0" parTransId="{2F4798DA-253F-42F0-9DA8-1DCCEB29116A}" sibTransId="{4938ACFF-5A59-4D96-B205-5D9D08983A83}"/>
    <dgm:cxn modelId="{3B1DB9B1-8FE7-4360-89B2-0C14D55C7A34}" srcId="{4B2A850D-0E67-4E09-8892-2664617B59DF}" destId="{6A75C68A-EFF7-4F2C-948B-F506E26E46F8}" srcOrd="2" destOrd="0" parTransId="{10FDB40B-CD70-4EAB-9869-1816D31D8CF8}" sibTransId="{84974FE6-7049-4622-B9AA-5B8BED455C56}"/>
    <dgm:cxn modelId="{FA4267B3-7C87-4B56-BA71-AA60526F2E86}" type="presOf" srcId="{4B2A850D-0E67-4E09-8892-2664617B59DF}" destId="{4AEACCA4-B074-4FC8-A982-1EA1F4371F2A}" srcOrd="0" destOrd="0" presId="urn:microsoft.com/office/officeart/2005/8/layout/hProcess11"/>
    <dgm:cxn modelId="{5BF8C6D5-F183-4A52-B1EE-FC141D6A2D57}" srcId="{4B2A850D-0E67-4E09-8892-2664617B59DF}" destId="{8E8DFC41-4947-43E0-B5E3-C757D32BD5D9}" srcOrd="0" destOrd="0" parTransId="{644F1B26-6F62-4DC6-ACC9-9EEF6ADCB45C}" sibTransId="{17BCE38F-F9E2-4C51-8944-BE1EA16446F5}"/>
    <dgm:cxn modelId="{BB86D18C-B50C-41C1-8719-BDE424595BCC}" type="presParOf" srcId="{4AEACCA4-B074-4FC8-A982-1EA1F4371F2A}" destId="{D485C2D8-A7AD-4E69-B0E7-AB929E8E5E10}" srcOrd="0" destOrd="0" presId="urn:microsoft.com/office/officeart/2005/8/layout/hProcess11"/>
    <dgm:cxn modelId="{E2F38A48-D04C-4F70-96A0-43CBC94B6842}" type="presParOf" srcId="{4AEACCA4-B074-4FC8-A982-1EA1F4371F2A}" destId="{249F5E6C-766A-4C70-AECC-596533425620}" srcOrd="1" destOrd="0" presId="urn:microsoft.com/office/officeart/2005/8/layout/hProcess11"/>
    <dgm:cxn modelId="{44EC3AD5-1833-4E30-B075-F66B75DB1D76}" type="presParOf" srcId="{249F5E6C-766A-4C70-AECC-596533425620}" destId="{12256F7B-B84E-42A6-B7A8-969DAFD46548}" srcOrd="0" destOrd="0" presId="urn:microsoft.com/office/officeart/2005/8/layout/hProcess11"/>
    <dgm:cxn modelId="{D91B42C3-A9BE-49A2-A851-DD8561F39189}" type="presParOf" srcId="{12256F7B-B84E-42A6-B7A8-969DAFD46548}" destId="{BE22FBC2-A11A-4932-B3A0-A22994895237}" srcOrd="0" destOrd="0" presId="urn:microsoft.com/office/officeart/2005/8/layout/hProcess11"/>
    <dgm:cxn modelId="{A126BC60-BF9B-445A-A25C-8FA025372234}" type="presParOf" srcId="{12256F7B-B84E-42A6-B7A8-969DAFD46548}" destId="{A26D8B31-7FA4-4558-BB88-0738EC38D8E6}" srcOrd="1" destOrd="0" presId="urn:microsoft.com/office/officeart/2005/8/layout/hProcess11"/>
    <dgm:cxn modelId="{D47C9339-8F0F-47C5-A58C-AC30BE690867}" type="presParOf" srcId="{12256F7B-B84E-42A6-B7A8-969DAFD46548}" destId="{626D2086-EC58-466A-AA06-2CDCE6BB5BB3}" srcOrd="2" destOrd="0" presId="urn:microsoft.com/office/officeart/2005/8/layout/hProcess11"/>
    <dgm:cxn modelId="{4910AF12-C9B5-468D-B49F-9053BAF3AAB6}" type="presParOf" srcId="{249F5E6C-766A-4C70-AECC-596533425620}" destId="{CFD46306-1CA3-4E7F-8248-18E9B97C408E}" srcOrd="1" destOrd="0" presId="urn:microsoft.com/office/officeart/2005/8/layout/hProcess11"/>
    <dgm:cxn modelId="{2A94FA23-63EC-4D97-95D3-0AC15CE7B239}" type="presParOf" srcId="{249F5E6C-766A-4C70-AECC-596533425620}" destId="{B3D9BC98-CF14-4AF9-8D69-418E77ED85BA}" srcOrd="2" destOrd="0" presId="urn:microsoft.com/office/officeart/2005/8/layout/hProcess11"/>
    <dgm:cxn modelId="{A799E671-4BFD-46CC-880B-362F8A9D293C}" type="presParOf" srcId="{B3D9BC98-CF14-4AF9-8D69-418E77ED85BA}" destId="{C2F2DCC1-A375-452C-AD3C-8B9B7D2E6D14}" srcOrd="0" destOrd="0" presId="urn:microsoft.com/office/officeart/2005/8/layout/hProcess11"/>
    <dgm:cxn modelId="{CC6D2F9E-B5FB-4E48-8716-554767A623B2}" type="presParOf" srcId="{B3D9BC98-CF14-4AF9-8D69-418E77ED85BA}" destId="{14D7FDE8-894B-48D5-825D-9768A156F535}" srcOrd="1" destOrd="0" presId="urn:microsoft.com/office/officeart/2005/8/layout/hProcess11"/>
    <dgm:cxn modelId="{7A36EEEF-2A80-404B-8439-9A2FDF750C31}" type="presParOf" srcId="{B3D9BC98-CF14-4AF9-8D69-418E77ED85BA}" destId="{1720F943-F96E-4218-AC79-9CDA3AD81CFC}" srcOrd="2" destOrd="0" presId="urn:microsoft.com/office/officeart/2005/8/layout/hProcess11"/>
    <dgm:cxn modelId="{C26B9FBF-939F-4850-A29D-625BD517DABB}" type="presParOf" srcId="{249F5E6C-766A-4C70-AECC-596533425620}" destId="{BDAB5A29-40EF-4D6D-8F7D-A96ADE7DF9A0}" srcOrd="3" destOrd="0" presId="urn:microsoft.com/office/officeart/2005/8/layout/hProcess11"/>
    <dgm:cxn modelId="{E594F9C5-6A88-4A5F-A26E-6999A4A7273D}" type="presParOf" srcId="{249F5E6C-766A-4C70-AECC-596533425620}" destId="{59DF6F46-8FAA-4BAE-B63A-75FC130209ED}" srcOrd="4" destOrd="0" presId="urn:microsoft.com/office/officeart/2005/8/layout/hProcess11"/>
    <dgm:cxn modelId="{B6E0CE71-1FEF-44D7-B0C8-7E6001E0F1EC}" type="presParOf" srcId="{59DF6F46-8FAA-4BAE-B63A-75FC130209ED}" destId="{D878823E-AACE-429E-9580-8544DFA5B563}" srcOrd="0" destOrd="0" presId="urn:microsoft.com/office/officeart/2005/8/layout/hProcess11"/>
    <dgm:cxn modelId="{53D842FB-4C0B-43C8-A3CC-7292D5978F05}" type="presParOf" srcId="{59DF6F46-8FAA-4BAE-B63A-75FC130209ED}" destId="{27850459-74D3-4C23-9100-58F55FA0EC8E}" srcOrd="1" destOrd="0" presId="urn:microsoft.com/office/officeart/2005/8/layout/hProcess11"/>
    <dgm:cxn modelId="{9B5DB47D-084A-4A2E-8842-A8B8C58A726F}" type="presParOf" srcId="{59DF6F46-8FAA-4BAE-B63A-75FC130209ED}" destId="{8E477E2E-2EE3-424B-A7C4-CDB3D94C908A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85C2D8-A7AD-4E69-B0E7-AB929E8E5E10}">
      <dsp:nvSpPr>
        <dsp:cNvPr id="0" name=""/>
        <dsp:cNvSpPr/>
      </dsp:nvSpPr>
      <dsp:spPr>
        <a:xfrm>
          <a:off x="0" y="1155025"/>
          <a:ext cx="9470439" cy="1427755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22FBC2-A11A-4932-B3A0-A22994895237}">
      <dsp:nvSpPr>
        <dsp:cNvPr id="0" name=""/>
        <dsp:cNvSpPr/>
      </dsp:nvSpPr>
      <dsp:spPr>
        <a:xfrm>
          <a:off x="3560" y="0"/>
          <a:ext cx="3333566" cy="1427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				Palveluntuottajien ja vastuuohjaajien kanssa palvelulupausten ideointi: lupaukset, joihin kaikki voivat sitoutua toimipaikasta riippumatta 1/22/</a:t>
          </a:r>
          <a:r>
            <a:rPr lang="fi-FI" sz="1400" b="1" kern="1200" dirty="0"/>
            <a:t>DO</a:t>
          </a:r>
        </a:p>
      </dsp:txBody>
      <dsp:txXfrm>
        <a:off x="3560" y="0"/>
        <a:ext cx="3333566" cy="1427755"/>
      </dsp:txXfrm>
    </dsp:sp>
    <dsp:sp modelId="{A26D8B31-7FA4-4558-BB88-0738EC38D8E6}">
      <dsp:nvSpPr>
        <dsp:cNvPr id="0" name=""/>
        <dsp:cNvSpPr/>
      </dsp:nvSpPr>
      <dsp:spPr>
        <a:xfrm>
          <a:off x="715300" y="1672679"/>
          <a:ext cx="356938" cy="3569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F2DCC1-A375-452C-AD3C-8B9B7D2E6D14}">
      <dsp:nvSpPr>
        <dsp:cNvPr id="0" name=""/>
        <dsp:cNvSpPr/>
      </dsp:nvSpPr>
      <dsp:spPr>
        <a:xfrm>
          <a:off x="3291840" y="2141633"/>
          <a:ext cx="2467955" cy="1427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/>
            <a:t>Koostetaan ideoinnin kautta keskeiset lupaukset ja tehdään ZEF- kysely niiden toimivuudesta palveluntuottajille ja ohjaajille.</a:t>
          </a:r>
          <a:r>
            <a:rPr lang="fi-FI" sz="1200" b="1" kern="1200" dirty="0"/>
            <a:t> </a:t>
          </a:r>
          <a:r>
            <a:rPr lang="fi-FI" sz="1200" b="0" kern="1200" dirty="0"/>
            <a:t>Arvioidaan tuloksia kyselynperusteella </a:t>
          </a:r>
          <a:r>
            <a:rPr lang="fi-FI" sz="1200" kern="1200" dirty="0"/>
            <a:t>2/22 /</a:t>
          </a:r>
          <a:r>
            <a:rPr lang="fi-FI" sz="1200" b="1" kern="1200" dirty="0"/>
            <a:t>CHECK</a:t>
          </a:r>
        </a:p>
      </dsp:txBody>
      <dsp:txXfrm>
        <a:off x="3291840" y="2141633"/>
        <a:ext cx="2467955" cy="1427755"/>
      </dsp:txXfrm>
    </dsp:sp>
    <dsp:sp modelId="{14D7FDE8-894B-48D5-825D-9768A156F535}">
      <dsp:nvSpPr>
        <dsp:cNvPr id="0" name=""/>
        <dsp:cNvSpPr/>
      </dsp:nvSpPr>
      <dsp:spPr>
        <a:xfrm>
          <a:off x="2264384" y="1672679"/>
          <a:ext cx="356938" cy="3569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78823E-AACE-429E-9580-8544DFA5B563}">
      <dsp:nvSpPr>
        <dsp:cNvPr id="0" name=""/>
        <dsp:cNvSpPr/>
      </dsp:nvSpPr>
      <dsp:spPr>
        <a:xfrm>
          <a:off x="6051878" y="0"/>
          <a:ext cx="2467955" cy="1427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/>
            <a:t>Valitaan palvelulupauksiksi kyselyn perusteella tärkeimmiksi nousseet. Palvelulupaukset kirjataan kunnan toimintasuunnitelmaan ja niiden toteutumista seurataan asiakaskyselyin. (ohjaajakoulutus päivitetystä suunnitelmasta)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/>
            <a:t>3-5/22/</a:t>
          </a:r>
          <a:r>
            <a:rPr lang="fi-FI" sz="1200" b="1" kern="1200" dirty="0"/>
            <a:t>ACT</a:t>
          </a:r>
        </a:p>
      </dsp:txBody>
      <dsp:txXfrm>
        <a:off x="6051878" y="0"/>
        <a:ext cx="2467955" cy="1427755"/>
      </dsp:txXfrm>
    </dsp:sp>
    <dsp:sp modelId="{27850459-74D3-4C23-9100-58F55FA0EC8E}">
      <dsp:nvSpPr>
        <dsp:cNvPr id="0" name=""/>
        <dsp:cNvSpPr/>
      </dsp:nvSpPr>
      <dsp:spPr>
        <a:xfrm>
          <a:off x="7019472" y="1637881"/>
          <a:ext cx="356938" cy="3569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375954" y="648389"/>
            <a:ext cx="9283337" cy="2938463"/>
          </a:xfrm>
        </p:spPr>
        <p:txBody>
          <a:bodyPr anchor="b"/>
          <a:lstStyle>
            <a:lvl1pPr algn="ctr">
              <a:defRPr sz="4400" b="1" cap="all" baseline="0">
                <a:solidFill>
                  <a:schemeClr val="bg1"/>
                </a:solidFill>
                <a:latin typeface="Josefin Sans" pitchFamily="2" charset="0"/>
              </a:defRPr>
            </a:lvl1pPr>
          </a:lstStyle>
          <a:p>
            <a:r>
              <a:rPr lang="fi-FI" dirty="0"/>
              <a:t>Lisää teksti napsauttamalla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375954" y="3678927"/>
            <a:ext cx="9283337" cy="1655762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240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Lisää teksti napsauttamalla</a:t>
            </a:r>
          </a:p>
        </p:txBody>
      </p:sp>
      <p:pic>
        <p:nvPicPr>
          <p:cNvPr id="8" name="Kuva 7" descr="Jyväskylän kaupunki">
            <a:extLst>
              <a:ext uri="{FF2B5EF4-FFF2-40B4-BE49-F238E27FC236}">
                <a16:creationId xmlns:a16="http://schemas.microsoft.com/office/drawing/2014/main" id="{5D024F1F-7715-4A0E-A3A4-05B640913E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74035" y="5748346"/>
            <a:ext cx="2388326" cy="51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522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 ja ingressi tummalla tausta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94744627-E584-4F2D-9579-FB881B419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378713" cy="6858000"/>
          </a:xfrm>
          <a:prstGeom prst="rect">
            <a:avLst/>
          </a:prstGeom>
          <a:gradFill>
            <a:gsLst>
              <a:gs pos="46000">
                <a:schemeClr val="tx2">
                  <a:alpha val="81000"/>
                </a:schemeClr>
              </a:gs>
              <a:gs pos="100000">
                <a:schemeClr val="tx2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522113BD-7FB3-4C22-914B-903AB696A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29051" y="457200"/>
            <a:ext cx="6779623" cy="5930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530634" y="457199"/>
            <a:ext cx="3932237" cy="2450827"/>
          </a:xfrm>
        </p:spPr>
        <p:txBody>
          <a:bodyPr anchor="b">
            <a:normAutofit/>
          </a:bodyPr>
          <a:lstStyle>
            <a:lvl1pPr>
              <a:defRPr sz="39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teksti napsauttamalla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530634" y="3123872"/>
            <a:ext cx="3932237" cy="3263863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Lisää teksti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5281748" y="766354"/>
            <a:ext cx="6082938" cy="5299165"/>
          </a:xfrm>
        </p:spPr>
        <p:txBody>
          <a:bodyPr/>
          <a:lstStyle>
            <a:lvl1pPr marL="384175" indent="-384175">
              <a:spcBef>
                <a:spcPts val="600"/>
              </a:spcBef>
              <a:spcAft>
                <a:spcPts val="600"/>
              </a:spcAft>
              <a:defRPr sz="2200"/>
            </a:lvl1pPr>
            <a:lvl2pPr marL="717550" indent="-269875">
              <a:spcBef>
                <a:spcPts val="0"/>
              </a:spcBef>
              <a:spcAft>
                <a:spcPts val="600"/>
              </a:spcAft>
              <a:defRPr sz="2000"/>
            </a:lvl2pPr>
            <a:lvl3pPr marL="985838" indent="-268288">
              <a:spcBef>
                <a:spcPts val="0"/>
              </a:spcBef>
              <a:spcAft>
                <a:spcPts val="600"/>
              </a:spcAft>
              <a:defRPr sz="1800"/>
            </a:lvl3pPr>
            <a:lvl4pPr marL="1255713" indent="-271463">
              <a:spcBef>
                <a:spcPts val="0"/>
              </a:spcBef>
              <a:spcAft>
                <a:spcPts val="600"/>
              </a:spcAft>
              <a:defRPr sz="1800"/>
            </a:lvl4pPr>
            <a:lvl5pPr marL="1612900" indent="-266700">
              <a:spcAft>
                <a:spcPts val="600"/>
              </a:spcAft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E995E32-C504-4EAB-856C-6A5DC0444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42171" y="6469561"/>
            <a:ext cx="86650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1D38644-0193-4751-891B-584B140A63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6442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rus otsikko ja sisältö 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535577" y="1214718"/>
            <a:ext cx="11046823" cy="466164"/>
          </a:xfrm>
        </p:spPr>
        <p:txBody>
          <a:bodyPr/>
          <a:lstStyle>
            <a:lvl1pPr>
              <a:defRPr sz="4000" cap="all" baseline="0"/>
            </a:lvl1pPr>
          </a:lstStyle>
          <a:p>
            <a:r>
              <a:rPr lang="fi-FI" dirty="0"/>
              <a:t>Lisää teksti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535577" y="2142565"/>
            <a:ext cx="11046823" cy="4500305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defRPr sz="22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CF6B3B4E-87C4-48E5-884D-35EDAEFAB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42171" y="6469561"/>
            <a:ext cx="966652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1D38644-0193-4751-891B-584B140A63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8726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rus otsikko ja sisältö logo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535577" y="1145943"/>
            <a:ext cx="11046823" cy="682857"/>
          </a:xfrm>
        </p:spPr>
        <p:txBody>
          <a:bodyPr/>
          <a:lstStyle>
            <a:lvl1pPr>
              <a:defRPr sz="4000" cap="all" baseline="0"/>
            </a:lvl1pPr>
          </a:lstStyle>
          <a:p>
            <a:r>
              <a:rPr lang="fi-FI" dirty="0"/>
              <a:t>Lisää teksti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535577" y="1946535"/>
            <a:ext cx="11046823" cy="3857918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defRPr sz="22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8304605-0DA0-4608-B10C-4DD2A16642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5577" y="6192401"/>
            <a:ext cx="1025434" cy="365125"/>
          </a:xfrm>
        </p:spPr>
        <p:txBody>
          <a:bodyPr/>
          <a:lstStyle/>
          <a:p>
            <a:fld id="{ADBBB2FC-7261-49C0-B19F-908DDA9ABE9C}" type="datetimeFigureOut">
              <a:rPr lang="fi-FI" smtClean="0"/>
              <a:t>2.12.2022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519B0E7-A395-450C-B968-5D790C992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7239" y="6192401"/>
            <a:ext cx="6380922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8" name="Dian numeron paikkamerkki 6">
            <a:extLst>
              <a:ext uri="{FF2B5EF4-FFF2-40B4-BE49-F238E27FC236}">
                <a16:creationId xmlns:a16="http://schemas.microsoft.com/office/drawing/2014/main" id="{EAF6FF19-77BD-491D-9069-263CD4F23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4947" y="6192401"/>
            <a:ext cx="611777" cy="365125"/>
          </a:xfrm>
        </p:spPr>
        <p:txBody>
          <a:bodyPr/>
          <a:lstStyle/>
          <a:p>
            <a:fld id="{41D38644-0193-4751-891B-584B140A639D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BBFFA347-DDC3-4C30-BC7F-8B939ED6EC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56467" y="6092835"/>
            <a:ext cx="2159726" cy="51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994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 logo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1204809"/>
            <a:ext cx="10515600" cy="639689"/>
          </a:xfrm>
        </p:spPr>
        <p:txBody>
          <a:bodyPr/>
          <a:lstStyle>
            <a:lvl1pPr>
              <a:defRPr sz="4000"/>
            </a:lvl1pPr>
          </a:lstStyle>
          <a:p>
            <a:r>
              <a:rPr lang="fi-FI" dirty="0"/>
              <a:t>Lisää teksti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838200" y="2081349"/>
            <a:ext cx="5181600" cy="3683726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defRPr sz="22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6172200" y="2081349"/>
            <a:ext cx="5181600" cy="3683726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defRPr sz="22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838200" y="6199596"/>
            <a:ext cx="1025434" cy="365125"/>
          </a:xfrm>
        </p:spPr>
        <p:txBody>
          <a:bodyPr/>
          <a:lstStyle/>
          <a:p>
            <a:fld id="{ADBBB2FC-7261-49C0-B19F-908DDA9ABE9C}" type="datetimeFigureOut">
              <a:rPr lang="fi-FI" smtClean="0"/>
              <a:t>2.12.2022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2002971" y="6199596"/>
            <a:ext cx="5673635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7815942" y="6199596"/>
            <a:ext cx="611777" cy="365125"/>
          </a:xfrm>
        </p:spPr>
        <p:txBody>
          <a:bodyPr/>
          <a:lstStyle/>
          <a:p>
            <a:fld id="{41D38644-0193-4751-891B-584B140A639D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7821ECA0-831E-410A-98E7-774054095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94074" y="6100030"/>
            <a:ext cx="2159726" cy="51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688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Vertail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9788" y="1185189"/>
            <a:ext cx="10515600" cy="647536"/>
          </a:xfrm>
        </p:spPr>
        <p:txBody>
          <a:bodyPr/>
          <a:lstStyle/>
          <a:p>
            <a:r>
              <a:rPr lang="fi-FI" dirty="0"/>
              <a:t>Lisää teksti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839788" y="2121155"/>
            <a:ext cx="5157787" cy="823912"/>
          </a:xfrm>
        </p:spPr>
        <p:txBody>
          <a:bodyPr anchor="t"/>
          <a:lstStyle>
            <a:lvl1pPr marL="0" indent="0">
              <a:buNone/>
              <a:defRPr sz="2400" b="1">
                <a:latin typeface="Roboto Slab Medium" pitchFamily="2" charset="0"/>
                <a:ea typeface="Roboto Slab Medium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Lisää teksti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839788" y="3139571"/>
            <a:ext cx="5157787" cy="2849159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200"/>
            </a:lvl1pPr>
            <a:lvl2pPr>
              <a:spcBef>
                <a:spcPts val="0"/>
              </a:spcBef>
              <a:spcAft>
                <a:spcPts val="600"/>
              </a:spcAft>
              <a:defRPr sz="20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2121155"/>
            <a:ext cx="5183188" cy="823912"/>
          </a:xfrm>
        </p:spPr>
        <p:txBody>
          <a:bodyPr anchor="t"/>
          <a:lstStyle>
            <a:lvl1pPr marL="0" indent="0">
              <a:buNone/>
              <a:defRPr sz="2400" b="1">
                <a:latin typeface="Roboto Slab Medium" pitchFamily="2" charset="0"/>
                <a:ea typeface="Roboto Slab Medium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Lisää teksti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 hasCustomPrompt="1"/>
          </p:nvPr>
        </p:nvSpPr>
        <p:spPr>
          <a:xfrm>
            <a:off x="6172200" y="3139571"/>
            <a:ext cx="5183188" cy="2849159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200"/>
            </a:lvl1pPr>
            <a:lvl2pPr>
              <a:spcBef>
                <a:spcPts val="0"/>
              </a:spcBef>
              <a:spcAft>
                <a:spcPts val="600"/>
              </a:spcAft>
              <a:defRPr sz="20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määrän paikkamerkki 4">
            <a:extLst>
              <a:ext uri="{FF2B5EF4-FFF2-40B4-BE49-F238E27FC236}">
                <a16:creationId xmlns:a16="http://schemas.microsoft.com/office/drawing/2014/main" id="{732BCECF-24FA-4245-89F0-F9E3F84B8B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08304"/>
            <a:ext cx="1025434" cy="365125"/>
          </a:xfrm>
        </p:spPr>
        <p:txBody>
          <a:bodyPr/>
          <a:lstStyle/>
          <a:p>
            <a:fld id="{ADBBB2FC-7261-49C0-B19F-908DDA9ABE9C}" type="datetimeFigureOut">
              <a:rPr lang="fi-FI" smtClean="0"/>
              <a:t>2.12.2022</a:t>
            </a:fld>
            <a:endParaRPr lang="fi-FI"/>
          </a:p>
        </p:txBody>
      </p:sp>
      <p:sp>
        <p:nvSpPr>
          <p:cNvPr id="8" name="Alatunnisteen paikkamerkki 5">
            <a:extLst>
              <a:ext uri="{FF2B5EF4-FFF2-40B4-BE49-F238E27FC236}">
                <a16:creationId xmlns:a16="http://schemas.microsoft.com/office/drawing/2014/main" id="{119944AF-3501-4178-8A67-BC3EA871C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02971" y="6208304"/>
            <a:ext cx="5673635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9" name="Dian numeron paikkamerkki 6">
            <a:extLst>
              <a:ext uri="{FF2B5EF4-FFF2-40B4-BE49-F238E27FC236}">
                <a16:creationId xmlns:a16="http://schemas.microsoft.com/office/drawing/2014/main" id="{08B92EAD-D883-401D-8AA0-01AB9B4EC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5942" y="6208304"/>
            <a:ext cx="611777" cy="365125"/>
          </a:xfrm>
        </p:spPr>
        <p:txBody>
          <a:bodyPr/>
          <a:lstStyle/>
          <a:p>
            <a:fld id="{41D38644-0193-4751-891B-584B140A639D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F093F3DD-5E7F-4930-8505-0AB4862F88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94074" y="6108738"/>
            <a:ext cx="2159726" cy="51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885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 ja ingress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530634" y="1223554"/>
            <a:ext cx="3932237" cy="1600200"/>
          </a:xfrm>
        </p:spPr>
        <p:txBody>
          <a:bodyPr anchor="b">
            <a:noAutofit/>
          </a:bodyPr>
          <a:lstStyle>
            <a:lvl1pPr>
              <a:defRPr sz="39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Lisää teksti napsauttamalla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530634" y="2991393"/>
            <a:ext cx="3932237" cy="3531325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Lisää teksti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4968240" y="1223554"/>
            <a:ext cx="6396446" cy="5299165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defRPr sz="22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886835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518029"/>
            <a:ext cx="10515600" cy="651461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teksti napsauttamalla</a:t>
            </a:r>
          </a:p>
        </p:txBody>
      </p:sp>
      <p:sp>
        <p:nvSpPr>
          <p:cNvPr id="6" name="Päivämäärän paikkamerkki 4">
            <a:extLst>
              <a:ext uri="{FF2B5EF4-FFF2-40B4-BE49-F238E27FC236}">
                <a16:creationId xmlns:a16="http://schemas.microsoft.com/office/drawing/2014/main" id="{40F95D50-A862-48FB-9B78-F3C05216E0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99596"/>
            <a:ext cx="1025434" cy="365125"/>
          </a:xfrm>
        </p:spPr>
        <p:txBody>
          <a:bodyPr/>
          <a:lstStyle/>
          <a:p>
            <a:fld id="{ADBBB2FC-7261-49C0-B19F-908DDA9ABE9C}" type="datetimeFigureOut">
              <a:rPr lang="fi-FI" smtClean="0"/>
              <a:t>2.12.2022</a:t>
            </a:fld>
            <a:endParaRPr lang="fi-FI"/>
          </a:p>
        </p:txBody>
      </p:sp>
      <p:sp>
        <p:nvSpPr>
          <p:cNvPr id="7" name="Alatunnisteen paikkamerkki 5">
            <a:extLst>
              <a:ext uri="{FF2B5EF4-FFF2-40B4-BE49-F238E27FC236}">
                <a16:creationId xmlns:a16="http://schemas.microsoft.com/office/drawing/2014/main" id="{E7711795-E442-40A4-A082-5EB6AB314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02971" y="6199596"/>
            <a:ext cx="5673635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8" name="Dian numeron paikkamerkki 6">
            <a:extLst>
              <a:ext uri="{FF2B5EF4-FFF2-40B4-BE49-F238E27FC236}">
                <a16:creationId xmlns:a16="http://schemas.microsoft.com/office/drawing/2014/main" id="{9D789163-F972-4ABF-9316-92A93D451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5942" y="6199596"/>
            <a:ext cx="611777" cy="365125"/>
          </a:xfrm>
        </p:spPr>
        <p:txBody>
          <a:bodyPr/>
          <a:lstStyle/>
          <a:p>
            <a:fld id="{41D38644-0193-4751-891B-584B140A639D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99370626-A5E4-4A0C-A22C-06CE1C07C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94074" y="6100030"/>
            <a:ext cx="2159726" cy="51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913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hja dia logol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8">
            <a:extLst>
              <a:ext uri="{FF2B5EF4-FFF2-40B4-BE49-F238E27FC236}">
                <a16:creationId xmlns:a16="http://schemas.microsoft.com/office/drawing/2014/main" id="{EFFD69E1-2040-4684-81B2-BA4D53DC7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94074" y="6100030"/>
            <a:ext cx="2159726" cy="51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1586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54278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ko + selite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dirty="0"/>
              <a:t>Lisää teksti napsauttamalla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88028"/>
            <a:ext cx="3932237" cy="3680959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Lisää teksti napsauttamalla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 hasCustomPrompt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dirty="0"/>
              <a:t>Kuva </a:t>
            </a:r>
            <a:br>
              <a:rPr lang="fi-FI" dirty="0"/>
            </a:br>
            <a:r>
              <a:rPr lang="fi-FI" dirty="0"/>
              <a:t>Muista lisätä tarvittaessa kuvan ALT -teksti</a:t>
            </a:r>
          </a:p>
        </p:txBody>
      </p:sp>
      <p:sp>
        <p:nvSpPr>
          <p:cNvPr id="8" name="Päivämäärän paikkamerkki 4">
            <a:extLst>
              <a:ext uri="{FF2B5EF4-FFF2-40B4-BE49-F238E27FC236}">
                <a16:creationId xmlns:a16="http://schemas.microsoft.com/office/drawing/2014/main" id="{A62F173C-CA01-46C8-8ACB-059B50B0E6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99596"/>
            <a:ext cx="1025434" cy="365125"/>
          </a:xfrm>
        </p:spPr>
        <p:txBody>
          <a:bodyPr/>
          <a:lstStyle/>
          <a:p>
            <a:fld id="{ADBBB2FC-7261-49C0-B19F-908DDA9ABE9C}" type="datetimeFigureOut">
              <a:rPr lang="fi-FI" smtClean="0"/>
              <a:t>2.12.2022</a:t>
            </a:fld>
            <a:endParaRPr lang="fi-FI"/>
          </a:p>
        </p:txBody>
      </p:sp>
      <p:sp>
        <p:nvSpPr>
          <p:cNvPr id="9" name="Alatunnisteen paikkamerkki 5">
            <a:extLst>
              <a:ext uri="{FF2B5EF4-FFF2-40B4-BE49-F238E27FC236}">
                <a16:creationId xmlns:a16="http://schemas.microsoft.com/office/drawing/2014/main" id="{8D1C888C-C80D-443E-BB84-5438D5E0B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02971" y="6199596"/>
            <a:ext cx="5673635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10" name="Dian numeron paikkamerkki 6">
            <a:extLst>
              <a:ext uri="{FF2B5EF4-FFF2-40B4-BE49-F238E27FC236}">
                <a16:creationId xmlns:a16="http://schemas.microsoft.com/office/drawing/2014/main" id="{5598F737-49C6-465C-AAC0-1CC317207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5942" y="6199596"/>
            <a:ext cx="611777" cy="365125"/>
          </a:xfrm>
        </p:spPr>
        <p:txBody>
          <a:bodyPr/>
          <a:lstStyle/>
          <a:p>
            <a:fld id="{41D38644-0193-4751-891B-584B140A639D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1085A5C-08A8-43AA-8946-9AC820FA8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94074" y="6100030"/>
            <a:ext cx="2159726" cy="51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934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 di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4">
            <a:extLst>
              <a:ext uri="{FF2B5EF4-FFF2-40B4-BE49-F238E27FC236}">
                <a16:creationId xmlns:a16="http://schemas.microsoft.com/office/drawing/2014/main" id="{4219756E-40AA-4ACF-9DDE-987C8E105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4803732" cy="6858000"/>
          </a:xfrm>
          <a:prstGeom prst="rect">
            <a:avLst/>
          </a:prstGeom>
          <a:gradFill>
            <a:gsLst>
              <a:gs pos="6000">
                <a:schemeClr val="tx2">
                  <a:alpha val="72000"/>
                </a:schemeClr>
              </a:gs>
              <a:gs pos="100000">
                <a:schemeClr val="tx2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375954" y="648389"/>
            <a:ext cx="9283337" cy="2938463"/>
          </a:xfrm>
        </p:spPr>
        <p:txBody>
          <a:bodyPr anchor="b"/>
          <a:lstStyle>
            <a:lvl1pPr algn="ctr">
              <a:defRPr sz="4400" b="1" cap="all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osefin Sans" pitchFamily="2" charset="0"/>
              </a:defRPr>
            </a:lvl1pPr>
          </a:lstStyle>
          <a:p>
            <a:r>
              <a:rPr lang="fi-FI" dirty="0"/>
              <a:t>Lisää teksti napsauttamalla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375954" y="3678927"/>
            <a:ext cx="9283337" cy="1655762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2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 Slab" pitchFamily="2" charset="0"/>
                <a:ea typeface="Roboto Slab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Lisää teksti napsauttamalla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D024F1F-7715-4A0E-A3A4-05B640913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74035" y="5748346"/>
            <a:ext cx="2388326" cy="51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8314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-asettelu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B0B4A5E3-A489-492E-BF46-7B5AEE3A368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387564" y="0"/>
            <a:ext cx="5798084" cy="3428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Kuva</a:t>
            </a:r>
          </a:p>
          <a:p>
            <a:endParaRPr lang="fi-FI" dirty="0"/>
          </a:p>
        </p:txBody>
      </p:sp>
      <p:sp>
        <p:nvSpPr>
          <p:cNvPr id="12" name="Kuvan paikkamerkki 2">
            <a:extLst>
              <a:ext uri="{FF2B5EF4-FFF2-40B4-BE49-F238E27FC236}">
                <a16:creationId xmlns:a16="http://schemas.microsoft.com/office/drawing/2014/main" id="{340D0AD1-5DF7-46B9-A3E2-3A1577D471B2}"/>
              </a:ext>
            </a:extLst>
          </p:cNvPr>
          <p:cNvSpPr>
            <a:spLocks noGrp="1"/>
          </p:cNvSpPr>
          <p:nvPr>
            <p:ph type="pic" idx="24" hasCustomPrompt="1"/>
          </p:nvPr>
        </p:nvSpPr>
        <p:spPr>
          <a:xfrm>
            <a:off x="6392328" y="3626069"/>
            <a:ext cx="5788556" cy="323193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Kuva</a:t>
            </a:r>
          </a:p>
          <a:p>
            <a:endParaRPr lang="fi-FI" dirty="0"/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18D88550-7248-44B1-9174-AB6B42A48D0E}"/>
              </a:ext>
            </a:extLst>
          </p:cNvPr>
          <p:cNvSpPr>
            <a:spLocks noGrp="1"/>
          </p:cNvSpPr>
          <p:nvPr>
            <p:ph type="pic" idx="25" hasCustomPrompt="1"/>
          </p:nvPr>
        </p:nvSpPr>
        <p:spPr>
          <a:xfrm>
            <a:off x="3614179" y="0"/>
            <a:ext cx="2618217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Kuva</a:t>
            </a:r>
          </a:p>
          <a:p>
            <a:endParaRPr lang="fi-FI" dirty="0"/>
          </a:p>
        </p:txBody>
      </p:sp>
      <p:sp>
        <p:nvSpPr>
          <p:cNvPr id="14" name="Kuvan paikkamerkki 2">
            <a:extLst>
              <a:ext uri="{FF2B5EF4-FFF2-40B4-BE49-F238E27FC236}">
                <a16:creationId xmlns:a16="http://schemas.microsoft.com/office/drawing/2014/main" id="{90D0767E-2AA6-4653-A890-C7698B13E125}"/>
              </a:ext>
            </a:extLst>
          </p:cNvPr>
          <p:cNvSpPr>
            <a:spLocks noGrp="1"/>
          </p:cNvSpPr>
          <p:nvPr>
            <p:ph type="pic" idx="26" hasCustomPrompt="1"/>
          </p:nvPr>
        </p:nvSpPr>
        <p:spPr>
          <a:xfrm>
            <a:off x="-11115" y="-1"/>
            <a:ext cx="3465363" cy="23163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dirty="0"/>
              <a:t>Kuva</a:t>
            </a:r>
          </a:p>
        </p:txBody>
      </p:sp>
      <p:sp>
        <p:nvSpPr>
          <p:cNvPr id="15" name="Kuvan paikkamerkki 2">
            <a:extLst>
              <a:ext uri="{FF2B5EF4-FFF2-40B4-BE49-F238E27FC236}">
                <a16:creationId xmlns:a16="http://schemas.microsoft.com/office/drawing/2014/main" id="{3006635A-5F06-44E4-B7A3-75A27D9EE0CB}"/>
              </a:ext>
            </a:extLst>
          </p:cNvPr>
          <p:cNvSpPr>
            <a:spLocks noGrp="1"/>
          </p:cNvSpPr>
          <p:nvPr>
            <p:ph type="pic" idx="27" hasCustomPrompt="1"/>
          </p:nvPr>
        </p:nvSpPr>
        <p:spPr>
          <a:xfrm>
            <a:off x="0" y="2467881"/>
            <a:ext cx="3465363" cy="23163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Kuva</a:t>
            </a:r>
          </a:p>
          <a:p>
            <a:endParaRPr lang="fi-FI" dirty="0"/>
          </a:p>
        </p:txBody>
      </p:sp>
      <p:sp>
        <p:nvSpPr>
          <p:cNvPr id="16" name="Kuvan paikkamerkki 2">
            <a:extLst>
              <a:ext uri="{FF2B5EF4-FFF2-40B4-BE49-F238E27FC236}">
                <a16:creationId xmlns:a16="http://schemas.microsoft.com/office/drawing/2014/main" id="{EF1AD1EF-8AA9-4D06-B6D4-EC0A770B464A}"/>
              </a:ext>
            </a:extLst>
          </p:cNvPr>
          <p:cNvSpPr>
            <a:spLocks noGrp="1"/>
          </p:cNvSpPr>
          <p:nvPr>
            <p:ph type="pic" idx="28" hasCustomPrompt="1"/>
          </p:nvPr>
        </p:nvSpPr>
        <p:spPr>
          <a:xfrm>
            <a:off x="-4764" y="4935763"/>
            <a:ext cx="3465363" cy="19187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Kuva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173622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-asettelu 2.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C9BD9F77-D97C-4641-BF54-33154D36B332}"/>
              </a:ext>
            </a:extLst>
          </p:cNvPr>
          <p:cNvSpPr>
            <a:spLocks noGrp="1"/>
          </p:cNvSpPr>
          <p:nvPr>
            <p:ph type="pic" idx="27" hasCustomPrompt="1"/>
          </p:nvPr>
        </p:nvSpPr>
        <p:spPr>
          <a:xfrm>
            <a:off x="3642608" y="0"/>
            <a:ext cx="8538897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Kuva</a:t>
            </a:r>
          </a:p>
          <a:p>
            <a:endParaRPr lang="fi-FI" dirty="0"/>
          </a:p>
        </p:txBody>
      </p:sp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BFD4E7A1-729E-46E1-BD90-8600DADC9467}"/>
              </a:ext>
            </a:extLst>
          </p:cNvPr>
          <p:cNvSpPr>
            <a:spLocks noGrp="1"/>
          </p:cNvSpPr>
          <p:nvPr>
            <p:ph type="pic" idx="28" hasCustomPrompt="1"/>
          </p:nvPr>
        </p:nvSpPr>
        <p:spPr>
          <a:xfrm>
            <a:off x="-3970" y="-8909"/>
            <a:ext cx="3465363" cy="23010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Kuva</a:t>
            </a:r>
          </a:p>
          <a:p>
            <a:endParaRPr lang="fi-FI" dirty="0"/>
          </a:p>
        </p:txBody>
      </p:sp>
      <p:sp>
        <p:nvSpPr>
          <p:cNvPr id="12" name="Kuvan paikkamerkki 2">
            <a:extLst>
              <a:ext uri="{FF2B5EF4-FFF2-40B4-BE49-F238E27FC236}">
                <a16:creationId xmlns:a16="http://schemas.microsoft.com/office/drawing/2014/main" id="{69C3A83E-7A2B-4C63-9041-5C1EE68001E8}"/>
              </a:ext>
            </a:extLst>
          </p:cNvPr>
          <p:cNvSpPr>
            <a:spLocks noGrp="1"/>
          </p:cNvSpPr>
          <p:nvPr>
            <p:ph type="pic" idx="29" hasCustomPrompt="1"/>
          </p:nvPr>
        </p:nvSpPr>
        <p:spPr>
          <a:xfrm>
            <a:off x="6525" y="2471352"/>
            <a:ext cx="3465363" cy="14704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Kuva</a:t>
            </a:r>
          </a:p>
          <a:p>
            <a:endParaRPr lang="fi-FI" dirty="0"/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CC35BF02-7B0D-48AD-9BAD-5554B54E2B54}"/>
              </a:ext>
            </a:extLst>
          </p:cNvPr>
          <p:cNvSpPr>
            <a:spLocks noGrp="1"/>
          </p:cNvSpPr>
          <p:nvPr>
            <p:ph type="pic" idx="30" hasCustomPrompt="1"/>
          </p:nvPr>
        </p:nvSpPr>
        <p:spPr>
          <a:xfrm>
            <a:off x="6525" y="4120977"/>
            <a:ext cx="3465363" cy="27370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Kuva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889682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-asettelu 3.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2">
            <a:extLst>
              <a:ext uri="{FF2B5EF4-FFF2-40B4-BE49-F238E27FC236}">
                <a16:creationId xmlns:a16="http://schemas.microsoft.com/office/drawing/2014/main" id="{780432A4-79B2-4E2C-9BE8-6A6DB0EFE24B}"/>
              </a:ext>
            </a:extLst>
          </p:cNvPr>
          <p:cNvSpPr>
            <a:spLocks noGrp="1"/>
          </p:cNvSpPr>
          <p:nvPr>
            <p:ph type="pic" idx="28" hasCustomPrompt="1"/>
          </p:nvPr>
        </p:nvSpPr>
        <p:spPr>
          <a:xfrm>
            <a:off x="-3970" y="-8909"/>
            <a:ext cx="6233985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Kuva</a:t>
            </a:r>
          </a:p>
          <a:p>
            <a:endParaRPr lang="fi-FI" dirty="0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DE3D5D2E-044C-47A6-BB4D-8161EF3E9B37}"/>
              </a:ext>
            </a:extLst>
          </p:cNvPr>
          <p:cNvSpPr>
            <a:spLocks noGrp="1"/>
          </p:cNvSpPr>
          <p:nvPr>
            <p:ph type="pic" idx="29" hasCustomPrompt="1"/>
          </p:nvPr>
        </p:nvSpPr>
        <p:spPr>
          <a:xfrm>
            <a:off x="6391534" y="0"/>
            <a:ext cx="5796496" cy="342451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Kuva</a:t>
            </a:r>
          </a:p>
          <a:p>
            <a:endParaRPr lang="fi-FI" dirty="0"/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EF90F2A9-8182-4B0A-B2FB-34994EEADCE5}"/>
              </a:ext>
            </a:extLst>
          </p:cNvPr>
          <p:cNvSpPr>
            <a:spLocks noGrp="1"/>
          </p:cNvSpPr>
          <p:nvPr>
            <p:ph type="pic" idx="30" hasCustomPrompt="1"/>
          </p:nvPr>
        </p:nvSpPr>
        <p:spPr>
          <a:xfrm>
            <a:off x="6391534" y="3616046"/>
            <a:ext cx="5796496" cy="32419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Kuva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76357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di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4">
            <a:extLst>
              <a:ext uri="{FF2B5EF4-FFF2-40B4-BE49-F238E27FC236}">
                <a16:creationId xmlns:a16="http://schemas.microsoft.com/office/drawing/2014/main" id="{4219756E-40AA-4ACF-9DDE-987C8E105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5536504" cy="6858000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7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375954" y="648389"/>
            <a:ext cx="9283337" cy="29384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ctr">
              <a:defRPr sz="4400" b="1" cap="all" baseline="0">
                <a:solidFill>
                  <a:schemeClr val="bg1"/>
                </a:solidFill>
                <a:latin typeface="Josefin Sans" pitchFamily="2" charset="0"/>
              </a:defRPr>
            </a:lvl1pPr>
          </a:lstStyle>
          <a:p>
            <a:r>
              <a:rPr lang="fi-FI" dirty="0"/>
              <a:t>Lisää teksti napsauttamalla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375954" y="3678927"/>
            <a:ext cx="9283337" cy="16557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240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Lisää teksti napsauttamalla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D024F1F-7715-4A0E-A3A4-05B640913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74035" y="5748346"/>
            <a:ext cx="2388326" cy="51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780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 di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4">
            <a:extLst>
              <a:ext uri="{FF2B5EF4-FFF2-40B4-BE49-F238E27FC236}">
                <a16:creationId xmlns:a16="http://schemas.microsoft.com/office/drawing/2014/main" id="{4219756E-40AA-4ACF-9DDE-987C8E105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5367403" cy="6858000"/>
          </a:xfrm>
          <a:prstGeom prst="rect">
            <a:avLst/>
          </a:prstGeom>
          <a:gradFill>
            <a:gsLst>
              <a:gs pos="0">
                <a:srgbClr val="3C0047"/>
              </a:gs>
              <a:gs pos="100000">
                <a:srgbClr val="3C0047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375954" y="648389"/>
            <a:ext cx="9283337" cy="29384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ctr">
              <a:defRPr sz="4400" b="1" cap="all" baseline="0">
                <a:solidFill>
                  <a:schemeClr val="bg1"/>
                </a:solidFill>
                <a:latin typeface="Josefin Sans" pitchFamily="2" charset="0"/>
              </a:defRPr>
            </a:lvl1pPr>
          </a:lstStyle>
          <a:p>
            <a:r>
              <a:rPr lang="fi-FI" dirty="0"/>
              <a:t>Lisää teksti napsauttamalla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375954" y="3678927"/>
            <a:ext cx="9283337" cy="16557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240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Lisää teksti napsauttamalla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D024F1F-7715-4A0E-A3A4-05B640913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74035" y="5748346"/>
            <a:ext cx="2388326" cy="51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501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uvallinen väli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4AE37F47-5A04-43EB-8463-E5366ABACA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8460377" cy="6858000"/>
          </a:xfrm>
          <a:prstGeom prst="rect">
            <a:avLst/>
          </a:prstGeom>
          <a:gradFill>
            <a:gsLst>
              <a:gs pos="46000">
                <a:schemeClr val="tx2">
                  <a:alpha val="72000"/>
                </a:schemeClr>
              </a:gs>
              <a:gs pos="100000">
                <a:schemeClr val="tx2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509451" y="423843"/>
            <a:ext cx="4667795" cy="3163010"/>
          </a:xfrm>
        </p:spPr>
        <p:txBody>
          <a:bodyPr anchor="b">
            <a:normAutofit/>
          </a:bodyPr>
          <a:lstStyle>
            <a:lvl1pPr algn="ctr">
              <a:defRPr sz="4800" b="1" cap="all" baseline="0">
                <a:solidFill>
                  <a:schemeClr val="bg1"/>
                </a:solidFill>
                <a:effectLst>
                  <a:outerShdw blurRad="127000" dist="50800" dir="5400000" algn="ctr" rotWithShape="0">
                    <a:schemeClr val="tx1">
                      <a:alpha val="50000"/>
                    </a:schemeClr>
                  </a:outerShdw>
                </a:effectLst>
                <a:latin typeface="Josefin Sans" pitchFamily="2" charset="0"/>
              </a:defRPr>
            </a:lvl1pPr>
          </a:lstStyle>
          <a:p>
            <a:r>
              <a:rPr lang="fi-FI" dirty="0"/>
              <a:t>Lisää teksti napsauttamalla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509451" y="3678927"/>
            <a:ext cx="4667795" cy="2933794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2200">
                <a:solidFill>
                  <a:schemeClr val="bg1"/>
                </a:solidFill>
                <a:effectLst>
                  <a:outerShdw blurRad="127000" dist="50800" dir="5400000" algn="ctr" rotWithShape="0">
                    <a:schemeClr val="tx1">
                      <a:alpha val="50000"/>
                    </a:schemeClr>
                  </a:outerShdw>
                </a:effectLst>
                <a:latin typeface="Roboto Slab" pitchFamily="2" charset="0"/>
                <a:ea typeface="Roboto Slab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Lisää teksti napsauttamalla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D024F1F-7715-4A0E-A3A4-05B640913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74035" y="5748346"/>
            <a:ext cx="2388326" cy="51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481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tummalla tausta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0842171" y="6469561"/>
            <a:ext cx="96665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1D38644-0193-4751-891B-584B140A639D}" type="slidenum">
              <a:rPr lang="fi-FI" smtClean="0"/>
              <a:t>‹#›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735107"/>
            <a:ext cx="10515600" cy="639732"/>
          </a:xfrm>
        </p:spPr>
        <p:txBody>
          <a:bodyPr/>
          <a:lstStyle>
            <a:lvl1pPr>
              <a:defRPr sz="4000" cap="all" baseline="0"/>
            </a:lvl1pPr>
          </a:lstStyle>
          <a:p>
            <a:r>
              <a:rPr lang="fi-FI" dirty="0"/>
              <a:t>Lisää teksti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838200" y="1649225"/>
            <a:ext cx="10515600" cy="4473668"/>
          </a:xfrm>
        </p:spPr>
        <p:txBody>
          <a:bodyPr/>
          <a:lstStyle>
            <a:lvl1pPr indent="-334800">
              <a:spcBef>
                <a:spcPts val="600"/>
              </a:spcBef>
              <a:spcAft>
                <a:spcPts val="600"/>
              </a:spcAft>
              <a:defRPr sz="2400"/>
            </a:lvl1pPr>
            <a:lvl2pPr indent="-334800">
              <a:spcBef>
                <a:spcPts val="0"/>
              </a:spcBef>
              <a:spcAft>
                <a:spcPts val="600"/>
              </a:spcAft>
              <a:defRPr sz="2200"/>
            </a:lvl2pPr>
            <a:lvl3pPr indent="-334800">
              <a:spcBef>
                <a:spcPts val="0"/>
              </a:spcBef>
              <a:spcAft>
                <a:spcPts val="600"/>
              </a:spcAft>
              <a:defRPr sz="2000"/>
            </a:lvl3pPr>
            <a:lvl4pPr indent="-334800">
              <a:spcBef>
                <a:spcPts val="0"/>
              </a:spcBef>
              <a:spcAft>
                <a:spcPts val="600"/>
              </a:spcAft>
              <a:defRPr sz="2000"/>
            </a:lvl4pPr>
            <a:lvl5pPr indent="-334800">
              <a:spcBef>
                <a:spcPts val="0"/>
              </a:spcBef>
              <a:spcAft>
                <a:spcPts val="600"/>
              </a:spcAft>
              <a:defRPr sz="2000"/>
            </a:lvl5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4"/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CD6F2F4-62C2-4AC3-9A4C-77387D986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94074" y="5664321"/>
            <a:ext cx="2159726" cy="51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003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tummalla tausta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>
            <a:extLst>
              <a:ext uri="{FF2B5EF4-FFF2-40B4-BE49-F238E27FC236}">
                <a16:creationId xmlns:a16="http://schemas.microsoft.com/office/drawing/2014/main" id="{923DC920-EA68-4D84-B72C-114FBC687E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7416"/>
            <a:ext cx="10515600" cy="614746"/>
          </a:xfrm>
        </p:spPr>
        <p:txBody>
          <a:bodyPr/>
          <a:lstStyle>
            <a:lvl1pPr>
              <a:defRPr sz="4000"/>
            </a:lvl1pPr>
          </a:lstStyle>
          <a:p>
            <a:r>
              <a:rPr lang="fi-FI" dirty="0"/>
              <a:t>Lisää teksti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838200" y="1593332"/>
            <a:ext cx="5181600" cy="4194155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defRPr sz="22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</a:lstStyle>
          <a:p>
            <a:pPr lvl="0"/>
            <a:r>
              <a:rPr lang="en-GB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Lisää</a:t>
            </a:r>
            <a:r>
              <a:rPr lang="en-GB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teksti</a:t>
            </a:r>
            <a:r>
              <a:rPr lang="en-GB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napsauttamalla</a:t>
            </a:r>
            <a:endParaRPr lang="en-GB" b="0" i="1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6172200" y="1593332"/>
            <a:ext cx="5181600" cy="4194155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defRPr sz="22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0"/>
              </a:spcAft>
              <a:defRPr sz="2000"/>
            </a:lvl5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838200" y="5933984"/>
            <a:ext cx="1025434" cy="365125"/>
          </a:xfrm>
        </p:spPr>
        <p:txBody>
          <a:bodyPr/>
          <a:lstStyle/>
          <a:p>
            <a:fld id="{ADBBB2FC-7261-49C0-B19F-908DDA9ABE9C}" type="datetimeFigureOut">
              <a:rPr lang="fi-FI" smtClean="0"/>
              <a:t>2.12.2022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2002971" y="5933984"/>
            <a:ext cx="5673635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7815942" y="5933984"/>
            <a:ext cx="611777" cy="365125"/>
          </a:xfrm>
        </p:spPr>
        <p:txBody>
          <a:bodyPr/>
          <a:lstStyle/>
          <a:p>
            <a:fld id="{41D38644-0193-4751-891B-584B140A639D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7821ECA0-831E-410A-98E7-774054095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94074" y="5834418"/>
            <a:ext cx="2159726" cy="512641"/>
          </a:xfrm>
          <a:prstGeom prst="rect">
            <a:avLst/>
          </a:prstGeom>
        </p:spPr>
      </p:pic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317AF3CD-6323-4E10-A1B6-5CB2EFB211AE}"/>
              </a:ext>
            </a:extLst>
          </p:cNvPr>
          <p:cNvSpPr txBox="1">
            <a:spLocks/>
          </p:cNvSpPr>
          <p:nvPr/>
        </p:nvSpPr>
        <p:spPr>
          <a:xfrm>
            <a:off x="10842171" y="6469561"/>
            <a:ext cx="9666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4AEF5D-7FAC-4949-84D2-DA5A9BB3D22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6553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Kaksi sisältökohdetta  tummalla tausta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735873"/>
            <a:ext cx="10515600" cy="649463"/>
          </a:xfrm>
        </p:spPr>
        <p:txBody>
          <a:bodyPr/>
          <a:lstStyle>
            <a:lvl1pPr>
              <a:defRPr sz="4000"/>
            </a:lvl1pPr>
          </a:lstStyle>
          <a:p>
            <a:r>
              <a:rPr lang="fi-FI" dirty="0"/>
              <a:t>Lisää teksti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838200" y="1707143"/>
            <a:ext cx="5181600" cy="4057932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defRPr sz="22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838200" y="5964464"/>
            <a:ext cx="1025434" cy="365125"/>
          </a:xfrm>
        </p:spPr>
        <p:txBody>
          <a:bodyPr/>
          <a:lstStyle/>
          <a:p>
            <a:fld id="{ADBBB2FC-7261-49C0-B19F-908DDA9ABE9C}" type="datetimeFigureOut">
              <a:rPr lang="fi-FI" smtClean="0"/>
              <a:t>2.12.2022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1994264" y="5964464"/>
            <a:ext cx="8608424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10742023" y="5964464"/>
            <a:ext cx="611777" cy="365125"/>
          </a:xfrm>
        </p:spPr>
        <p:txBody>
          <a:bodyPr/>
          <a:lstStyle/>
          <a:p>
            <a:fld id="{41D38644-0193-4751-891B-584B140A639D}" type="slidenum">
              <a:rPr lang="fi-FI" smtClean="0"/>
              <a:t>‹#›</a:t>
            </a:fld>
            <a:endParaRPr lang="fi-FI"/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A737AD9D-8528-447C-B6F4-7BA1462E5CF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172200" y="1707143"/>
            <a:ext cx="5181600" cy="4057932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defRPr sz="22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748074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  tummalla tausta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9788" y="828062"/>
            <a:ext cx="10515600" cy="862626"/>
          </a:xfrm>
        </p:spPr>
        <p:txBody>
          <a:bodyPr/>
          <a:lstStyle/>
          <a:p>
            <a:r>
              <a:rPr lang="fi-FI" dirty="0"/>
              <a:t>Lisää teksti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t"/>
          <a:lstStyle>
            <a:lvl1pPr marL="0" indent="0">
              <a:buNone/>
              <a:defRPr sz="2400" b="1">
                <a:latin typeface="Roboto Slab Medium" pitchFamily="2" charset="0"/>
                <a:ea typeface="Roboto Slab Medium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Lisää teksti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839788" y="2649013"/>
            <a:ext cx="5157787" cy="354065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defRPr sz="22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t"/>
          <a:lstStyle>
            <a:lvl1pPr marL="0" indent="0">
              <a:buNone/>
              <a:defRPr sz="2400" b="1">
                <a:latin typeface="Roboto Slab Medium" pitchFamily="2" charset="0"/>
                <a:ea typeface="Roboto Slab Medium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Lisää teksti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 hasCustomPrompt="1"/>
          </p:nvPr>
        </p:nvSpPr>
        <p:spPr>
          <a:xfrm>
            <a:off x="6172200" y="2649013"/>
            <a:ext cx="5183188" cy="354065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defRPr sz="22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F141F0F8-1B45-4090-BC6B-75229D9DB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42171" y="6469561"/>
            <a:ext cx="96665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1D38644-0193-4751-891B-584B140A63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5153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10243"/>
            <a:ext cx="10515600" cy="7431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Lisää teksti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425389"/>
            <a:ext cx="10515600" cy="4751574"/>
          </a:xfrm>
          <a:prstGeom prst="rect">
            <a:avLst/>
          </a:prstGeom>
        </p:spPr>
        <p:txBody>
          <a:bodyPr vert="horz" lIns="108000" tIns="45720" rIns="91440" bIns="45720" spcCol="288000" rtlCol="0" anchor="t" anchorCtr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DBBB2FC-7261-49C0-B19F-908DDA9ABE9C}" type="datetimeFigureOut">
              <a:rPr lang="fi-FI" smtClean="0"/>
              <a:t>2.12.2022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41D38644-0193-4751-891B-584B140A63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4225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all" normalizeH="0" baseline="0">
          <a:solidFill>
            <a:schemeClr val="tx1"/>
          </a:solidFill>
          <a:latin typeface="Josefin Sans" pitchFamily="2" charset="0"/>
          <a:ea typeface="+mj-ea"/>
          <a:cs typeface="+mj-cs"/>
        </a:defRPr>
      </a:lvl1pPr>
    </p:titleStyle>
    <p:bodyStyle>
      <a:lvl1pPr marL="325438" indent="-325438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0070C0"/>
        </a:buClr>
        <a:buSzPct val="100000"/>
        <a:buFont typeface="Arial" panose="020B0604020202020204" pitchFamily="34" charset="0"/>
        <a:buChar char="■"/>
        <a:tabLst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27063" indent="-288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70C0"/>
        </a:buClr>
        <a:buSzPct val="100000"/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985838" indent="-32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70C0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344613" indent="-3348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70C0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703388" indent="-3348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70C0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peda.net/jyvaskyla/aji/hyvinvoiva-jalkkarilainen" TargetMode="Externa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3957861-9C2C-4367-8415-237BA273A7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5954" y="648389"/>
            <a:ext cx="9283337" cy="2938463"/>
          </a:xfrm>
        </p:spPr>
        <p:txBody>
          <a:bodyPr anchor="b">
            <a:normAutofit/>
          </a:bodyPr>
          <a:lstStyle/>
          <a:p>
            <a:r>
              <a:rPr lang="fi-FI" dirty="0"/>
              <a:t>Palvelulupaukset osaksi Jälkkäriä</a:t>
            </a:r>
          </a:p>
        </p:txBody>
      </p:sp>
    </p:spTree>
    <p:extLst>
      <p:ext uri="{BB962C8B-B14F-4D97-AF65-F5344CB8AC3E}">
        <p14:creationId xmlns:p14="http://schemas.microsoft.com/office/powerpoint/2010/main" val="2132541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A6BA1FC-668A-472D-A336-69C8C08C3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fi-FI" noProof="0"/>
            </a:br>
            <a:endParaRPr lang="fi-FI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646022D-79C0-6BB3-646B-4BB35AD7AF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0972" y="686112"/>
            <a:ext cx="3932237" cy="326386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fi-FI" noProof="0" dirty="0"/>
              <a:t>Jokainen lapsi tulee päivittäin huomatuksi ja on arvokas.</a:t>
            </a:r>
          </a:p>
          <a:p>
            <a:pPr lvl="0"/>
            <a:r>
              <a:rPr lang="fi-FI" noProof="0" dirty="0"/>
              <a:t>Toiminnassa kiinnitetään huomiota ryhmäytymiseen sekä vahvistetaan kaverisuhteiden syntymistä</a:t>
            </a:r>
          </a:p>
          <a:p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C4BFFC68-DF36-409B-EE72-6F2685E44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9076" y="608144"/>
            <a:ext cx="6112748" cy="5510627"/>
          </a:xfrm>
        </p:spPr>
        <p:txBody>
          <a:bodyPr>
            <a:normAutofit/>
          </a:bodyPr>
          <a:lstStyle/>
          <a:p>
            <a:r>
              <a:rPr lang="fi-FI" sz="1200" b="1" dirty="0"/>
              <a:t>Miten palvelulupaukset näkyvät tällä hetkellä toiminnassanne?</a:t>
            </a:r>
          </a:p>
          <a:p>
            <a:pPr>
              <a:buFontTx/>
              <a:buChar char="-"/>
            </a:pPr>
            <a:r>
              <a:rPr lang="fi-FI" sz="1200" dirty="0"/>
              <a:t>Jutellaan ja rohkaistaan lapsia mukaan vapaisiin leikkeihin</a:t>
            </a:r>
          </a:p>
          <a:p>
            <a:pPr>
              <a:buFontTx/>
              <a:buChar char="-"/>
            </a:pPr>
            <a:r>
              <a:rPr lang="fi-FI" sz="1200" dirty="0"/>
              <a:t>Viikonlopun kuulumiset jokaiselta </a:t>
            </a:r>
          </a:p>
          <a:p>
            <a:pPr>
              <a:buFontTx/>
              <a:buChar char="-"/>
            </a:pPr>
            <a:r>
              <a:rPr lang="fi-FI" sz="1200" dirty="0"/>
              <a:t>Ilmoittautumistilanteessa tervehditään ja kysytään pikaiset kuulumiset, jos mahdollista</a:t>
            </a:r>
          </a:p>
          <a:p>
            <a:pPr>
              <a:buFontTx/>
              <a:buChar char="-"/>
            </a:pPr>
            <a:r>
              <a:rPr lang="fi-FI" sz="1200" dirty="0"/>
              <a:t>Välipalalla ja sisällä leikkien/askartelujen lomassa on hyvä käydä keskusteluja ja kysellä. </a:t>
            </a:r>
          </a:p>
          <a:p>
            <a:pPr>
              <a:buFontTx/>
              <a:buChar char="-"/>
            </a:pPr>
            <a:r>
              <a:rPr lang="fi-FI" sz="1200" dirty="0"/>
              <a:t>Aikuisen tuki kaverisuhteiden löytämisessä todella tärkeää, jos sellaisessa on haastetta </a:t>
            </a:r>
            <a:r>
              <a:rPr lang="fi-FI" sz="1200" dirty="0">
                <a:latin typeface="Calibri" panose="020F0502020204030204" pitchFamily="34" charset="0"/>
                <a:cs typeface="Calibri" panose="020F0502020204030204" pitchFamily="34" charset="0"/>
              </a:rPr>
              <a:t>→ peleihin ja leikkeihin ohjaamista</a:t>
            </a:r>
            <a:endParaRPr lang="fi-FI" sz="1200" dirty="0"/>
          </a:p>
          <a:p>
            <a:pPr>
              <a:buFontTx/>
              <a:buChar char="-"/>
            </a:pPr>
            <a:endParaRPr lang="en-US" sz="1200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6E01A9C5-DC25-4147-831E-2FCF5339E6A2}"/>
              </a:ext>
            </a:extLst>
          </p:cNvPr>
          <p:cNvSpPr txBox="1"/>
          <p:nvPr/>
        </p:nvSpPr>
        <p:spPr>
          <a:xfrm>
            <a:off x="600972" y="4118708"/>
            <a:ext cx="3666228" cy="25853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dirty="0"/>
              <a:t>Mitä voimme tehdä?</a:t>
            </a:r>
          </a:p>
          <a:p>
            <a:pPr marL="285750" indent="-285750">
              <a:buFontTx/>
              <a:buChar char="-"/>
            </a:pPr>
            <a:r>
              <a:rPr lang="fi-FI" dirty="0"/>
              <a:t>Ryhmäytymisleikit</a:t>
            </a:r>
          </a:p>
          <a:p>
            <a:pPr marL="285750" indent="-285750">
              <a:buFontTx/>
              <a:buChar char="-"/>
            </a:pPr>
            <a:r>
              <a:rPr lang="fi-FI" dirty="0"/>
              <a:t>Autetaan riitojen/epäselvyyksien selvittelyssä</a:t>
            </a:r>
          </a:p>
          <a:p>
            <a:pPr marL="285750" indent="-285750">
              <a:buFontTx/>
              <a:buChar char="-"/>
            </a:pPr>
            <a:r>
              <a:rPr lang="fi-FI" dirty="0"/>
              <a:t>Pienessä ryhmässä helppo ottaa lapset huomioon (ryhmäjako)</a:t>
            </a:r>
          </a:p>
          <a:p>
            <a:pPr marL="285750" indent="-285750">
              <a:buFontTx/>
              <a:buChar char="-"/>
            </a:pPr>
            <a:endParaRPr lang="fi-FI" dirty="0"/>
          </a:p>
          <a:p>
            <a:pPr marL="285750" indent="-285750">
              <a:buFontTx/>
              <a:buChar char="-"/>
            </a:pPr>
            <a:endParaRPr lang="fi-FI" dirty="0"/>
          </a:p>
          <a:p>
            <a:pPr marL="285750" indent="-285750">
              <a:buFontTx/>
              <a:buChar char="-"/>
            </a:pPr>
            <a:endParaRPr lang="fi-FI" dirty="0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771CBA72-3522-4864-8E5A-B3DED4CAAB69}"/>
              </a:ext>
            </a:extLst>
          </p:cNvPr>
          <p:cNvSpPr txBox="1"/>
          <p:nvPr/>
        </p:nvSpPr>
        <p:spPr>
          <a:xfrm>
            <a:off x="600972" y="117231"/>
            <a:ext cx="4080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Toinen koulutusryhmä</a:t>
            </a:r>
          </a:p>
        </p:txBody>
      </p:sp>
    </p:spTree>
    <p:extLst>
      <p:ext uri="{BB962C8B-B14F-4D97-AF65-F5344CB8AC3E}">
        <p14:creationId xmlns:p14="http://schemas.microsoft.com/office/powerpoint/2010/main" val="3394428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A6BA1FC-668A-472D-A336-69C8C08C3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fi-FI" noProof="0"/>
            </a:br>
            <a:endParaRPr lang="fi-FI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646022D-79C0-6BB3-646B-4BB35AD7AF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0972" y="686112"/>
            <a:ext cx="3932237" cy="3263863"/>
          </a:xfrm>
        </p:spPr>
        <p:txBody>
          <a:bodyPr>
            <a:normAutofit lnSpcReduction="10000"/>
          </a:bodyPr>
          <a:lstStyle/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>
                <a:srgbClr val="0070C0"/>
              </a:buClr>
              <a:buSzPct val="100000"/>
              <a:tabLst/>
              <a:defRPr/>
            </a:pPr>
            <a:r>
              <a:rPr kumimoji="0" lang="fi-FI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Kaikille lapsille tarjotaan turvallista Jälkkäri -toimintaa, jota ohjaavat luotettavat ja ammattitaitoiset ohjaajat hyväksyvässä ilmapiirissä</a:t>
            </a: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>
                <a:srgbClr val="0070C0"/>
              </a:buClr>
              <a:buSzPct val="100000"/>
              <a:tabLst/>
              <a:defRPr/>
            </a:pPr>
            <a:endParaRPr kumimoji="0" lang="fi-FI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>
                <a:srgbClr val="0070C0"/>
              </a:buClr>
              <a:buSzPct val="100000"/>
              <a:tabLst/>
              <a:defRPr/>
            </a:pPr>
            <a:endParaRPr kumimoji="0" lang="fi-FI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C4BFFC68-DF36-409B-EE72-6F2685E44A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1100" b="1" dirty="0"/>
              <a:t>Miten palvelulupaukset näkyvät tällä hetkellä toiminnassanne?</a:t>
            </a:r>
          </a:p>
          <a:p>
            <a:pPr>
              <a:buFontTx/>
              <a:buChar char="-"/>
            </a:pPr>
            <a:r>
              <a:rPr lang="fi-FI" sz="1100" dirty="0"/>
              <a:t>Ohjaajat käyvät tarjotuissa koulutuksissa</a:t>
            </a:r>
          </a:p>
          <a:p>
            <a:pPr>
              <a:buFontTx/>
              <a:buChar char="-"/>
            </a:pPr>
            <a:r>
              <a:rPr lang="fi-FI" sz="1100" dirty="0"/>
              <a:t>Jokainen lapsi otetaan vastaan omana itsenään ja arvostaen</a:t>
            </a:r>
          </a:p>
          <a:p>
            <a:pPr>
              <a:buFontTx/>
              <a:buChar char="-"/>
            </a:pPr>
            <a:r>
              <a:rPr lang="fi-FI" sz="1100" dirty="0"/>
              <a:t>Uuden ohjaajan perehdytys huolella</a:t>
            </a:r>
          </a:p>
          <a:p>
            <a:pPr>
              <a:buFontTx/>
              <a:buChar char="-"/>
            </a:pPr>
            <a:r>
              <a:rPr lang="fi-FI" sz="1100" dirty="0"/>
              <a:t>Tiedonsiirto; yhteen hiileen puhaltaminen</a:t>
            </a:r>
          </a:p>
          <a:p>
            <a:pPr>
              <a:buFontTx/>
              <a:buChar char="-"/>
            </a:pPr>
            <a:r>
              <a:rPr lang="fi-FI" sz="1100" dirty="0"/>
              <a:t>Asiat keskustellaan heti läpi ja avoimesti</a:t>
            </a:r>
          </a:p>
          <a:p>
            <a:pPr>
              <a:buFontTx/>
              <a:buChar char="-"/>
            </a:pPr>
            <a:r>
              <a:rPr lang="fi-FI" sz="1100" dirty="0"/>
              <a:t>Suunnitelmallisuus </a:t>
            </a:r>
          </a:p>
          <a:p>
            <a:pPr>
              <a:buFontTx/>
              <a:buChar char="-"/>
            </a:pPr>
            <a:r>
              <a:rPr lang="fi-FI" sz="1100" dirty="0"/>
              <a:t>Viikkopalaveri</a:t>
            </a:r>
          </a:p>
          <a:p>
            <a:pPr>
              <a:buFontTx/>
              <a:buChar char="-"/>
            </a:pPr>
            <a:r>
              <a:rPr lang="fi-FI" sz="1100" dirty="0"/>
              <a:t>Ennakointi ja tarkkaan mietitty rytmi päivittäin</a:t>
            </a:r>
          </a:p>
          <a:p>
            <a:pPr marL="0" indent="0">
              <a:buNone/>
            </a:pPr>
            <a:endParaRPr lang="fi-FI" sz="1100" dirty="0"/>
          </a:p>
          <a:p>
            <a:r>
              <a:rPr lang="fi-FI" sz="1100" b="1" dirty="0"/>
              <a:t>Miten viette palvelulupauksia eteenpäin ryhmässänne?</a:t>
            </a:r>
            <a:br>
              <a:rPr lang="fi-FI" sz="1100" b="1" dirty="0"/>
            </a:br>
            <a:r>
              <a:rPr lang="fi-FI" sz="1100" b="1" dirty="0"/>
              <a:t>Mitä mahdollisia haasteita ja esteitä on palvelulupausten toteutumisessa? Ja miten ratkaisette niitä</a:t>
            </a:r>
          </a:p>
          <a:p>
            <a:pPr>
              <a:buFontTx/>
              <a:buChar char="-"/>
            </a:pPr>
            <a:r>
              <a:rPr lang="fi-FI" sz="1100" dirty="0"/>
              <a:t>Useat sairaspoissaolot, vaihtuvuus, sijaisten puute</a:t>
            </a:r>
          </a:p>
          <a:p>
            <a:pPr>
              <a:buFontTx/>
              <a:buChar char="-"/>
            </a:pPr>
            <a:r>
              <a:rPr lang="fi-FI" sz="1100" dirty="0"/>
              <a:t>Viikkopalaveriin </a:t>
            </a:r>
            <a:r>
              <a:rPr lang="fi-FI" sz="1100" dirty="0" err="1"/>
              <a:t>tmv</a:t>
            </a:r>
            <a:r>
              <a:rPr lang="fi-FI" sz="1100" dirty="0"/>
              <a:t>. ei löydy aikaa</a:t>
            </a:r>
          </a:p>
          <a:p>
            <a:pPr>
              <a:buFontTx/>
              <a:buChar char="-"/>
            </a:pPr>
            <a:r>
              <a:rPr lang="fi-FI" sz="1100" dirty="0"/>
              <a:t>Perehdytys </a:t>
            </a:r>
            <a:r>
              <a:rPr lang="fi-FI" sz="1100" dirty="0">
                <a:latin typeface="Calibri" panose="020F0502020204030204" pitchFamily="34" charset="0"/>
                <a:cs typeface="Calibri" panose="020F0502020204030204" pitchFamily="34" charset="0"/>
              </a:rPr>
              <a:t>→ haasteena aika ja kenen vastuulla</a:t>
            </a:r>
            <a:endParaRPr lang="fi-FI" sz="1100" dirty="0"/>
          </a:p>
          <a:p>
            <a:pPr>
              <a:buFontTx/>
              <a:buChar char="-"/>
            </a:pPr>
            <a:endParaRPr lang="en-US" sz="1100" b="1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FE32B1BC-FFA2-429E-ACA6-2E8F906F0E2F}"/>
              </a:ext>
            </a:extLst>
          </p:cNvPr>
          <p:cNvSpPr txBox="1"/>
          <p:nvPr/>
        </p:nvSpPr>
        <p:spPr>
          <a:xfrm>
            <a:off x="600972" y="117231"/>
            <a:ext cx="4080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Ensimmäinen koulutusryhmä</a:t>
            </a:r>
          </a:p>
        </p:txBody>
      </p:sp>
    </p:spTree>
    <p:extLst>
      <p:ext uri="{BB962C8B-B14F-4D97-AF65-F5344CB8AC3E}">
        <p14:creationId xmlns:p14="http://schemas.microsoft.com/office/powerpoint/2010/main" val="8532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A6BA1FC-668A-472D-A336-69C8C08C3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fi-FI" noProof="0"/>
            </a:br>
            <a:endParaRPr lang="fi-FI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646022D-79C0-6BB3-646B-4BB35AD7AF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0972" y="686112"/>
            <a:ext cx="3932237" cy="3263863"/>
          </a:xfrm>
        </p:spPr>
        <p:txBody>
          <a:bodyPr>
            <a:normAutofit fontScale="77500" lnSpcReduction="20000"/>
          </a:bodyPr>
          <a:lstStyle/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>
                <a:srgbClr val="0070C0"/>
              </a:buClr>
              <a:buSzPct val="100000"/>
              <a:tabLst/>
              <a:defRPr/>
            </a:pPr>
            <a:r>
              <a:rPr kumimoji="0" lang="fi-FI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Kaikille lapsille tarjotaan turvallista Jälkkäri -toimintaa, jota ohjaavat luotettavat ja ammattitaitoiset ohjaajat hyväksyvässä ilmapiirissä</a:t>
            </a: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kumimoji="0" lang="fi-FI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Kaikissa Jälkkäreissä on yhteisesti laaditut säännöt, jotka osaltaan lisäävät turvallisuutta.</a:t>
            </a: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>
                <a:srgbClr val="0070C0"/>
              </a:buClr>
              <a:buSzPct val="100000"/>
              <a:tabLst/>
              <a:defRPr/>
            </a:pPr>
            <a:endParaRPr kumimoji="0" lang="fi-FI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>
                <a:srgbClr val="0070C0"/>
              </a:buClr>
              <a:buSzPct val="100000"/>
              <a:tabLst/>
              <a:defRPr/>
            </a:pPr>
            <a:endParaRPr kumimoji="0" lang="fi-FI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C4BFFC68-DF36-409B-EE72-6F2685E44A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sz="1100" b="1" dirty="0"/>
              <a:t>Miten palvelulupaukset näkyvät tällä hetkellä toiminnassanne?</a:t>
            </a:r>
          </a:p>
          <a:p>
            <a:pPr>
              <a:buFontTx/>
              <a:buChar char="-"/>
            </a:pPr>
            <a:r>
              <a:rPr lang="fi-FI" sz="1100" dirty="0"/>
              <a:t>Turvallisuus on tärkein asia , joka toteutuu säännöllisin rutiinein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100" dirty="0"/>
              <a:t>Jonot, pilli, lapsilista, ryhmän havainnointi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100" dirty="0"/>
              <a:t>Selkeät säännöt ja ohjeet</a:t>
            </a:r>
          </a:p>
          <a:p>
            <a:pPr>
              <a:buFontTx/>
              <a:buChar char="-"/>
            </a:pPr>
            <a:r>
              <a:rPr lang="fi-FI" sz="1100" dirty="0"/>
              <a:t>Kaikki ohjaajat toimivat samalla lailla eli noudattavat selkeitä ohjeita ja päivärutiineja</a:t>
            </a:r>
          </a:p>
          <a:p>
            <a:pPr>
              <a:buFontTx/>
              <a:buChar char="-"/>
            </a:pPr>
            <a:r>
              <a:rPr lang="fi-FI" sz="1100" dirty="0"/>
              <a:t>Läsnäolevat aikuiset</a:t>
            </a:r>
          </a:p>
          <a:p>
            <a:pPr>
              <a:buFontTx/>
              <a:buChar char="-"/>
            </a:pPr>
            <a:r>
              <a:rPr lang="fi-FI" sz="1100" dirty="0"/>
              <a:t>Lapset huomioidaan tervehtimällä ja juttelemalla</a:t>
            </a:r>
          </a:p>
          <a:p>
            <a:pPr>
              <a:buFontTx/>
              <a:buChar char="-"/>
            </a:pPr>
            <a:r>
              <a:rPr lang="fi-FI" sz="1100" dirty="0"/>
              <a:t>Hiljaiset ja rauhalliset tyypit jäävät sivuun, jos ryhmässä on monta haastavaa lasta </a:t>
            </a:r>
            <a:r>
              <a:rPr lang="fi-FI" sz="1100" dirty="0">
                <a:latin typeface="Calibri" panose="020F0502020204030204" pitchFamily="34" charset="0"/>
                <a:cs typeface="Calibri" panose="020F0502020204030204" pitchFamily="34" charset="0"/>
              </a:rPr>
              <a:t>→ratkaistaan järjestämällä yhteisiä hetkiä mieluisan puuhan parissa</a:t>
            </a:r>
            <a:endParaRPr lang="fi-FI" sz="1100" dirty="0"/>
          </a:p>
          <a:p>
            <a:r>
              <a:rPr lang="fi-FI" sz="1100" b="1" dirty="0"/>
              <a:t>Miten viette palvelulupauksia eteenpäin ryhmässänne?</a:t>
            </a:r>
            <a:br>
              <a:rPr lang="fi-FI" sz="1100" b="1" dirty="0"/>
            </a:br>
            <a:r>
              <a:rPr lang="fi-FI" sz="1100" b="1" dirty="0"/>
              <a:t>Mitä mahdollisia haasteita ja esteitä on palvelulupausten toteutumisessa? Ja miten ratkaisette niitä</a:t>
            </a:r>
          </a:p>
          <a:p>
            <a:pPr>
              <a:buFontTx/>
              <a:buChar char="-"/>
            </a:pPr>
            <a:r>
              <a:rPr lang="fi-FI" sz="1100" dirty="0"/>
              <a:t>Rajataan ylimääräinen pois</a:t>
            </a:r>
          </a:p>
          <a:p>
            <a:pPr>
              <a:buFontTx/>
              <a:buChar char="-"/>
            </a:pPr>
            <a:r>
              <a:rPr lang="fi-FI" sz="1100" dirty="0"/>
              <a:t>Kaikilla ohjaajilla ei kokemusta toimia haastavien lasten kanssa</a:t>
            </a:r>
          </a:p>
          <a:p>
            <a:pPr>
              <a:buFontTx/>
              <a:buChar char="-"/>
            </a:pPr>
            <a:r>
              <a:rPr lang="fi-FI" sz="1100" dirty="0"/>
              <a:t>Puuttuva ammattitaito</a:t>
            </a:r>
          </a:p>
          <a:p>
            <a:pPr>
              <a:buFontTx/>
              <a:buChar char="-"/>
            </a:pPr>
            <a:r>
              <a:rPr lang="fi-FI" sz="1100" dirty="0"/>
              <a:t>Tilat haasteena </a:t>
            </a:r>
            <a:r>
              <a:rPr lang="fi-FI" sz="1100" dirty="0">
                <a:latin typeface="Calibri" panose="020F0502020204030204" pitchFamily="34" charset="0"/>
                <a:cs typeface="Calibri" panose="020F0502020204030204" pitchFamily="34" charset="0"/>
              </a:rPr>
              <a:t>→ iso ryhmä ja vain yksi tila, jonka vuoksi paljon lasten kanssa ulkona. Käytävillä oleilua. Luokkatiloja kysytty käyttöön</a:t>
            </a:r>
            <a:endParaRPr lang="fi-FI" sz="1100" dirty="0"/>
          </a:p>
          <a:p>
            <a:pPr>
              <a:buFontTx/>
              <a:buChar char="-"/>
            </a:pPr>
            <a:r>
              <a:rPr lang="fi-FI" sz="1100" dirty="0"/>
              <a:t>Erityisen tuen lapset, jolla voi olla suuret haasteet </a:t>
            </a:r>
            <a:r>
              <a:rPr lang="fi-FI" sz="1100" dirty="0">
                <a:latin typeface="Calibri" panose="020F0502020204030204" pitchFamily="34" charset="0"/>
                <a:cs typeface="Calibri" panose="020F0502020204030204" pitchFamily="34" charset="0"/>
              </a:rPr>
              <a:t>→ jaetaan lapsesta huolehtimisen vastuuvuoroja ja haastaviin tilanteisiin aina kaksi aikuista. Pyritään keksimään mieluista </a:t>
            </a:r>
            <a:r>
              <a:rPr lang="fi-FI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tekmistä</a:t>
            </a:r>
            <a:r>
              <a:rPr lang="fi-FI" sz="1100" dirty="0">
                <a:latin typeface="Calibri" panose="020F0502020204030204" pitchFamily="34" charset="0"/>
                <a:cs typeface="Calibri" panose="020F0502020204030204" pitchFamily="34" charset="0"/>
              </a:rPr>
              <a:t> erityisen tuen lapselle ja ohjaaja pelaa esim. jalkapalloa mukana</a:t>
            </a:r>
          </a:p>
          <a:p>
            <a:pPr marL="0" indent="0">
              <a:buNone/>
            </a:pPr>
            <a:endParaRPr lang="fi-FI" sz="1100" dirty="0"/>
          </a:p>
          <a:p>
            <a:pPr>
              <a:buFontTx/>
              <a:buChar char="-"/>
            </a:pPr>
            <a:endParaRPr lang="fi-FI" sz="1100" dirty="0"/>
          </a:p>
          <a:p>
            <a:pPr>
              <a:buFontTx/>
              <a:buChar char="-"/>
            </a:pPr>
            <a:endParaRPr lang="fi-FI" sz="1100" dirty="0"/>
          </a:p>
          <a:p>
            <a:pPr>
              <a:buFontTx/>
              <a:buChar char="-"/>
            </a:pPr>
            <a:endParaRPr lang="en-US" sz="1100" b="1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FE32B1BC-FFA2-429E-ACA6-2E8F906F0E2F}"/>
              </a:ext>
            </a:extLst>
          </p:cNvPr>
          <p:cNvSpPr txBox="1"/>
          <p:nvPr/>
        </p:nvSpPr>
        <p:spPr>
          <a:xfrm>
            <a:off x="600972" y="117231"/>
            <a:ext cx="4080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Toinen koulutusryhmä</a:t>
            </a:r>
          </a:p>
        </p:txBody>
      </p:sp>
    </p:spTree>
    <p:extLst>
      <p:ext uri="{BB962C8B-B14F-4D97-AF65-F5344CB8AC3E}">
        <p14:creationId xmlns:p14="http://schemas.microsoft.com/office/powerpoint/2010/main" val="1230403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A6BA1FC-668A-472D-A336-69C8C08C3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fi-FI" noProof="0"/>
            </a:br>
            <a:endParaRPr lang="fi-FI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646022D-79C0-6BB3-646B-4BB35AD7AF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0972" y="686112"/>
            <a:ext cx="3932237" cy="3263863"/>
          </a:xfrm>
        </p:spPr>
        <p:txBody>
          <a:bodyPr>
            <a:normAutofit fontScale="92500" lnSpcReduction="20000"/>
          </a:bodyPr>
          <a:lstStyle/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>
                <a:srgbClr val="0070C0"/>
              </a:buClr>
              <a:buSzPct val="100000"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>
                <a:srgbClr val="0070C0"/>
              </a:buClr>
              <a:buSzPct val="100000"/>
              <a:tabLst/>
              <a:defRPr/>
            </a:pPr>
            <a:endParaRPr kumimoji="0" lang="fi-FI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>
                <a:srgbClr val="0070C0"/>
              </a:buClr>
              <a:buSzPct val="100000"/>
              <a:tabLst/>
              <a:defRPr/>
            </a:pPr>
            <a:endParaRPr kumimoji="0" lang="fi-FI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>
                <a:srgbClr val="0070C0"/>
              </a:buClr>
              <a:buSzPct val="100000"/>
              <a:tabLst/>
              <a:defRPr/>
            </a:pPr>
            <a:r>
              <a:rPr kumimoji="0" lang="fi-FI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Kaikissa Jälkkäreissä on yhteisesti laaditut säännöt, jotka osaltaan lisäävät turvallisuutta.</a:t>
            </a:r>
          </a:p>
          <a:p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C4BFFC68-DF36-409B-EE72-6F2685E44A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1100" b="1" dirty="0"/>
              <a:t>Miten palvelulupaukset näkyvät tällä hetkellä toiminnassanne?</a:t>
            </a:r>
          </a:p>
          <a:p>
            <a:pPr>
              <a:buFontTx/>
              <a:buChar char="-"/>
            </a:pPr>
            <a:r>
              <a:rPr lang="fi-FI" sz="1100" dirty="0"/>
              <a:t>Lasten kanssa laaditut yhteiset pelisäännöt, jotka viedään tiedoksi myös koteihin</a:t>
            </a:r>
          </a:p>
          <a:p>
            <a:pPr>
              <a:buFontTx/>
              <a:buChar char="-"/>
            </a:pPr>
            <a:r>
              <a:rPr lang="fi-FI" sz="1100" dirty="0"/>
              <a:t>Ohjaajat sitoutuvat pitämään säännöistä kiinni</a:t>
            </a:r>
          </a:p>
          <a:p>
            <a:pPr>
              <a:buFontTx/>
              <a:buChar char="-"/>
            </a:pPr>
            <a:r>
              <a:rPr lang="fi-FI" sz="1100" dirty="0"/>
              <a:t>Vaikka on yhteiset säännöt, jokaisen oma persoona saa näkyä!</a:t>
            </a:r>
          </a:p>
          <a:p>
            <a:pPr>
              <a:buFontTx/>
              <a:buChar char="-"/>
            </a:pPr>
            <a:r>
              <a:rPr lang="fi-FI" sz="1100" dirty="0"/>
              <a:t>Perehdytys sääntöihin</a:t>
            </a:r>
          </a:p>
          <a:p>
            <a:pPr>
              <a:buFontTx/>
              <a:buChar char="-"/>
            </a:pPr>
            <a:r>
              <a:rPr lang="fi-FI" sz="1100" dirty="0"/>
              <a:t>Lasta kunnioittavat säännöt, ei sanan käyttö ajatuksella! </a:t>
            </a:r>
            <a:r>
              <a:rPr lang="fi-FI" sz="1200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fi-FI" sz="1100" dirty="0"/>
              <a:t>positiivisuuden/myönteisyyden kautta</a:t>
            </a:r>
          </a:p>
          <a:p>
            <a:pPr>
              <a:buFontTx/>
              <a:buChar char="-"/>
            </a:pPr>
            <a:r>
              <a:rPr lang="fi-FI" sz="1100" dirty="0"/>
              <a:t>Lasten silmissä myös arvostus on ansaittava → huom. Turvan tunne</a:t>
            </a:r>
          </a:p>
          <a:p>
            <a:pPr>
              <a:buFontTx/>
              <a:buChar char="-"/>
            </a:pPr>
            <a:r>
              <a:rPr lang="fi-FI" sz="1100" dirty="0"/>
              <a:t>Huomio ilmapiiriin ja sen vaikutukseen lapsiin</a:t>
            </a:r>
          </a:p>
          <a:p>
            <a:pPr marL="0" indent="0">
              <a:buNone/>
            </a:pPr>
            <a:endParaRPr lang="fi-FI" sz="1100" dirty="0"/>
          </a:p>
          <a:p>
            <a:r>
              <a:rPr lang="fi-FI" sz="1100" b="1" dirty="0"/>
              <a:t>Miten viette palvelulupauksia eteenpäin ryhmässänne?</a:t>
            </a:r>
            <a:br>
              <a:rPr lang="fi-FI" sz="1100" b="1" dirty="0"/>
            </a:br>
            <a:r>
              <a:rPr lang="fi-FI" sz="1100" b="1" dirty="0"/>
              <a:t>Mitä mahdollisia haasteita ja esteitä on palvelulupausten toteutumisessa? Ja miten ratkaisette niitä</a:t>
            </a:r>
          </a:p>
          <a:p>
            <a:pPr>
              <a:buFontTx/>
              <a:buChar char="-"/>
            </a:pPr>
            <a:r>
              <a:rPr lang="fi-FI" sz="1100" dirty="0"/>
              <a:t>haasteena, jos joku lipsuu säännöistä</a:t>
            </a:r>
          </a:p>
          <a:p>
            <a:pPr>
              <a:buFontTx/>
              <a:buChar char="-"/>
            </a:pPr>
            <a:r>
              <a:rPr lang="fi-FI" sz="1100" dirty="0"/>
              <a:t>haasteena joskus nuorten ohjaajien itsevarmuuden vähyys, uskallus, kokemus ja koulutuksen puute → tulee ajan kanssa</a:t>
            </a:r>
          </a:p>
          <a:p>
            <a:pPr>
              <a:buFontTx/>
              <a:buChar char="-"/>
            </a:pPr>
            <a:r>
              <a:rPr lang="fi-FI" sz="1100" dirty="0"/>
              <a:t>Haasteena alan koulutuksen puute → vaikuttaa myös perehdytykseen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988558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A6BA1FC-668A-472D-A336-69C8C08C3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fi-FI" noProof="0"/>
            </a:br>
            <a:endParaRPr lang="fi-FI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646022D-79C0-6BB3-646B-4BB35AD7AF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0972" y="1094154"/>
            <a:ext cx="3423951" cy="2855821"/>
          </a:xfrm>
        </p:spPr>
        <p:txBody>
          <a:bodyPr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>
                <a:srgbClr val="0070C0"/>
              </a:buClr>
              <a:buSzPct val="100000"/>
              <a:tabLst/>
              <a:defRPr/>
            </a:pPr>
            <a:endParaRPr kumimoji="0" lang="fi-FI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>
                <a:srgbClr val="0070C0"/>
              </a:buClr>
              <a:buSzPct val="100000"/>
              <a:tabLst/>
              <a:defRPr/>
            </a:pPr>
            <a:endParaRPr kumimoji="0" lang="fi-FI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>
                <a:srgbClr val="0070C0"/>
              </a:buClr>
              <a:buSzPct val="100000"/>
              <a:tabLst/>
              <a:defRPr/>
            </a:pPr>
            <a:r>
              <a:rPr kumimoji="0" lang="fi-FI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Iltapäivässä on ohjattu/ohjattuja toimintasisältöjä</a:t>
            </a:r>
          </a:p>
          <a:p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C4BFFC68-DF36-409B-EE72-6F2685E44A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sz="1100" b="1" dirty="0"/>
              <a:t>Miten palvelulupaukset näkyvät tällä hetkellä toiminnassanne?</a:t>
            </a:r>
          </a:p>
          <a:p>
            <a:pPr>
              <a:buFontTx/>
              <a:buChar char="-"/>
            </a:pPr>
            <a:r>
              <a:rPr lang="fi-FI" sz="1100" dirty="0"/>
              <a:t>Yhteistyö eskareiden kanssa päivittäinen toimintatuokio 45 min. onnistuu. Toki yhteistä suunnitteluaikaa välillä huonosti.</a:t>
            </a:r>
          </a:p>
          <a:p>
            <a:pPr>
              <a:buFontTx/>
              <a:buChar char="-"/>
            </a:pPr>
            <a:r>
              <a:rPr lang="fi-FI" sz="1100" dirty="0"/>
              <a:t>Henkilökunnasta nousseet vahvuudet käyttöön</a:t>
            </a:r>
          </a:p>
          <a:p>
            <a:pPr>
              <a:buFontTx/>
              <a:buChar char="-"/>
            </a:pPr>
            <a:r>
              <a:rPr lang="fi-FI" sz="1100" dirty="0"/>
              <a:t>Sali käytössä</a:t>
            </a:r>
          </a:p>
          <a:p>
            <a:pPr>
              <a:buFontTx/>
              <a:buChar char="-"/>
            </a:pPr>
            <a:r>
              <a:rPr lang="fi-FI" sz="1100" dirty="0"/>
              <a:t>Koulu järjestää kerhoja </a:t>
            </a:r>
            <a:r>
              <a:rPr lang="fi-FI" sz="1100" dirty="0" err="1"/>
              <a:t>ma,ti,to</a:t>
            </a:r>
            <a:r>
              <a:rPr lang="fi-FI" sz="1100" dirty="0"/>
              <a:t>, pe; jalkapallo, parkour, akrobatia, cheerleader, taiteilu, </a:t>
            </a:r>
            <a:r>
              <a:rPr lang="fi-FI" sz="1100" dirty="0" err="1"/>
              <a:t>kokkki</a:t>
            </a:r>
            <a:r>
              <a:rPr lang="fi-FI" sz="1100" dirty="0"/>
              <a:t>, sähly, koripallo/ulkopuoliset kerhot/vanhemmat ilmoittavat lapsensa kerhoon</a:t>
            </a:r>
          </a:p>
          <a:p>
            <a:pPr>
              <a:buFontTx/>
              <a:buChar char="-"/>
            </a:pPr>
            <a:r>
              <a:rPr lang="fi-FI" sz="1100" dirty="0"/>
              <a:t>Jälkkärin omaa toimintaa: ma –piirustuskerho, ti- koulun kerhoja niin </a:t>
            </a:r>
            <a:r>
              <a:rPr lang="fi-FI" sz="1100" dirty="0" err="1"/>
              <a:t>paljon,ke</a:t>
            </a:r>
            <a:r>
              <a:rPr lang="fi-FI" sz="1100" dirty="0"/>
              <a:t> –kädentaitoja, to-lukupiiri ja kirjasto käytössä, pe–liikuntaa salissa </a:t>
            </a:r>
          </a:p>
          <a:p>
            <a:pPr>
              <a:buFontTx/>
              <a:buChar char="-"/>
            </a:pPr>
            <a:r>
              <a:rPr lang="fi-FI" sz="1100" dirty="0"/>
              <a:t>Jälkkärin omat pajat joka päivä (tämä on ison porukan kanssa välttämätöntä)</a:t>
            </a:r>
          </a:p>
          <a:p>
            <a:pPr>
              <a:buFontTx/>
              <a:buChar char="-"/>
            </a:pPr>
            <a:r>
              <a:rPr lang="fi-FI" sz="1100" dirty="0"/>
              <a:t>Lasten osallistuttaminen suunnitteluun, näkyy vuosikalenterissa</a:t>
            </a:r>
          </a:p>
          <a:p>
            <a:pPr>
              <a:buFontTx/>
              <a:buChar char="-"/>
            </a:pPr>
            <a:r>
              <a:rPr lang="fi-FI" sz="1100" dirty="0"/>
              <a:t>Vanhemmille mahdollisuus vaikuttaa toimintaan</a:t>
            </a:r>
          </a:p>
          <a:p>
            <a:pPr>
              <a:buFontTx/>
              <a:buChar char="-"/>
            </a:pPr>
            <a:r>
              <a:rPr lang="fi-FI" sz="1100" dirty="0"/>
              <a:t>Lasten itsepitämät kerhot/toiminnot</a:t>
            </a:r>
          </a:p>
          <a:p>
            <a:pPr>
              <a:buFontTx/>
              <a:buChar char="-"/>
            </a:pPr>
            <a:r>
              <a:rPr lang="fi-FI" sz="1100" dirty="0"/>
              <a:t>Tukea/ideoita/koulutuksia ohjaajille → ideapankki omaan työhön</a:t>
            </a:r>
          </a:p>
          <a:p>
            <a:pPr>
              <a:buFontTx/>
              <a:buChar char="-"/>
            </a:pPr>
            <a:r>
              <a:rPr lang="fi-FI" sz="1100" dirty="0"/>
              <a:t>Ohjattu toiminta ei aina ole ”sirkushuvia”</a:t>
            </a:r>
          </a:p>
          <a:p>
            <a:pPr>
              <a:buFontTx/>
              <a:buChar char="-"/>
            </a:pPr>
            <a:r>
              <a:rPr lang="fi-FI" sz="1100" dirty="0"/>
              <a:t>Ei tarvitse kestää koko päivää</a:t>
            </a:r>
          </a:p>
          <a:p>
            <a:pPr>
              <a:buFontTx/>
              <a:buChar char="-"/>
            </a:pPr>
            <a:r>
              <a:rPr lang="fi-FI" sz="1100" dirty="0"/>
              <a:t>Ohjaajan suunnittelema, lasten toteuttama</a:t>
            </a:r>
          </a:p>
          <a:p>
            <a:pPr>
              <a:buFontTx/>
              <a:buChar char="-"/>
            </a:pPr>
            <a:r>
              <a:rPr lang="fi-FI" sz="1100" dirty="0"/>
              <a:t>Aikuinen läsnä</a:t>
            </a:r>
          </a:p>
          <a:p>
            <a:pPr>
              <a:buFontTx/>
              <a:buChar char="-"/>
            </a:pPr>
            <a:endParaRPr lang="fi-FI" sz="1100" dirty="0"/>
          </a:p>
          <a:p>
            <a:pPr>
              <a:buFontTx/>
              <a:buChar char="-"/>
            </a:pPr>
            <a:endParaRPr lang="fi-FI" sz="1100" dirty="0"/>
          </a:p>
          <a:p>
            <a:pPr>
              <a:buFontTx/>
              <a:buChar char="-"/>
            </a:pPr>
            <a:endParaRPr lang="fi-FI" sz="1100" dirty="0"/>
          </a:p>
          <a:p>
            <a:endParaRPr lang="fi-FI" sz="1100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BD58C62F-F7AB-41AD-B9F9-0BC903D55949}"/>
              </a:ext>
            </a:extLst>
          </p:cNvPr>
          <p:cNvSpPr txBox="1"/>
          <p:nvPr/>
        </p:nvSpPr>
        <p:spPr>
          <a:xfrm>
            <a:off x="303987" y="40634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Ensimmäinen koulutusryhmä</a:t>
            </a:r>
          </a:p>
        </p:txBody>
      </p:sp>
    </p:spTree>
    <p:extLst>
      <p:ext uri="{BB962C8B-B14F-4D97-AF65-F5344CB8AC3E}">
        <p14:creationId xmlns:p14="http://schemas.microsoft.com/office/powerpoint/2010/main" val="757244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A6BA1FC-668A-472D-A336-69C8C08C3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fi-FI" noProof="0"/>
            </a:br>
            <a:endParaRPr lang="fi-FI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646022D-79C0-6BB3-646B-4BB35AD7AF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0972" y="1094154"/>
            <a:ext cx="3423951" cy="2855821"/>
          </a:xfrm>
        </p:spPr>
        <p:txBody>
          <a:bodyPr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>
                <a:srgbClr val="0070C0"/>
              </a:buClr>
              <a:buSzPct val="100000"/>
              <a:tabLst/>
              <a:defRPr/>
            </a:pPr>
            <a:endParaRPr kumimoji="0" lang="fi-FI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>
                <a:srgbClr val="0070C0"/>
              </a:buClr>
              <a:buSzPct val="100000"/>
              <a:tabLst/>
              <a:defRPr/>
            </a:pPr>
            <a:endParaRPr kumimoji="0" lang="fi-FI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>
                <a:srgbClr val="0070C0"/>
              </a:buClr>
              <a:buSzPct val="100000"/>
              <a:tabLst/>
              <a:defRPr/>
            </a:pPr>
            <a:r>
              <a:rPr kumimoji="0" lang="fi-FI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Iltapäivässä on ohjattu/ohjattuja toimintasisältöjä</a:t>
            </a:r>
          </a:p>
          <a:p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C4BFFC68-DF36-409B-EE72-6F2685E44A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sz="1100" b="1" dirty="0"/>
              <a:t>Miten palvelulupaukset näkyvät tällä hetkellä toiminnassanne?</a:t>
            </a:r>
          </a:p>
          <a:p>
            <a:pPr>
              <a:buFontTx/>
              <a:buChar char="-"/>
            </a:pPr>
            <a:r>
              <a:rPr lang="fi-FI" sz="1100" dirty="0"/>
              <a:t>Jälkkärin omat kerhot kolmena päivänä viikossa</a:t>
            </a:r>
          </a:p>
          <a:p>
            <a:pPr>
              <a:buFontTx/>
              <a:buChar char="-"/>
            </a:pPr>
            <a:r>
              <a:rPr lang="fi-FI" sz="1100" dirty="0" err="1"/>
              <a:t>Non</a:t>
            </a:r>
            <a:r>
              <a:rPr lang="fi-FI" sz="1100" dirty="0"/>
              <a:t> stop askartelupöytä, ohjattu</a:t>
            </a:r>
          </a:p>
          <a:p>
            <a:pPr>
              <a:buFontTx/>
              <a:buChar char="-"/>
            </a:pPr>
            <a:r>
              <a:rPr lang="fi-FI" sz="1100" dirty="0"/>
              <a:t>Koulun kerhot</a:t>
            </a:r>
          </a:p>
          <a:p>
            <a:pPr>
              <a:buFontTx/>
              <a:buChar char="-"/>
            </a:pPr>
            <a:r>
              <a:rPr lang="fi-FI" sz="1100" dirty="0"/>
              <a:t>Läksykerho</a:t>
            </a:r>
          </a:p>
          <a:p>
            <a:pPr>
              <a:buFontTx/>
              <a:buChar char="-"/>
            </a:pPr>
            <a:r>
              <a:rPr lang="fi-FI" sz="1100" dirty="0"/>
              <a:t>Salivuorot</a:t>
            </a:r>
          </a:p>
          <a:p>
            <a:pPr>
              <a:buFontTx/>
              <a:buChar char="-"/>
            </a:pPr>
            <a:r>
              <a:rPr lang="fi-FI" sz="1100" dirty="0"/>
              <a:t>Ulkoilu</a:t>
            </a:r>
          </a:p>
          <a:p>
            <a:pPr>
              <a:buFontTx/>
              <a:buChar char="-"/>
            </a:pPr>
            <a:r>
              <a:rPr lang="fi-FI" sz="1100" dirty="0"/>
              <a:t>Vapaaleikki</a:t>
            </a:r>
          </a:p>
          <a:p>
            <a:pPr>
              <a:buFontTx/>
              <a:buChar char="-"/>
            </a:pPr>
            <a:r>
              <a:rPr lang="fi-FI" sz="1100" dirty="0"/>
              <a:t>Kuukausisuunnitelma </a:t>
            </a:r>
            <a:r>
              <a:rPr lang="fi-FI" sz="1100" dirty="0">
                <a:latin typeface="Calibri" panose="020F0502020204030204" pitchFamily="34" charset="0"/>
                <a:cs typeface="Calibri" panose="020F0502020204030204" pitchFamily="34" charset="0"/>
              </a:rPr>
              <a:t>→ ohjaajien vahvuudet hyödyksi toiminnoissa</a:t>
            </a:r>
          </a:p>
          <a:p>
            <a:pPr>
              <a:buFontTx/>
              <a:buChar char="-"/>
            </a:pPr>
            <a:r>
              <a:rPr lang="fi-FI" sz="1100" dirty="0">
                <a:latin typeface="Calibri" panose="020F0502020204030204" pitchFamily="34" charset="0"/>
                <a:cs typeface="Calibri" panose="020F0502020204030204" pitchFamily="34" charset="0"/>
              </a:rPr>
              <a:t>Viikkosuunnitelma </a:t>
            </a:r>
          </a:p>
          <a:p>
            <a:pPr>
              <a:buFontTx/>
              <a:buChar char="-"/>
            </a:pPr>
            <a:r>
              <a:rPr lang="fi-FI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Iltistiimi</a:t>
            </a:r>
            <a:r>
              <a:rPr lang="fi-FI" sz="1100" dirty="0">
                <a:latin typeface="Calibri" panose="020F0502020204030204" pitchFamily="34" charset="0"/>
                <a:cs typeface="Calibri" panose="020F0502020204030204" pitchFamily="34" charset="0"/>
              </a:rPr>
              <a:t> joka toinen tiistai, varhaiskasvatus mukana</a:t>
            </a:r>
          </a:p>
          <a:p>
            <a:pPr>
              <a:buFontTx/>
              <a:buChar char="-"/>
            </a:pPr>
            <a:r>
              <a:rPr lang="fi-FI" sz="1100" dirty="0">
                <a:latin typeface="Calibri" panose="020F0502020204030204" pitchFamily="34" charset="0"/>
                <a:cs typeface="Calibri" panose="020F0502020204030204" pitchFamily="34" charset="0"/>
              </a:rPr>
              <a:t>Työnohessa suunnittelua esim. ulkona</a:t>
            </a:r>
          </a:p>
          <a:p>
            <a:pPr>
              <a:buFontTx/>
              <a:buChar char="-"/>
            </a:pPr>
            <a:r>
              <a:rPr lang="fi-FI" sz="1100" dirty="0">
                <a:latin typeface="Calibri" panose="020F0502020204030204" pitchFamily="34" charset="0"/>
                <a:cs typeface="Calibri" panose="020F0502020204030204" pitchFamily="34" charset="0"/>
              </a:rPr>
              <a:t>Rehtorin kanssa palaveri joka toinen viikko</a:t>
            </a:r>
          </a:p>
          <a:p>
            <a:pPr>
              <a:buFontTx/>
              <a:buChar char="-"/>
            </a:pPr>
            <a:r>
              <a:rPr lang="fi-FI" sz="1100" dirty="0">
                <a:latin typeface="Calibri" panose="020F0502020204030204" pitchFamily="34" charset="0"/>
                <a:cs typeface="Calibri" panose="020F0502020204030204" pitchFamily="34" charset="0"/>
              </a:rPr>
              <a:t>Vastuuohjaajien suunnittelu kerran viikossa</a:t>
            </a:r>
          </a:p>
          <a:p>
            <a:pPr>
              <a:buFontTx/>
              <a:buChar char="-"/>
            </a:pPr>
            <a:r>
              <a:rPr lang="fi-FI" sz="1100" dirty="0">
                <a:latin typeface="Calibri" panose="020F0502020204030204" pitchFamily="34" charset="0"/>
                <a:cs typeface="Calibri" panose="020F0502020204030204" pitchFamily="34" charset="0"/>
              </a:rPr>
              <a:t>Puhelimessa arvontapyörä</a:t>
            </a:r>
          </a:p>
          <a:p>
            <a:pPr>
              <a:buFontTx/>
              <a:buChar char="-"/>
            </a:pPr>
            <a:r>
              <a:rPr lang="fi-FI" sz="1100" dirty="0">
                <a:latin typeface="Calibri" panose="020F0502020204030204" pitchFamily="34" charset="0"/>
                <a:cs typeface="Calibri" panose="020F0502020204030204" pitchFamily="34" charset="0"/>
              </a:rPr>
              <a:t>Ohjaaja keksinyt muutaman leikin, lapset keksii loput → käytetään ulkona ja salissa</a:t>
            </a:r>
          </a:p>
          <a:p>
            <a:pPr>
              <a:buFontTx/>
              <a:buChar char="-"/>
            </a:pPr>
            <a:r>
              <a:rPr lang="fi-FI" sz="1100" dirty="0">
                <a:latin typeface="Calibri" panose="020F0502020204030204" pitchFamily="34" charset="0"/>
                <a:cs typeface="Calibri" panose="020F0502020204030204" pitchFamily="34" charset="0"/>
              </a:rPr>
              <a:t>Tarkka lapsilista →missä mennään</a:t>
            </a:r>
          </a:p>
          <a:p>
            <a:pPr>
              <a:buFontTx/>
              <a:buChar char="-"/>
            </a:pPr>
            <a:r>
              <a:rPr lang="fi-FI" sz="1100" dirty="0">
                <a:latin typeface="Calibri" panose="020F0502020204030204" pitchFamily="34" charset="0"/>
                <a:cs typeface="Calibri" panose="020F0502020204030204" pitchFamily="34" charset="0"/>
              </a:rPr>
              <a:t>EI PELKÄSTÄÄN VASTUUOHJAAJAN VASTUULLA TOIMINNAN SUUNNITTELU JA OHJAAMINEN</a:t>
            </a:r>
            <a:endParaRPr lang="fi-FI" sz="1100" dirty="0"/>
          </a:p>
          <a:p>
            <a:pPr>
              <a:buFontTx/>
              <a:buChar char="-"/>
            </a:pPr>
            <a:endParaRPr lang="fi-FI" sz="1100" dirty="0"/>
          </a:p>
          <a:p>
            <a:pPr>
              <a:buFontTx/>
              <a:buChar char="-"/>
            </a:pPr>
            <a:endParaRPr lang="fi-FI" sz="1100" dirty="0"/>
          </a:p>
          <a:p>
            <a:pPr>
              <a:buFontTx/>
              <a:buChar char="-"/>
            </a:pPr>
            <a:endParaRPr lang="fi-FI" sz="1100" dirty="0"/>
          </a:p>
          <a:p>
            <a:endParaRPr lang="fi-FI" sz="1100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BD58C62F-F7AB-41AD-B9F9-0BC903D55949}"/>
              </a:ext>
            </a:extLst>
          </p:cNvPr>
          <p:cNvSpPr txBox="1"/>
          <p:nvPr/>
        </p:nvSpPr>
        <p:spPr>
          <a:xfrm>
            <a:off x="600972" y="40634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Toinen koulutusryhmä</a:t>
            </a:r>
          </a:p>
        </p:txBody>
      </p:sp>
    </p:spTree>
    <p:extLst>
      <p:ext uri="{BB962C8B-B14F-4D97-AF65-F5344CB8AC3E}">
        <p14:creationId xmlns:p14="http://schemas.microsoft.com/office/powerpoint/2010/main" val="1491690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A6BA1FC-668A-472D-A336-69C8C08C3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635" y="1117600"/>
            <a:ext cx="3205120" cy="1790426"/>
          </a:xfrm>
        </p:spPr>
        <p:txBody>
          <a:bodyPr/>
          <a:lstStyle/>
          <a:p>
            <a:br>
              <a:rPr lang="fi-FI" noProof="0"/>
            </a:br>
            <a:endParaRPr lang="fi-FI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646022D-79C0-6BB3-646B-4BB35AD7AF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9508" y="1367692"/>
            <a:ext cx="4173701" cy="2582283"/>
          </a:xfrm>
        </p:spPr>
        <p:txBody>
          <a:bodyPr>
            <a:normAutofit fontScale="92500" lnSpcReduction="10000"/>
          </a:bodyPr>
          <a:lstStyle/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>
                <a:srgbClr val="0070C0"/>
              </a:buClr>
              <a:buSzPct val="100000"/>
              <a:tabLst/>
              <a:defRPr/>
            </a:pPr>
            <a:endParaRPr kumimoji="0" lang="fi-FI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>
                <a:srgbClr val="0070C0"/>
              </a:buClr>
              <a:buSzPct val="100000"/>
              <a:tabLst/>
              <a:defRPr/>
            </a:pPr>
            <a:endParaRPr kumimoji="0" lang="fi-FI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>
                <a:srgbClr val="0070C0"/>
              </a:buClr>
              <a:buSzPct val="100000"/>
              <a:tabLst/>
              <a:defRPr/>
            </a:pPr>
            <a:r>
              <a:rPr kumimoji="0" lang="fi-FI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Iltapäivässä on ohjattu/ohjattuja toimintasisältöjä</a:t>
            </a:r>
          </a:p>
          <a:p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C4BFFC68-DF36-409B-EE72-6F2685E44A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1100" b="1" dirty="0"/>
              <a:t>Miten viette palvelulupauksia eteenpäin ryhmässänne?</a:t>
            </a:r>
            <a:br>
              <a:rPr lang="fi-FI" sz="1100" b="1" dirty="0"/>
            </a:br>
            <a:r>
              <a:rPr lang="fi-FI" sz="1100" b="1" dirty="0"/>
              <a:t>Mitä mahdollisia haasteita ja esteitä on palvelulupausten toteutumisessa? Ja miten ratkaisette niitä</a:t>
            </a:r>
            <a:endParaRPr lang="en-US" sz="1100" b="1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68292E6D-A8C5-4989-AA11-CA6E92A3788D}"/>
              </a:ext>
            </a:extLst>
          </p:cNvPr>
          <p:cNvSpPr txBox="1"/>
          <p:nvPr/>
        </p:nvSpPr>
        <p:spPr>
          <a:xfrm>
            <a:off x="5337907" y="1551807"/>
            <a:ext cx="6096000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4175" marR="0" lvl="0" indent="-3841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Tx/>
              <a:buChar char="-"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 lapsia, jotka eivät halua käydä kerhoissa</a:t>
            </a:r>
          </a:p>
          <a:p>
            <a:pPr marL="384175" marR="0" lvl="0" indent="-3841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Tx/>
              <a:buChar char="-"/>
              <a:tabLst/>
              <a:defRPr/>
            </a:pPr>
            <a:r>
              <a:rPr lang="fi-FI" sz="11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Jos ohjaajia ei ole tarpeeksi, silloin kerhot jää pitämättä, kun ei ole sijaisia</a:t>
            </a:r>
          </a:p>
          <a:p>
            <a:pPr marL="384175" marR="0" lvl="0" indent="-3841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Tx/>
              <a:buChar char="-"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Oman tilan puute. Tilan vaihtoa paljon, joka sotkee tiettyjen lasten toimintaa.</a:t>
            </a:r>
          </a:p>
          <a:p>
            <a:pPr marL="384175" marR="0" lvl="0" indent="-3841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Tx/>
              <a:buChar char="-"/>
              <a:tabLst/>
              <a:defRPr/>
            </a:pPr>
            <a:endParaRPr kumimoji="0" lang="fi-FI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F174130F-D1FB-4FE5-9798-7FC87952A4F7}"/>
              </a:ext>
            </a:extLst>
          </p:cNvPr>
          <p:cNvSpPr txBox="1"/>
          <p:nvPr/>
        </p:nvSpPr>
        <p:spPr>
          <a:xfrm>
            <a:off x="488989" y="27197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Ensimmäinen koulutusryhmä</a:t>
            </a:r>
          </a:p>
        </p:txBody>
      </p:sp>
    </p:spTree>
    <p:extLst>
      <p:ext uri="{BB962C8B-B14F-4D97-AF65-F5344CB8AC3E}">
        <p14:creationId xmlns:p14="http://schemas.microsoft.com/office/powerpoint/2010/main" val="40166879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A6BA1FC-668A-472D-A336-69C8C08C3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635" y="1117600"/>
            <a:ext cx="3205120" cy="1790426"/>
          </a:xfrm>
        </p:spPr>
        <p:txBody>
          <a:bodyPr/>
          <a:lstStyle/>
          <a:p>
            <a:br>
              <a:rPr lang="fi-FI" noProof="0"/>
            </a:br>
            <a:endParaRPr lang="fi-FI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646022D-79C0-6BB3-646B-4BB35AD7AF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9508" y="1367692"/>
            <a:ext cx="4173701" cy="2582283"/>
          </a:xfrm>
        </p:spPr>
        <p:txBody>
          <a:bodyPr>
            <a:normAutofit fontScale="92500" lnSpcReduction="10000"/>
          </a:bodyPr>
          <a:lstStyle/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>
                <a:srgbClr val="0070C0"/>
              </a:buClr>
              <a:buSzPct val="100000"/>
              <a:tabLst/>
              <a:defRPr/>
            </a:pPr>
            <a:endParaRPr kumimoji="0" lang="fi-FI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>
                <a:srgbClr val="0070C0"/>
              </a:buClr>
              <a:buSzPct val="100000"/>
              <a:tabLst/>
              <a:defRPr/>
            </a:pPr>
            <a:endParaRPr kumimoji="0" lang="fi-FI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>
                <a:srgbClr val="0070C0"/>
              </a:buClr>
              <a:buSzPct val="100000"/>
              <a:tabLst/>
              <a:defRPr/>
            </a:pPr>
            <a:r>
              <a:rPr kumimoji="0" lang="fi-FI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Iltapäivässä on ohjattu/ohjattuja toimintasisältöjä</a:t>
            </a:r>
          </a:p>
          <a:p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C4BFFC68-DF36-409B-EE72-6F2685E44A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1100" b="1" dirty="0"/>
              <a:t>Miten viette palvelulupauksia eteenpäin ryhmässänne?</a:t>
            </a:r>
            <a:br>
              <a:rPr lang="fi-FI" sz="1100" b="1" dirty="0"/>
            </a:br>
            <a:r>
              <a:rPr lang="fi-FI" sz="1100" b="1" dirty="0"/>
              <a:t>Mitä mahdollisia haasteita ja esteitä on palvelulupausten toteutumisessa? Ja miten ratkaisette niitä</a:t>
            </a:r>
            <a:endParaRPr lang="en-US" sz="1100" b="1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68292E6D-A8C5-4989-AA11-CA6E92A3788D}"/>
              </a:ext>
            </a:extLst>
          </p:cNvPr>
          <p:cNvSpPr txBox="1"/>
          <p:nvPr/>
        </p:nvSpPr>
        <p:spPr>
          <a:xfrm>
            <a:off x="5337907" y="1551807"/>
            <a:ext cx="6096000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4175" marR="0" lvl="0" indent="-3841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Tx/>
              <a:buChar char="-"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Aikataulutus, henkilökunnan vaihtuvuus ja vähyys (isot ryhmät ja haastavat lapset)</a:t>
            </a:r>
          </a:p>
          <a:p>
            <a:pPr marL="384175" marR="0" lvl="0" indent="-3841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Tx/>
              <a:buChar char="-"/>
              <a:tabLst/>
              <a:defRPr/>
            </a:pPr>
            <a:r>
              <a:rPr lang="fi-FI" sz="11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Tilojen puute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tabLst/>
              <a:defRPr/>
            </a:pPr>
            <a:endParaRPr kumimoji="0" lang="fi-FI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F174130F-D1FB-4FE5-9798-7FC87952A4F7}"/>
              </a:ext>
            </a:extLst>
          </p:cNvPr>
          <p:cNvSpPr txBox="1"/>
          <p:nvPr/>
        </p:nvSpPr>
        <p:spPr>
          <a:xfrm>
            <a:off x="488989" y="27197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Toinen koulutusryhmä</a:t>
            </a:r>
          </a:p>
        </p:txBody>
      </p:sp>
    </p:spTree>
    <p:extLst>
      <p:ext uri="{BB962C8B-B14F-4D97-AF65-F5344CB8AC3E}">
        <p14:creationId xmlns:p14="http://schemas.microsoft.com/office/powerpoint/2010/main" val="1728000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E0CF40FC-1E7A-4A82-BE9B-695EE3CA823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6496593" y="1177238"/>
            <a:ext cx="5395428" cy="421270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2D054E45-4748-4D4E-93D6-D884A82CE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Jälkkäristä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5BD3F80-7F70-4D0D-85BF-E08472CBE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400" dirty="0"/>
              <a:t>Jälkkäri -toiminnassa on mukana 1543 lasta. </a:t>
            </a:r>
          </a:p>
          <a:p>
            <a:r>
              <a:rPr lang="fi-FI" sz="2400" dirty="0">
                <a:effectLst/>
                <a:ea typeface="Tahoma" panose="020B0604030504040204" pitchFamily="34" charset="0"/>
              </a:rPr>
              <a:t>Toimintapisteitä on 42 ja niissä työskentelee 214 ohjaajaa. </a:t>
            </a:r>
          </a:p>
          <a:p>
            <a:r>
              <a:rPr lang="fi-FI" sz="2400" dirty="0">
                <a:effectLst/>
                <a:ea typeface="Tahoma" panose="020B0604030504040204" pitchFamily="34" charset="0"/>
              </a:rPr>
              <a:t>Jokaisessa toimipisteessä on 1-2 vastuuohjaajaa riippuen ryhmän suuruudesta.</a:t>
            </a:r>
            <a:r>
              <a:rPr lang="fi-FI" sz="24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fi-FI" sz="2400" dirty="0"/>
              <a:t> Palvelua järjestetään opetuksen omana toimintana sekä palveluntuottajien toimesta. </a:t>
            </a:r>
          </a:p>
          <a:p>
            <a:pPr marL="0" indent="0">
              <a:buNone/>
            </a:pPr>
            <a:r>
              <a:rPr lang="fi-FI" dirty="0"/>
              <a:t>  	Luodaan yhteinen kehittämissuunnitelma 	toiminnantasalaatuisuuden ja  yhdenmukaisuuden 	parantamiseksi.</a:t>
            </a:r>
            <a:endParaRPr lang="fi-FI" sz="2400" dirty="0"/>
          </a:p>
          <a:p>
            <a:pPr marL="0" indent="0">
              <a:buNone/>
            </a:pPr>
            <a:r>
              <a:rPr lang="fi-FI" sz="2400" dirty="0"/>
              <a:t>	</a:t>
            </a:r>
          </a:p>
          <a:p>
            <a:endParaRPr lang="fi-FI" dirty="0"/>
          </a:p>
        </p:txBody>
      </p:sp>
      <p:sp>
        <p:nvSpPr>
          <p:cNvPr id="4" name="Nuoli: Oikea 3">
            <a:extLst>
              <a:ext uri="{FF2B5EF4-FFF2-40B4-BE49-F238E27FC236}">
                <a16:creationId xmlns:a16="http://schemas.microsoft.com/office/drawing/2014/main" id="{89C9592A-BFB8-4F8B-A70D-7B3FEF08121B}"/>
              </a:ext>
            </a:extLst>
          </p:cNvPr>
          <p:cNvSpPr/>
          <p:nvPr/>
        </p:nvSpPr>
        <p:spPr>
          <a:xfrm>
            <a:off x="941032" y="3886059"/>
            <a:ext cx="612559" cy="790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0310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4D52CF4-369A-4D46-BE97-33D324924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634" y="457199"/>
            <a:ext cx="3932237" cy="2450827"/>
          </a:xfrm>
        </p:spPr>
        <p:txBody>
          <a:bodyPr anchor="b">
            <a:normAutofit/>
          </a:bodyPr>
          <a:lstStyle/>
          <a:p>
            <a:r>
              <a:rPr lang="fi-FI" sz="3300" dirty="0"/>
              <a:t>Tavoitteena Hyvinvoinnin vahvistaminen </a:t>
            </a:r>
            <a:br>
              <a:rPr lang="fi-FI" sz="3300" dirty="0"/>
            </a:br>
            <a:endParaRPr lang="fi-FI" sz="330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F862CBC-9F3E-1B68-81B8-965C2EE474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0634" y="3123872"/>
            <a:ext cx="3932237" cy="3263863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marL="457200" indent="-457200">
              <a:buFontTx/>
              <a:buChar char="-"/>
            </a:pPr>
            <a:r>
              <a:rPr lang="en-US" sz="2400" dirty="0"/>
              <a:t>Kehittämisuunnitelma</a:t>
            </a:r>
          </a:p>
          <a:p>
            <a:pPr marL="457200" indent="-457200">
              <a:buFontTx/>
              <a:buChar char="-"/>
            </a:pPr>
            <a:r>
              <a:rPr lang="en-US" sz="2400" dirty="0"/>
              <a:t>Blogi </a:t>
            </a:r>
            <a:r>
              <a:rPr lang="en-US" sz="2400" dirty="0">
                <a:hlinkClick r:id="rId2"/>
              </a:rPr>
              <a:t>https://peda.net/jyvaskyla/aji/hyvinvoiva-jalkkarilainen</a:t>
            </a:r>
            <a:r>
              <a:rPr lang="en-US" sz="2400" dirty="0"/>
              <a:t> </a:t>
            </a:r>
          </a:p>
          <a:p>
            <a:pPr marL="457200" indent="-457200">
              <a:buFontTx/>
              <a:buChar char="-"/>
            </a:pPr>
            <a:r>
              <a:rPr lang="en-US" sz="2400" dirty="0"/>
              <a:t>Palvelulupaukset</a:t>
            </a:r>
          </a:p>
          <a:p>
            <a:pPr marL="457200" indent="-457200">
              <a:buFontTx/>
              <a:buChar char="-"/>
            </a:pPr>
            <a:r>
              <a:rPr lang="en-US" sz="2400" dirty="0"/>
              <a:t>Kehittämisen vuosikello</a:t>
            </a:r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9CA8475A-E3EB-423A-80BB-1FBDAF33CD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65560" y="532570"/>
            <a:ext cx="4097640" cy="57917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1492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85CC948-7BEF-4AA4-939D-458980252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PalvelulUpausprosessi</a:t>
            </a:r>
            <a:r>
              <a:rPr lang="fi-FI" dirty="0"/>
              <a:t> 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DEB74259-8AFB-42E0-8B57-9493DE133A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2532909"/>
              </p:ext>
            </p:extLst>
          </p:nvPr>
        </p:nvGraphicFramePr>
        <p:xfrm>
          <a:off x="1748900" y="1402106"/>
          <a:ext cx="9470439" cy="3569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Ellipsi 10">
            <a:extLst>
              <a:ext uri="{FF2B5EF4-FFF2-40B4-BE49-F238E27FC236}">
                <a16:creationId xmlns:a16="http://schemas.microsoft.com/office/drawing/2014/main" id="{46A6919F-A87F-4EA5-A56D-480D1DDF58EE}"/>
              </a:ext>
            </a:extLst>
          </p:cNvPr>
          <p:cNvSpPr/>
          <p:nvPr/>
        </p:nvSpPr>
        <p:spPr>
          <a:xfrm>
            <a:off x="5983071" y="3031985"/>
            <a:ext cx="432525" cy="432525"/>
          </a:xfrm>
          <a:prstGeom prst="ellipse">
            <a:avLst/>
          </a:pr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FE4A0E83-844F-4E14-A4CC-C15E7E7DB2F2}"/>
              </a:ext>
            </a:extLst>
          </p:cNvPr>
          <p:cNvSpPr txBox="1"/>
          <p:nvPr/>
        </p:nvSpPr>
        <p:spPr>
          <a:xfrm>
            <a:off x="1589102" y="3719743"/>
            <a:ext cx="22016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Toiminnan kehittämiseksi päädytään yhteisen palvelulupausten luomiseen/</a:t>
            </a:r>
            <a:r>
              <a:rPr lang="fi-FI" sz="1400" b="1" dirty="0"/>
              <a:t>PLAN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F54879DD-A516-4FE6-A5E0-D7A39495CC09}"/>
              </a:ext>
            </a:extLst>
          </p:cNvPr>
          <p:cNvSpPr txBox="1"/>
          <p:nvPr/>
        </p:nvSpPr>
        <p:spPr>
          <a:xfrm>
            <a:off x="1669002" y="4909351"/>
            <a:ext cx="70222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800" dirty="0"/>
              <a:t>	Palvelulupausprosessissa luodaan kaikkiin toimipisteisiin 	yhteiset palvelulupaukset eli toiminnan näkökulmasta keskeiset 	asiat, joihin kaikkien tulee voida sitoutua.</a:t>
            </a:r>
            <a:endParaRPr lang="fi-FI" dirty="0"/>
          </a:p>
        </p:txBody>
      </p:sp>
      <p:sp>
        <p:nvSpPr>
          <p:cNvPr id="5" name="Nuoli: Oikea 4">
            <a:extLst>
              <a:ext uri="{FF2B5EF4-FFF2-40B4-BE49-F238E27FC236}">
                <a16:creationId xmlns:a16="http://schemas.microsoft.com/office/drawing/2014/main" id="{BED79FEB-82D4-454E-B02E-90923985E96F}"/>
              </a:ext>
            </a:extLst>
          </p:cNvPr>
          <p:cNvSpPr/>
          <p:nvPr/>
        </p:nvSpPr>
        <p:spPr>
          <a:xfrm>
            <a:off x="1882066" y="5094389"/>
            <a:ext cx="523783" cy="5162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5370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57140E-7841-437F-BC38-315F5564A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5106"/>
            <a:ext cx="10515600" cy="765219"/>
          </a:xfrm>
        </p:spPr>
        <p:txBody>
          <a:bodyPr>
            <a:normAutofit fontScale="90000"/>
          </a:bodyPr>
          <a:lstStyle/>
          <a:p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Jälkkärin palvelulupaukset</a:t>
            </a:r>
            <a:br>
              <a:rPr lang="fi-FI" sz="18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FE8E1A4-0691-4743-A6D6-68593EEBEC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fi-FI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Kaikille lapsille tarjotaan turvallista Jälkkäri -toimintaa, jota ohjaavat luotettavat ja ammattitaitoiset ohjaajat hyväksyvässä ilmapiirissä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fi-FI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Kaikissa Jälkkäreissä on yhteisesti laaditut säännöt, jotka osaltaan lisäävät turvallisuutta.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fi-FI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Jokainen lapsi tulee päivittäin huomatuksi ja on arvokas.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Toiminta on lapsilähtöistä, lasten toiveita kuullaan toiminnan sisältöjen suunnittelussa sekä toteutuksessa.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fi-FI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Toiminnassa kiinnitetään huomiota ryhmäytymiseen sekä vahvistetaan kaverisuhteiden syntymistä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Jokaiseen Jälkkäri -päivään sisältyy ulkoilua ja liikkumista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fi-FI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Iltapäivässä on ohjattu/ohjattuja toimintasisältöjä. 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Lapsille taataan mahdollisuus vapaaseen leikkiin. 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Ohjaajat kannustavat ja tukevat lapsia läksyjen teossa.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Jälkkärissä puututaan välittömästi kiusaamistilanteisiin ja ne selvitetään yhdessä lasten kanssa.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Sitoudumme arvostavaan ja avoimeen yhteistyöhön kotien ja koulujen kanssa.</a:t>
            </a:r>
          </a:p>
        </p:txBody>
      </p:sp>
      <p:pic>
        <p:nvPicPr>
          <p:cNvPr id="4" name="Kuva 3" descr="Kuva, joka sisältää kohteen henkilö, käsi&#10;&#10;Kuvaus luotu automaattisesti">
            <a:extLst>
              <a:ext uri="{FF2B5EF4-FFF2-40B4-BE49-F238E27FC236}">
                <a16:creationId xmlns:a16="http://schemas.microsoft.com/office/drawing/2014/main" id="{39EF1585-A07A-4E00-8760-1053065DBE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613" y="3278843"/>
            <a:ext cx="3294187" cy="2531033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136818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4ABDB6D-0549-48AF-BF07-97F52229B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634" y="457199"/>
            <a:ext cx="3932237" cy="2450827"/>
          </a:xfrm>
        </p:spPr>
        <p:txBody>
          <a:bodyPr anchor="b">
            <a:normAutofit/>
          </a:bodyPr>
          <a:lstStyle/>
          <a:p>
            <a:r>
              <a:rPr lang="fi-FI" sz="2400"/>
              <a:t>ryhmäkeskustelut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8BF00CD-18A4-4272-B4AA-9E3649781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0634" y="3123872"/>
            <a:ext cx="3932237" cy="3263863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fi-FI" sz="2000" b="1"/>
              <a:t>Miten palvelulupaukset näkyvät tällä hetkellä toiminnassanne?</a:t>
            </a:r>
          </a:p>
          <a:p>
            <a:pPr>
              <a:lnSpc>
                <a:spcPct val="90000"/>
              </a:lnSpc>
            </a:pPr>
            <a:r>
              <a:rPr lang="fi-FI" sz="2000" b="1"/>
              <a:t>Miten viette palvelulupauksia eteenpäin ryhmässänne?</a:t>
            </a:r>
          </a:p>
          <a:p>
            <a:pPr>
              <a:lnSpc>
                <a:spcPct val="90000"/>
              </a:lnSpc>
            </a:pPr>
            <a:r>
              <a:rPr lang="fi-FI" sz="2000" b="1"/>
              <a:t>Mitä mahdollisia haasteita ja esteitä on palvelulupausten toteutumisessa? Ja miten ratkaisette niitä?</a:t>
            </a:r>
          </a:p>
          <a:p>
            <a:pPr>
              <a:lnSpc>
                <a:spcPct val="90000"/>
              </a:lnSpc>
            </a:pPr>
            <a:endParaRPr lang="fi-FI" sz="2000" b="1"/>
          </a:p>
          <a:p>
            <a:pPr>
              <a:lnSpc>
                <a:spcPct val="90000"/>
              </a:lnSpc>
            </a:pPr>
            <a:endParaRPr lang="fi-FI" sz="2000"/>
          </a:p>
        </p:txBody>
      </p:sp>
      <p:pic>
        <p:nvPicPr>
          <p:cNvPr id="5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A344A563-049F-45D8-8AE2-AD5CFBCF90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748" y="1613866"/>
            <a:ext cx="6082938" cy="36041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52903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DB1988-BAB1-4A0A-AECE-6EBBB0017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tehtävä: Googlaa hyvinvoiva jälkkäriläinen blogi (peda.net)</a:t>
            </a:r>
            <a:br>
              <a:rPr lang="fi-FI" sz="2800" dirty="0"/>
            </a:br>
            <a:br>
              <a:rPr lang="fi-FI" sz="2800" dirty="0"/>
            </a:br>
            <a:endParaRPr lang="fi-FI" sz="28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31E143C-FDD9-4942-95EF-4FC67D281B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0045" y="2731477"/>
            <a:ext cx="7297616" cy="3022097"/>
          </a:xfrm>
        </p:spPr>
        <p:txBody>
          <a:bodyPr/>
          <a:lstStyle/>
          <a:p>
            <a:pPr marL="0" indent="0">
              <a:buNone/>
            </a:pPr>
            <a:r>
              <a:rPr lang="fi-FI" sz="3600" dirty="0"/>
              <a:t>Kommentoi vähintään yhtä blogi kirjoitusta. Jos sinulla ei ole peda.net –tunnuksia, kirjoita kommentti paperille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63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B063D69-E573-467B-AF92-EF3F553659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5954" y="648389"/>
            <a:ext cx="9283337" cy="2938463"/>
          </a:xfrm>
        </p:spPr>
        <p:txBody>
          <a:bodyPr anchor="b">
            <a:normAutofit/>
          </a:bodyPr>
          <a:lstStyle/>
          <a:p>
            <a:r>
              <a:rPr lang="fi-FI" dirty="0"/>
              <a:t>Ryhmäkeskustelujen koosteet</a:t>
            </a:r>
          </a:p>
        </p:txBody>
      </p:sp>
    </p:spTree>
    <p:extLst>
      <p:ext uri="{BB962C8B-B14F-4D97-AF65-F5344CB8AC3E}">
        <p14:creationId xmlns:p14="http://schemas.microsoft.com/office/powerpoint/2010/main" val="611589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A6BA1FC-668A-472D-A336-69C8C08C3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fi-FI" noProof="0"/>
            </a:br>
            <a:endParaRPr lang="fi-FI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646022D-79C0-6BB3-646B-4BB35AD7AF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0972" y="686112"/>
            <a:ext cx="3932237" cy="326386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fi-FI" noProof="0" dirty="0"/>
              <a:t>Jokainen lapsi tulee päivittäin huomatuksi ja on arvokas.</a:t>
            </a:r>
          </a:p>
          <a:p>
            <a:pPr lvl="0"/>
            <a:r>
              <a:rPr lang="fi-FI" noProof="0" dirty="0"/>
              <a:t>Toiminnassa kiinnitetään huomiota ryhmäytymiseen sekä vahvistetaan kaverisuhteiden syntymistä</a:t>
            </a:r>
          </a:p>
          <a:p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C4BFFC68-DF36-409B-EE72-6F2685E44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9076" y="608144"/>
            <a:ext cx="6112748" cy="5510627"/>
          </a:xfrm>
        </p:spPr>
        <p:txBody>
          <a:bodyPr>
            <a:normAutofit fontScale="92500" lnSpcReduction="10000"/>
          </a:bodyPr>
          <a:lstStyle/>
          <a:p>
            <a:r>
              <a:rPr lang="fi-FI" sz="1200" b="1" dirty="0"/>
              <a:t>Miten palvelulupaukset näkyvät tällä hetkellä toiminnassanne?</a:t>
            </a:r>
          </a:p>
          <a:p>
            <a:pPr>
              <a:buFontTx/>
              <a:buChar char="-"/>
            </a:pPr>
            <a:r>
              <a:rPr lang="fi-FI" sz="1200" dirty="0"/>
              <a:t>nimeltä puhuttelu tullessa ja lähtiessä </a:t>
            </a:r>
          </a:p>
          <a:p>
            <a:pPr>
              <a:buFontTx/>
              <a:buChar char="-"/>
            </a:pPr>
            <a:r>
              <a:rPr lang="fi-FI" sz="1200" dirty="0"/>
              <a:t>Viikkoinfo kaikille esim. ma; kuulumiset, viikon toiminta, uudet ideat yms.</a:t>
            </a:r>
          </a:p>
          <a:p>
            <a:pPr>
              <a:buFontTx/>
              <a:buChar char="-"/>
            </a:pPr>
            <a:r>
              <a:rPr lang="fi-FI" sz="1200" dirty="0"/>
              <a:t>kättely ja katsekontakti</a:t>
            </a:r>
          </a:p>
          <a:p>
            <a:pPr>
              <a:buFontTx/>
              <a:buChar char="-"/>
            </a:pPr>
            <a:r>
              <a:rPr lang="fi-FI" sz="1200" dirty="0"/>
              <a:t>viikonloppukuulumiset</a:t>
            </a:r>
          </a:p>
          <a:p>
            <a:pPr>
              <a:buFontTx/>
              <a:buChar char="-"/>
            </a:pPr>
            <a:r>
              <a:rPr lang="fi-FI" sz="1200" dirty="0"/>
              <a:t>pienryhmissä toimiminen (kerhot, läksyt, välipala)</a:t>
            </a:r>
          </a:p>
          <a:p>
            <a:pPr>
              <a:buFontTx/>
              <a:buChar char="-"/>
            </a:pPr>
            <a:r>
              <a:rPr lang="fi-FI" sz="1200" dirty="0"/>
              <a:t>kuulumiset joka päivä jokaiselta</a:t>
            </a:r>
          </a:p>
          <a:p>
            <a:pPr>
              <a:buFontTx/>
              <a:buChar char="-"/>
            </a:pPr>
            <a:r>
              <a:rPr lang="fi-FI" sz="1200" dirty="0"/>
              <a:t>yhteistyö eskarin kanssa joissain toimipisteissä </a:t>
            </a:r>
            <a:r>
              <a:rPr lang="fi-FI" sz="1200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fi-FI" sz="1200" dirty="0"/>
              <a:t> tullaan tutuiksi tulevienkin </a:t>
            </a:r>
            <a:r>
              <a:rPr lang="fi-FI" sz="1200" dirty="0" err="1"/>
              <a:t>eppujen</a:t>
            </a:r>
            <a:r>
              <a:rPr lang="fi-FI" sz="1200" dirty="0"/>
              <a:t> kanssa</a:t>
            </a:r>
          </a:p>
          <a:p>
            <a:pPr>
              <a:buFontTx/>
              <a:buChar char="-"/>
            </a:pPr>
            <a:r>
              <a:rPr lang="fi-FI" sz="1200" dirty="0"/>
              <a:t>otetaan kaikki mukaan ja leikkisäännöt</a:t>
            </a:r>
          </a:p>
          <a:p>
            <a:pPr>
              <a:buFontTx/>
              <a:buChar char="-"/>
            </a:pPr>
            <a:r>
              <a:rPr lang="fi-FI" sz="1200" dirty="0"/>
              <a:t>kannustetaan yhteiseen leikkiin, myös aikuinen heittäytyy</a:t>
            </a:r>
          </a:p>
          <a:p>
            <a:pPr>
              <a:buFontTx/>
              <a:buChar char="-"/>
            </a:pPr>
            <a:r>
              <a:rPr lang="fi-FI" sz="1200" dirty="0"/>
              <a:t>havainnoida hiljaiset ja yksinäiset lapset, aktivoida ja tukea toimintaan toisten kanssa</a:t>
            </a:r>
            <a:endParaRPr lang="fi-FI" dirty="0"/>
          </a:p>
          <a:p>
            <a:r>
              <a:rPr lang="fi-FI" sz="1200" b="1" dirty="0"/>
              <a:t>Miten viette palvelulupauksia eteenpäin ryhmässänne?</a:t>
            </a:r>
            <a:br>
              <a:rPr lang="fi-FI" sz="1200" b="1" dirty="0"/>
            </a:br>
            <a:r>
              <a:rPr lang="fi-FI" sz="1200" b="1" dirty="0"/>
              <a:t> Mitä mahdollisia haasteita ja esteitä on palvelulupausten toteutumisessa? Ja miten ratkaisette niitä?</a:t>
            </a:r>
          </a:p>
          <a:p>
            <a:pPr>
              <a:buFontTx/>
              <a:buChar char="-"/>
            </a:pPr>
            <a:r>
              <a:rPr lang="fi-FI" sz="1200" dirty="0"/>
              <a:t>kiireen tuntu</a:t>
            </a:r>
          </a:p>
          <a:p>
            <a:pPr>
              <a:buFontTx/>
              <a:buChar char="-"/>
            </a:pPr>
            <a:r>
              <a:rPr lang="fi-FI" sz="1200" dirty="0"/>
              <a:t>tilat!!! (usein vaihtuvat tilat)</a:t>
            </a:r>
          </a:p>
          <a:p>
            <a:pPr>
              <a:buFontTx/>
              <a:buChar char="-"/>
            </a:pPr>
            <a:r>
              <a:rPr lang="fi-FI" sz="1200" dirty="0"/>
              <a:t>vastuuohjaaja puhelimessa kiinni</a:t>
            </a:r>
          </a:p>
          <a:p>
            <a:pPr>
              <a:buFontTx/>
              <a:buChar char="-"/>
            </a:pPr>
            <a:r>
              <a:rPr lang="fi-FI" sz="1200" dirty="0"/>
              <a:t>syksyn alku: heikot kaveritaidot/haastava käyttäytyminen </a:t>
            </a:r>
            <a:r>
              <a:rPr lang="fi-FI" sz="1200" dirty="0">
                <a:latin typeface="Calibri" panose="020F0502020204030204" pitchFamily="34" charset="0"/>
                <a:cs typeface="Calibri" panose="020F0502020204030204" pitchFamily="34" charset="0"/>
              </a:rPr>
              <a:t>→ yhteisesti sovitut säännöt, pidetään kiinni</a:t>
            </a:r>
            <a:endParaRPr lang="fi-FI" sz="1200" dirty="0"/>
          </a:p>
          <a:p>
            <a:pPr>
              <a:buFontTx/>
              <a:buChar char="-"/>
            </a:pPr>
            <a:endParaRPr lang="en-US" sz="1200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6E01A9C5-DC25-4147-831E-2FCF5339E6A2}"/>
              </a:ext>
            </a:extLst>
          </p:cNvPr>
          <p:cNvSpPr txBox="1"/>
          <p:nvPr/>
        </p:nvSpPr>
        <p:spPr>
          <a:xfrm>
            <a:off x="600972" y="4118708"/>
            <a:ext cx="3666228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dirty="0"/>
              <a:t>Mitä voimme tehdä?</a:t>
            </a:r>
          </a:p>
          <a:p>
            <a:pPr marL="285750" indent="-285750">
              <a:buFontTx/>
              <a:buChar char="-"/>
            </a:pPr>
            <a:r>
              <a:rPr lang="fi-FI" dirty="0"/>
              <a:t>ohjatut tilanteet ja leikit</a:t>
            </a:r>
          </a:p>
          <a:p>
            <a:pPr marL="285750" indent="-285750">
              <a:buFontTx/>
              <a:buChar char="-"/>
            </a:pPr>
            <a:r>
              <a:rPr lang="fi-FI" dirty="0"/>
              <a:t>Ohjaajien kesken jutellaan lapsista, kerrotaan omia huomioita toisillemme ja jaetaan huomioita palavereissa.</a:t>
            </a:r>
          </a:p>
          <a:p>
            <a:pPr marL="285750" indent="-285750">
              <a:buFontTx/>
              <a:buChar char="-"/>
            </a:pPr>
            <a:endParaRPr lang="fi-FI" dirty="0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771CBA72-3522-4864-8E5A-B3DED4CAAB69}"/>
              </a:ext>
            </a:extLst>
          </p:cNvPr>
          <p:cNvSpPr txBox="1"/>
          <p:nvPr/>
        </p:nvSpPr>
        <p:spPr>
          <a:xfrm>
            <a:off x="600972" y="117231"/>
            <a:ext cx="4080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Ensimmäinen koulutusryhmä</a:t>
            </a:r>
          </a:p>
        </p:txBody>
      </p:sp>
    </p:spTree>
    <p:extLst>
      <p:ext uri="{BB962C8B-B14F-4D97-AF65-F5344CB8AC3E}">
        <p14:creationId xmlns:p14="http://schemas.microsoft.com/office/powerpoint/2010/main" val="810162330"/>
      </p:ext>
    </p:extLst>
  </p:cSld>
  <p:clrMapOvr>
    <a:masterClrMapping/>
  </p:clrMapOvr>
</p:sld>
</file>

<file path=ppt/theme/theme1.xml><?xml version="1.0" encoding="utf-8"?>
<a:theme xmlns:a="http://schemas.openxmlformats.org/drawingml/2006/main" name="jyväskylä">
  <a:themeElements>
    <a:clrScheme name="Custom 2">
      <a:dk1>
        <a:sysClr val="windowText" lastClr="000000"/>
      </a:dk1>
      <a:lt1>
        <a:sysClr val="window" lastClr="FFFFFF"/>
      </a:lt1>
      <a:dk2>
        <a:srgbClr val="2D4280"/>
      </a:dk2>
      <a:lt2>
        <a:srgbClr val="E7E6E6"/>
      </a:lt2>
      <a:accent1>
        <a:srgbClr val="0061A0"/>
      </a:accent1>
      <a:accent2>
        <a:srgbClr val="E07800"/>
      </a:accent2>
      <a:accent3>
        <a:srgbClr val="666666"/>
      </a:accent3>
      <a:accent4>
        <a:srgbClr val="C54700"/>
      </a:accent4>
      <a:accent5>
        <a:srgbClr val="009EE2"/>
      </a:accent5>
      <a:accent6>
        <a:srgbClr val="007603"/>
      </a:accent6>
      <a:hlink>
        <a:srgbClr val="0061A0"/>
      </a:hlink>
      <a:folHlink>
        <a:srgbClr val="3C0047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yväskylä" id="{46984095-1533-4033-93F1-009806AF9C40}" vid="{EA374A55-61DE-43AA-B23C-917A582BA6E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jyväskylä</Template>
  <TotalTime>902</TotalTime>
  <Words>1392</Words>
  <Application>Microsoft Office PowerPoint</Application>
  <PresentationFormat>Laajakuva</PresentationFormat>
  <Paragraphs>197</Paragraphs>
  <Slides>17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8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17</vt:i4>
      </vt:variant>
    </vt:vector>
  </HeadingPairs>
  <TitlesOfParts>
    <vt:vector size="26" baseType="lpstr">
      <vt:lpstr>Arial</vt:lpstr>
      <vt:lpstr>Calibri</vt:lpstr>
      <vt:lpstr>Josefin Sans</vt:lpstr>
      <vt:lpstr>Open Sans</vt:lpstr>
      <vt:lpstr>Roboto Slab</vt:lpstr>
      <vt:lpstr>Roboto Slab Medium</vt:lpstr>
      <vt:lpstr>Tahoma</vt:lpstr>
      <vt:lpstr>Wingdings</vt:lpstr>
      <vt:lpstr>jyväskylä</vt:lpstr>
      <vt:lpstr>Palvelulupaukset osaksi Jälkkäriä</vt:lpstr>
      <vt:lpstr>Jälkkäristä</vt:lpstr>
      <vt:lpstr>Tavoitteena Hyvinvoinnin vahvistaminen  </vt:lpstr>
      <vt:lpstr>PalvelulUpausprosessi </vt:lpstr>
      <vt:lpstr>Jälkkärin palvelulupaukset  </vt:lpstr>
      <vt:lpstr>ryhmäkeskustelut</vt:lpstr>
      <vt:lpstr>tehtävä: Googlaa hyvinvoiva jälkkäriläinen blogi (peda.net)  </vt:lpstr>
      <vt:lpstr>Ryhmäkeskustelujen koosteet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Vuolle-Oranen Tella</dc:creator>
  <cp:lastModifiedBy>Vuolle-Oranen Tella</cp:lastModifiedBy>
  <cp:revision>43</cp:revision>
  <dcterms:created xsi:type="dcterms:W3CDTF">2022-01-29T12:49:05Z</dcterms:created>
  <dcterms:modified xsi:type="dcterms:W3CDTF">2022-12-02T08:31:33Z</dcterms:modified>
</cp:coreProperties>
</file>